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tags/tag1.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notesSlides/notesSlide9.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slides/slide18.xml" ContentType="application/vnd.openxmlformats-officedocument.presentationml.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slides/slide19.xml" ContentType="application/vnd.openxmlformats-officedocument.presentationml.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slides/slide20.xml" ContentType="application/vnd.openxmlformats-officedocument.presentationml.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slides/slide21.xml" ContentType="application/vnd.openxmlformats-officedocument.presentationml.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notesSlides/notesSlide22.xml" ContentType="application/vnd.openxmlformats-officedocument.presentationml.notesSlide+xml"/>
  <Override PartName="/ppt/slides/slide25.xml" ContentType="application/vnd.openxmlformats-officedocument.presentationml.slide+xml"/>
  <Override PartName="/ppt/notesSlides/notesSlide23.xml" ContentType="application/vnd.openxmlformats-officedocument.presentationml.notesSlide+xml"/>
  <Override PartName="/ppt/slides/slide26.xml" ContentType="application/vnd.openxmlformats-officedocument.presentationml.slide+xml"/>
  <Override PartName="/ppt/notesSlides/notesSlide24.xml" ContentType="application/vnd.openxmlformats-officedocument.presentationml.notesSlide+xml"/>
  <Override PartName="/ppt/slides/slide27.xml" ContentType="application/vnd.openxmlformats-officedocument.presentationml.slide+xml"/>
  <Override PartName="/ppt/notesSlides/notesSlide25.xml" ContentType="application/vnd.openxmlformats-officedocument.presentationml.notesSlide+xml"/>
  <Override PartName="/ppt/slides/slide28.xml" ContentType="application/vnd.openxmlformats-officedocument.presentationml.slide+xml"/>
  <Override PartName="/ppt/notesSlides/notesSlide26.xml" ContentType="application/vnd.openxmlformats-officedocument.presentationml.notesSlide+xml"/>
  <Override PartName="/ppt/slides/slide29.xml" ContentType="application/vnd.openxmlformats-officedocument.presentationml.slide+xml"/>
  <Override PartName="/ppt/tags/tag31.xml" ContentType="application/vnd.openxmlformats-officedocument.presentationml.tags+xml"/>
  <Override PartName="/ppt/notesSlides/notesSlide27.xml" ContentType="application/vnd.openxmlformats-officedocument.presentationml.notesSlide+xml"/>
  <Override PartName="/ppt/slides/slide30.xml" ContentType="application/vnd.openxmlformats-officedocument.presentationml.slide+xml"/>
  <Override PartName="/ppt/tags/tag32.xml" ContentType="application/vnd.openxmlformats-officedocument.presentationml.tags+xml"/>
  <Override PartName="/ppt/notesSlides/notesSlide28.xml" ContentType="application/vnd.openxmlformats-officedocument.presentationml.notesSlide+xml"/>
  <Override PartName="/ppt/slides/slide31.xml" ContentType="application/vnd.openxmlformats-officedocument.presentationml.slide+xml"/>
  <Override PartName="/ppt/notesSlides/notesSlide29.xml" ContentType="application/vnd.openxmlformats-officedocument.presentationml.notes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33.xml" ContentType="application/vnd.openxmlformats-officedocument.presentationml.slide+xml"/>
  <Override PartName="/ppt/notesSlides/notesSlide31.xml" ContentType="application/vnd.openxmlformats-officedocument.presentationml.notesSlide+xml"/>
  <Override PartName="/ppt/drawings/vmlDrawing1.vml" ContentType="application/vnd.openxmlformats-officedocument.vmlDrawing"/>
  <Override PartName="/ppt/slides/slide34.xml" ContentType="application/vnd.openxmlformats-officedocument.presentationml.slide+xml"/>
  <Override PartName="/ppt/notesSlides/notesSlide32.xml" ContentType="application/vnd.openxmlformats-officedocument.presentationml.notesSlide+xml"/>
  <Override PartName="/ppt/slides/slide35.xml" ContentType="application/vnd.openxmlformats-officedocument.presentationml.slide+xml"/>
  <Override PartName="/ppt/notesSlides/notesSlide33.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34.xml" ContentType="application/vnd.openxmlformats-officedocument.presentationml.notesSlide+xml"/>
  <Override PartName="/ppt/slides/slide39.xml" ContentType="application/vnd.openxmlformats-officedocument.presentationml.slide+xml"/>
  <Override PartName="/ppt/notesSlides/notesSlide35.xml" ContentType="application/vnd.openxmlformats-officedocument.presentationml.notesSlide+xml"/>
  <Override PartName="/ppt/slides/slide40.xml" ContentType="application/vnd.openxmlformats-officedocument.presentationml.slide+xml"/>
  <Override PartName="/ppt/slides/slide41.xml" ContentType="application/vnd.openxmlformats-officedocument.presentationml.slide+xml"/>
  <Override PartName="/ppt/notesSlides/notesSlide36.xml" ContentType="application/vnd.openxmlformats-officedocument.presentationml.notesSlide+xml"/>
  <Override PartName="/ppt/slides/slide42.xml" ContentType="application/vnd.openxmlformats-officedocument.presentationml.slide+xml"/>
  <Override PartName="/ppt/slides/slide43.xml" ContentType="application/vnd.openxmlformats-officedocument.presentationml.slide+xml"/>
  <Override PartName="/ppt/notesSlides/notesSlide37.xml" ContentType="application/vnd.openxmlformats-officedocument.presentationml.notesSlide+xml"/>
  <Override PartName="/ppt/slides/slide44.xml" ContentType="application/vnd.openxmlformats-officedocument.presentationml.slide+xml"/>
  <Override PartName="/ppt/notesSlides/notesSlide38.xml" ContentType="application/vnd.openxmlformats-officedocument.presentationml.notesSlide+xml"/>
  <Override PartName="/ppt/slides/slide45.xml" ContentType="application/vnd.openxmlformats-officedocument.presentationml.slide+xml"/>
  <Override PartName="/ppt/slides/slide46.xml" ContentType="application/vnd.openxmlformats-officedocument.presentationml.slide+xml"/>
  <Override PartName="/ppt/notesSlides/notesSlide39.xml" ContentType="application/vnd.openxmlformats-officedocument.presentationml.notesSlide+xml"/>
  <Override PartName="/ppt/slides/slide47.xml" ContentType="application/vnd.openxmlformats-officedocument.presentationml.slide+xml"/>
  <Override PartName="/ppt/slides/slide48.xml" ContentType="application/vnd.openxmlformats-officedocument.presentationml.slide+xml"/>
  <Override PartName="/ppt/notesSlides/notesSlide40.xml" ContentType="application/vnd.openxmlformats-officedocument.presentationml.notesSlide+xml"/>
  <Override PartName="/ppt/slides/slide49.xml" ContentType="application/vnd.openxmlformats-officedocument.presentationml.slide+xml"/>
  <Override PartName="/ppt/notesSlides/notesSlide41.xml" ContentType="application/vnd.openxmlformats-officedocument.presentationml.notesSlide+xml"/>
  <Override PartName="/ppt/slides/slide50.xml" ContentType="application/vnd.openxmlformats-officedocument.presentationml.slide+xml"/>
  <Override PartName="/ppt/notesSlides/notesSlide42.xml" ContentType="application/vnd.openxmlformats-officedocument.presentationml.notesSlide+xml"/>
  <Override PartName="/ppt/slides/slide51.xml" ContentType="application/vnd.openxmlformats-officedocument.presentationml.slide+xml"/>
  <Override PartName="/ppt/notesSlides/notesSlide43.xml" ContentType="application/vnd.openxmlformats-officedocument.presentationml.notesSlide+xml"/>
  <Override PartName="/ppt/slides/slide52.xml" ContentType="application/vnd.openxmlformats-officedocument.presentationml.slide+xml"/>
  <Override PartName="/ppt/notesSlides/notesSlide44.xml" ContentType="application/vnd.openxmlformats-officedocument.presentationml.notesSlide+xml"/>
  <Override PartName="/ppt/slides/slide53.xml" ContentType="application/vnd.openxmlformats-officedocument.presentationml.slide+xml"/>
  <Override PartName="/ppt/notesSlides/notesSlide45.xml" ContentType="application/vnd.openxmlformats-officedocument.presentationml.notesSlide+xml"/>
  <Override PartName="/ppt/slides/slide54.xml" ContentType="application/vnd.openxmlformats-officedocument.presentationml.slide+xml"/>
  <Override PartName="/ppt/notesSlides/notesSlide46.xml" ContentType="application/vnd.openxmlformats-officedocument.presentationml.notesSlide+xml"/>
  <Override PartName="/ppt/slides/slide55.xml" ContentType="application/vnd.openxmlformats-officedocument.presentationml.slide+xml"/>
  <Override PartName="/ppt/notesSlides/notesSlide47.xml" ContentType="application/vnd.openxmlformats-officedocument.presentationml.notesSlide+xml"/>
  <Override PartName="/ppt/slides/slide56.xml" ContentType="application/vnd.openxmlformats-officedocument.presentationml.slide+xml"/>
  <Override PartName="/ppt/notesSlides/notesSlide48.xml" ContentType="application/vnd.openxmlformats-officedocument.presentationml.notesSlide+xml"/>
  <Override PartName="/ppt/slides/slide57.xml" ContentType="application/vnd.openxmlformats-officedocument.presentationml.slide+xml"/>
  <Override PartName="/ppt/notesSlides/notesSlide49.xml" ContentType="application/vnd.openxmlformats-officedocument.presentationml.notesSlide+xml"/>
  <Override PartName="/ppt/slides/slide58.xml" ContentType="application/vnd.openxmlformats-officedocument.presentationml.slide+xml"/>
  <Override PartName="/ppt/notesSlides/notesSlide50.xml" ContentType="application/vnd.openxmlformats-officedocument.presentationml.notesSlide+xml"/>
  <Override PartName="/ppt/slides/slide59.xml" ContentType="application/vnd.openxmlformats-officedocument.presentationml.slide+xml"/>
  <Override PartName="/ppt/notesSlides/notesSlide51.xml" ContentType="application/vnd.openxmlformats-officedocument.presentationml.notesSlide+xml"/>
  <Override PartName="/ppt/slides/slide60.xml" ContentType="application/vnd.openxmlformats-officedocument.presentationml.slide+xml"/>
  <Override PartName="/ppt/notesSlides/notesSlide52.xml" ContentType="application/vnd.openxmlformats-officedocument.presentationml.notesSlide+xml"/>
  <Override PartName="/ppt/slides/slide61.xml" ContentType="application/vnd.openxmlformats-officedocument.presentationml.slide+xml"/>
  <Override PartName="/ppt/notesSlides/notesSlide53.xml" ContentType="application/vnd.openxmlformats-officedocument.presentationml.notesSlide+xml"/>
  <Override PartName="/ppt/slides/slide62.xml" ContentType="application/vnd.openxmlformats-officedocument.presentationml.slide+xml"/>
  <Override PartName="/ppt/notesSlides/notesSlide54.xml" ContentType="application/vnd.openxmlformats-officedocument.presentationml.notesSlide+xml"/>
  <Override PartName="/ppt/slides/slide63.xml" ContentType="application/vnd.openxmlformats-officedocument.presentationml.slide+xml"/>
  <Override PartName="/ppt/notesSlides/notesSlide55.xml" ContentType="application/vnd.openxmlformats-officedocument.presentationml.notesSlide+xml"/>
  <Override PartName="/ppt/slides/slide64.xml" ContentType="application/vnd.openxmlformats-officedocument.presentationml.slide+xml"/>
  <Override PartName="/ppt/notesSlides/notesSlide56.xml" ContentType="application/vnd.openxmlformats-officedocument.presentationml.notesSlide+xml"/>
  <Override PartName="/ppt/slides/slide65.xml" ContentType="application/vnd.openxmlformats-officedocument.presentationml.slide+xml"/>
  <Override PartName="/ppt/notesSlides/notesSlide57.xml" ContentType="application/vnd.openxmlformats-officedocument.presentationml.notesSlide+xml"/>
  <Override PartName="/ppt/slides/slide66.xml" ContentType="application/vnd.openxmlformats-officedocument.presentationml.slide+xml"/>
  <Override PartName="/ppt/notesSlides/notesSlide58.xml" ContentType="application/vnd.openxmlformats-officedocument.presentationml.notesSlide+xml"/>
  <Override PartName="/ppt/slides/slide67.xml" ContentType="application/vnd.openxmlformats-officedocument.presentationml.slide+xml"/>
  <Override PartName="/ppt/notesSlides/notesSlide59.xml" ContentType="application/vnd.openxmlformats-officedocument.presentationml.notesSlide+xml"/>
  <Override PartName="/ppt/slides/slide68.xml" ContentType="application/vnd.openxmlformats-officedocument.presentationml.slide+xml"/>
  <Override PartName="/ppt/notesSlides/notesSlide60.xml" ContentType="application/vnd.openxmlformats-officedocument.presentationml.notesSlide+xml"/>
  <Override PartName="/ppt/slides/slide69.xml" ContentType="application/vnd.openxmlformats-officedocument.presentationml.slide+xml"/>
  <Override PartName="/ppt/notesSlides/notesSlide61.xml" ContentType="application/vnd.openxmlformats-officedocument.presentationml.notesSlide+xml"/>
  <Override PartName="/ppt/slides/slide70.xml" ContentType="application/vnd.openxmlformats-officedocument.presentationml.slide+xml"/>
  <Override PartName="/ppt/notesSlides/notesSlide62.xml" ContentType="application/vnd.openxmlformats-officedocument.presentationml.notesSlide+xml"/>
  <Override PartName="/ppt/slides/slide71.xml" ContentType="application/vnd.openxmlformats-officedocument.presentationml.slide+xml"/>
  <Override PartName="/ppt/notesSlides/notesSlide63.xml" ContentType="application/vnd.openxmlformats-officedocument.presentationml.notesSlide+xml"/>
  <Override PartName="/ppt/slides/slide72.xml" ContentType="application/vnd.openxmlformats-officedocument.presentationml.slide+xml"/>
  <Override PartName="/ppt/notesSlides/notesSlide64.xml" ContentType="application/vnd.openxmlformats-officedocument.presentationml.notesSlide+xml"/>
  <Override PartName="/ppt/slides/slide73.xml" ContentType="application/vnd.openxmlformats-officedocument.presentationml.slide+xml"/>
  <Override PartName="/ppt/notesSlides/notesSlide65.xml" ContentType="application/vnd.openxmlformats-officedocument.presentationml.notesSlide+xml"/>
  <Override PartName="/ppt/slides/slide74.xml" ContentType="application/vnd.openxmlformats-officedocument.presentationml.slide+xml"/>
  <Override PartName="/ppt/tags/tag33.xml" ContentType="application/vnd.openxmlformats-officedocument.presentationml.tags+xml"/>
  <Override PartName="/ppt/notesSlides/notesSlide66.xml" ContentType="application/vnd.openxmlformats-officedocument.presentationml.notesSlide+xml"/>
  <Override PartName="/ppt/slides/slide75.xml" ContentType="application/vnd.openxmlformats-officedocument.presentationml.slide+xml"/>
  <Override PartName="/ppt/tags/tag34.xml" ContentType="application/vnd.openxmlformats-officedocument.presentationml.tags+xml"/>
  <Override PartName="/ppt/notesSlides/notesSlide67.xml" ContentType="application/vnd.openxmlformats-officedocument.presentationml.notesSlide+xml"/>
  <Override PartName="/ppt/slides/slide76.xml" ContentType="application/vnd.openxmlformats-officedocument.presentationml.slide+xml"/>
  <Override PartName="/ppt/notesSlides/notesSlide68.xml" ContentType="application/vnd.openxmlformats-officedocument.presentationml.notesSlide+xml"/>
  <Override PartName="/ppt/slides/slide77.xml" ContentType="application/vnd.openxmlformats-officedocument.presentationml.slide+xml"/>
  <Override PartName="/ppt/notesSlides/notesSlide69.xml" ContentType="application/vnd.openxmlformats-officedocument.presentationml.notesSlide+xml"/>
  <Override PartName="/ppt/slides/slide78.xml" ContentType="application/vnd.openxmlformats-officedocument.presentationml.slide+xml"/>
  <Override PartName="/ppt/slides/slide79.xml" ContentType="application/vnd.openxmlformats-officedocument.presentationml.slide+xml"/>
  <Override PartName="/ppt/notesSlides/notesSlide70.xml" ContentType="application/vnd.openxmlformats-officedocument.presentationml.notesSlide+xml"/>
  <Override PartName="/ppt/slides/slide80.xml" ContentType="application/vnd.openxmlformats-officedocument.presentationml.slide+xml"/>
  <Override PartName="/ppt/notesSlides/notesSlide71.xml" ContentType="application/vnd.openxmlformats-officedocument.presentationml.notesSlide+xml"/>
  <Override PartName="/ppt/slides/slide81.xml" ContentType="application/vnd.openxmlformats-officedocument.presentationml.slide+xml"/>
  <Override PartName="/ppt/notesSlides/notesSlide72.xml" ContentType="application/vnd.openxmlformats-officedocument.presentationml.notesSlide+xml"/>
  <Override PartName="/ppt/slides/slide82.xml" ContentType="application/vnd.openxmlformats-officedocument.presentationml.slide+xml"/>
  <Override PartName="/ppt/notesSlides/notesSlide73.xml" ContentType="application/vnd.openxmlformats-officedocument.presentationml.notesSlide+xml"/>
  <Override PartName="/ppt/slides/slide83.xml" ContentType="application/vnd.openxmlformats-officedocument.presentationml.slide+xml"/>
  <Override PartName="/ppt/notesSlides/notesSlide74.xml" ContentType="application/vnd.openxmlformats-officedocument.presentationml.notesSlide+xml"/>
  <Override PartName="/ppt/slides/slide84.xml" ContentType="application/vnd.openxmlformats-officedocument.presentationml.slide+xml"/>
  <Override PartName="/ppt/notesSlides/notesSlide75.xml" ContentType="application/vnd.openxmlformats-officedocument.presentationml.notesSlide+xml"/>
  <Override PartName="/ppt/slides/slide85.xml" ContentType="application/vnd.openxmlformats-officedocument.presentationml.slide+xml"/>
  <Override PartName="/ppt/notesSlides/notesSlide76.xml" ContentType="application/vnd.openxmlformats-officedocument.presentationml.notesSlide+xml"/>
  <Override PartName="/ppt/slides/slide86.xml" ContentType="application/vnd.openxmlformats-officedocument.presentationml.slide+xml"/>
  <Override PartName="/ppt/notesSlides/notesSlide7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何富军" initials="何" lastIdx="1" clrIdx="0"/>
  <p:cmAuthor id="2" name="闫秀丽" initials="闫" lastIdx="0" clrIdx="0"/>
  <p:cmAuthor id="3" name="fafa" initials="f" lastIdx="2" clrIdx="1"/>
  <p:cmAuthor id="4" name="王习习" initials="王" lastIdx="2" clrIdx="0"/>
</p:cmAuthorLst>
</file>

<file path=ppt/presProps.xml><?xml version="1.0" encoding="utf-8"?>
<p:presentationPr xmlns:p="http://schemas.openxmlformats.org/presentationml/2006/main" xmlns:r="http://schemas.openxmlformats.org/officeDocument/2006/relationships" xmlns:a="http://schemas.openxmlformats.org/drawingml/2006/main">
  <p:clrMru>
    <a:srgbClr val="0070C0"/>
    <a:srgbClr val="153B95"/>
    <a:srgbClr val="0008CA"/>
    <a:srgbClr val="15449F"/>
    <a:srgbClr val="E9EBF5"/>
    <a:srgbClr val="4472C4"/>
    <a:srgbClr val="164DA8"/>
    <a:srgbClr val="15439E"/>
    <a:srgbClr val="3A4EE2"/>
    <a:srgbClr val="171BA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4649" autoAdjust="0"/>
    <p:restoredTop sz="65607" autoAdjust="0"/>
  </p:normalViewPr>
  <p:slideViewPr>
    <p:cSldViewPr showGuides="1" snapToGrid="0">
      <p:cViewPr varScale="1">
        <p:scale>
          <a:sx n="74" d="100"/>
          <a:sy n="74" d="100"/>
        </p:scale>
        <p:origin x="2010" y="72"/>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tableStyles" Target="tableStyles.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commentAuthors" Target="commentAuthors.xml"/><Relationship Id="rId9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72" name=""/>
        <p:cNvGrpSpPr/>
        <p:nvPr/>
      </p:nvGrpSpPr>
      <p:grpSpPr>
        <a:xfrm>
          <a:off x="0" y="0"/>
          <a:ext cx="0" cy="0"/>
          <a:chOff x="0" y="0"/>
          <a:chExt cx="0" cy="0"/>
        </a:xfrm>
      </p:grpSpPr>
      <p:sp>
        <p:nvSpPr>
          <p:cNvPr id="1049968"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9969"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2A48B96-639E-45A3-A0BA-2464DFDB1FAA}" type="datetimeFigureOut">
              <a:rPr altLang="en-US" lang="zh-CN" smtClean="0"/>
              <a:t>2023/3/6</a:t>
            </a:fld>
            <a:endParaRPr altLang="en-US" lang="zh-CN"/>
          </a:p>
        </p:txBody>
      </p:sp>
      <p:sp>
        <p:nvSpPr>
          <p:cNvPr id="1049970"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9971"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72"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9973"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A6837353-30EB-4A48-80EB-173D804AEFBD}"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62" name="幻灯片图像占位符 1"/>
          <p:cNvSpPr>
            <a:spLocks noChangeAspect="1" noRot="1" noGrp="1"/>
          </p:cNvSpPr>
          <p:nvPr>
            <p:ph type="sldImg"/>
          </p:nvPr>
        </p:nvSpPr>
        <p:spPr/>
      </p:sp>
      <p:sp>
        <p:nvSpPr>
          <p:cNvPr id="104866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今天我们来讨论《计算机网络安全》课程的第一</a:t>
            </a:r>
            <a:r>
              <a:rPr altLang="en-US" dirty="0" sz="1200" kern="1200" lang="zh-CN">
                <a:solidFill>
                  <a:schemeClr val="tx1"/>
                </a:solidFill>
                <a:effectLst/>
                <a:latin typeface="+mn-lt"/>
                <a:ea typeface="+mn-ea"/>
                <a:cs typeface="+mn-cs"/>
              </a:rPr>
              <a:t>讲</a:t>
            </a:r>
            <a:r>
              <a:rPr altLang="zh-CN" dirty="0" sz="1200" kern="1200" lang="zh-CN">
                <a:solidFill>
                  <a:schemeClr val="tx1"/>
                </a:solidFill>
                <a:effectLst/>
                <a:latin typeface="+mn-lt"/>
                <a:ea typeface="+mn-ea"/>
                <a:cs typeface="+mn-cs"/>
              </a:rPr>
              <a:t>：“引言”。</a:t>
            </a:r>
          </a:p>
          <a:p>
            <a:r>
              <a:rPr altLang="zh-CN" dirty="0" sz="1200" kern="1200" lang="zh-CN">
                <a:solidFill>
                  <a:schemeClr val="tx1"/>
                </a:solidFill>
                <a:effectLst/>
                <a:latin typeface="+mn-lt"/>
                <a:ea typeface="+mn-ea"/>
                <a:cs typeface="+mn-cs"/>
              </a:rPr>
              <a:t>在正式开始讨论之前，我们先来看这样一个故事。</a:t>
            </a:r>
          </a:p>
        </p:txBody>
      </p:sp>
      <p:sp>
        <p:nvSpPr>
          <p:cNvPr id="1048664" name="灯片编号占位符 3"/>
          <p:cNvSpPr>
            <a:spLocks noGrp="1"/>
          </p:cNvSpPr>
          <p:nvPr>
            <p:ph type="sldNum" sz="quarter" idx="5"/>
          </p:nvPr>
        </p:nvSpPr>
        <p:spPr/>
        <p:txBody>
          <a:bodyPr/>
          <a:p>
            <a:fld id="{A6837353-30EB-4A48-80EB-173D804AEFBD}" type="slidenum">
              <a:rPr altLang="en-US" lang="zh-CN" smtClean="0"/>
              <a:t>2</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763" name="幻灯片图像占位符 1"/>
          <p:cNvSpPr>
            <a:spLocks noChangeAspect="1" noRot="1" noGrp="1"/>
          </p:cNvSpPr>
          <p:nvPr>
            <p:ph type="sldImg"/>
          </p:nvPr>
        </p:nvSpPr>
        <p:spPr/>
      </p:sp>
      <p:sp>
        <p:nvSpPr>
          <p:cNvPr id="1048764"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en-US">
                <a:solidFill>
                  <a:schemeClr val="tx1"/>
                </a:solidFill>
                <a:effectLst/>
                <a:latin typeface="+mn-lt"/>
                <a:ea typeface="+mn-ea"/>
                <a:cs typeface="+mn-cs"/>
              </a:rPr>
              <a:t>2020</a:t>
            </a:r>
            <a:r>
              <a:rPr altLang="zh-CN" dirty="0" sz="1200" kern="1200" lang="zh-CN">
                <a:solidFill>
                  <a:schemeClr val="tx1"/>
                </a:solidFill>
                <a:effectLst/>
                <a:latin typeface="+mn-lt"/>
                <a:ea typeface="+mn-ea"/>
                <a:cs typeface="+mn-cs"/>
              </a:rPr>
              <a:t>年上半年的</a:t>
            </a:r>
            <a:r>
              <a:rPr altLang="zh-CN" dirty="0" sz="1200" kern="1200" lang="en-US">
                <a:solidFill>
                  <a:schemeClr val="tx1"/>
                </a:solidFill>
                <a:effectLst/>
                <a:latin typeface="+mn-lt"/>
                <a:ea typeface="+mn-ea"/>
                <a:cs typeface="+mn-cs"/>
              </a:rPr>
              <a:t>1-6</a:t>
            </a:r>
            <a:r>
              <a:rPr altLang="zh-CN" dirty="0" sz="1200" kern="1200" lang="zh-CN">
                <a:solidFill>
                  <a:schemeClr val="tx1"/>
                </a:solidFill>
                <a:effectLst/>
                <a:latin typeface="+mn-lt"/>
                <a:ea typeface="+mn-ea"/>
                <a:cs typeface="+mn-cs"/>
              </a:rPr>
              <a:t>月间，我国境内被篡改网站数量为</a:t>
            </a:r>
            <a:r>
              <a:rPr altLang="zh-CN" dirty="0" sz="1200" kern="1200" lang="en-US">
                <a:solidFill>
                  <a:schemeClr val="tx1"/>
                </a:solidFill>
                <a:effectLst/>
                <a:latin typeface="+mn-lt"/>
                <a:ea typeface="+mn-ea"/>
                <a:cs typeface="+mn-cs"/>
              </a:rPr>
              <a:t>147,682</a:t>
            </a:r>
            <a:r>
              <a:rPr altLang="zh-CN" dirty="0" sz="1200" kern="1200" lang="zh-CN">
                <a:solidFill>
                  <a:schemeClr val="tx1"/>
                </a:solidFill>
                <a:effectLst/>
                <a:latin typeface="+mn-lt"/>
                <a:ea typeface="+mn-ea"/>
                <a:cs typeface="+mn-cs"/>
              </a:rPr>
              <a:t>个，较</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年同期增长</a:t>
            </a:r>
            <a:r>
              <a:rPr altLang="zh-CN" dirty="0" sz="1200" kern="1200" lang="en-US">
                <a:solidFill>
                  <a:schemeClr val="tx1"/>
                </a:solidFill>
                <a:effectLst/>
                <a:latin typeface="+mn-lt"/>
                <a:ea typeface="+mn-ea"/>
                <a:cs typeface="+mn-cs"/>
              </a:rPr>
              <a:t>194%</a:t>
            </a:r>
            <a:r>
              <a:rPr altLang="zh-CN" dirty="0" sz="1200" kern="1200" lang="zh-CN">
                <a:solidFill>
                  <a:schemeClr val="tx1"/>
                </a:solidFill>
                <a:effectLst/>
                <a:latin typeface="+mn-lt"/>
                <a:ea typeface="+mn-ea"/>
                <a:cs typeface="+mn-cs"/>
              </a:rPr>
              <a:t>。</a:t>
            </a:r>
          </a:p>
          <a:p>
            <a:endParaRPr altLang="en-US" dirty="0" lang="zh-CN"/>
          </a:p>
        </p:txBody>
      </p:sp>
      <p:sp>
        <p:nvSpPr>
          <p:cNvPr id="1048765" name="灯片编号占位符 3"/>
          <p:cNvSpPr>
            <a:spLocks noGrp="1"/>
          </p:cNvSpPr>
          <p:nvPr>
            <p:ph type="sldNum" sz="quarter" idx="5"/>
          </p:nvPr>
        </p:nvSpPr>
        <p:spPr/>
        <p:txBody>
          <a:bodyPr/>
          <a:p>
            <a:fld id="{A6837353-30EB-4A48-80EB-173D804AEFBD}" type="slidenum">
              <a:rPr altLang="en-US" lang="zh-CN" smtClean="0"/>
              <a:t>11</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71" name="幻灯片图像占位符 1"/>
          <p:cNvSpPr>
            <a:spLocks noChangeAspect="1" noRot="1" noGrp="1"/>
          </p:cNvSpPr>
          <p:nvPr>
            <p:ph type="sldImg"/>
          </p:nvPr>
        </p:nvSpPr>
        <p:spPr/>
      </p:sp>
      <p:sp>
        <p:nvSpPr>
          <p:cNvPr id="1048772"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en-US">
                <a:solidFill>
                  <a:schemeClr val="tx1"/>
                </a:solidFill>
                <a:effectLst/>
                <a:latin typeface="+mn-lt"/>
                <a:ea typeface="+mn-ea"/>
                <a:cs typeface="+mn-cs"/>
              </a:rPr>
              <a:t>2020</a:t>
            </a:r>
            <a:r>
              <a:rPr altLang="zh-CN" dirty="0" sz="1200" kern="1200" lang="zh-CN">
                <a:solidFill>
                  <a:schemeClr val="tx1"/>
                </a:solidFill>
                <a:effectLst/>
                <a:latin typeface="+mn-lt"/>
                <a:ea typeface="+mn-ea"/>
                <a:cs typeface="+mn-cs"/>
              </a:rPr>
              <a:t>年上半年，我国境内被植入后门的网站数量为</a:t>
            </a:r>
            <a:r>
              <a:rPr altLang="zh-CN" dirty="0" sz="1200" kern="1200" lang="en-US">
                <a:solidFill>
                  <a:schemeClr val="tx1"/>
                </a:solidFill>
                <a:effectLst/>
                <a:latin typeface="+mn-lt"/>
                <a:ea typeface="+mn-ea"/>
                <a:cs typeface="+mn-cs"/>
              </a:rPr>
              <a:t>40086</a:t>
            </a:r>
            <a:r>
              <a:rPr altLang="zh-CN" dirty="0" sz="1200" kern="1200" lang="zh-CN">
                <a:solidFill>
                  <a:schemeClr val="tx1"/>
                </a:solidFill>
                <a:effectLst/>
                <a:latin typeface="+mn-lt"/>
                <a:ea typeface="+mn-ea"/>
                <a:cs typeface="+mn-cs"/>
              </a:rPr>
              <a:t>个，较</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年同期增长</a:t>
            </a:r>
            <a:r>
              <a:rPr altLang="zh-CN" dirty="0" sz="1200" kern="1200" lang="en-US">
                <a:solidFill>
                  <a:schemeClr val="tx1"/>
                </a:solidFill>
                <a:effectLst/>
                <a:latin typeface="+mn-lt"/>
                <a:ea typeface="+mn-ea"/>
                <a:cs typeface="+mn-cs"/>
              </a:rPr>
              <a:t>32.79%</a:t>
            </a:r>
            <a:r>
              <a:rPr altLang="zh-CN" dirty="0" sz="1200" kern="1200" lang="zh-CN">
                <a:solidFill>
                  <a:schemeClr val="tx1"/>
                </a:solidFill>
                <a:effectLst/>
                <a:latin typeface="+mn-lt"/>
                <a:ea typeface="+mn-ea"/>
                <a:cs typeface="+mn-cs"/>
              </a:rPr>
              <a:t>。</a:t>
            </a:r>
          </a:p>
          <a:p>
            <a:endParaRPr altLang="en-US" dirty="0" lang="zh-CN"/>
          </a:p>
        </p:txBody>
      </p:sp>
      <p:sp>
        <p:nvSpPr>
          <p:cNvPr id="1048773" name="灯片编号占位符 3"/>
          <p:cNvSpPr>
            <a:spLocks noGrp="1"/>
          </p:cNvSpPr>
          <p:nvPr>
            <p:ph type="sldNum" sz="quarter" idx="5"/>
          </p:nvPr>
        </p:nvSpPr>
        <p:spPr/>
        <p:txBody>
          <a:bodyPr/>
          <a:p>
            <a:fld id="{A6837353-30EB-4A48-80EB-173D804AEFBD}" type="slidenum">
              <a:rPr altLang="en-US" lang="zh-CN" smtClean="0"/>
              <a:t>12</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779" name="幻灯片图像占位符 1"/>
          <p:cNvSpPr>
            <a:spLocks noChangeAspect="1" noRot="1" noGrp="1"/>
          </p:cNvSpPr>
          <p:nvPr>
            <p:ph type="sldImg"/>
          </p:nvPr>
        </p:nvSpPr>
        <p:spPr/>
      </p:sp>
      <p:sp>
        <p:nvSpPr>
          <p:cNvPr id="1048780"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en-US">
                <a:solidFill>
                  <a:schemeClr val="tx1"/>
                </a:solidFill>
                <a:effectLst/>
                <a:latin typeface="+mn-lt"/>
                <a:ea typeface="+mn-ea"/>
                <a:cs typeface="+mn-cs"/>
              </a:rPr>
              <a:t>2020</a:t>
            </a:r>
            <a:r>
              <a:rPr altLang="zh-CN" dirty="0" sz="1200" kern="1200" lang="zh-CN">
                <a:solidFill>
                  <a:schemeClr val="tx1"/>
                </a:solidFill>
                <a:effectLst/>
                <a:latin typeface="+mn-lt"/>
                <a:ea typeface="+mn-ea"/>
                <a:cs typeface="+mn-cs"/>
              </a:rPr>
              <a:t>年上半年，国家信息安全漏洞共享平台收集整理信息系统安全漏洞</a:t>
            </a:r>
            <a:r>
              <a:rPr altLang="zh-CN" dirty="0" sz="1200" kern="1200" lang="en-US">
                <a:solidFill>
                  <a:schemeClr val="tx1"/>
                </a:solidFill>
                <a:effectLst/>
                <a:latin typeface="+mn-lt"/>
                <a:ea typeface="+mn-ea"/>
                <a:cs typeface="+mn-cs"/>
              </a:rPr>
              <a:t>11073</a:t>
            </a:r>
            <a:r>
              <a:rPr altLang="zh-CN" dirty="0" sz="1200" kern="1200" lang="zh-CN">
                <a:solidFill>
                  <a:schemeClr val="tx1"/>
                </a:solidFill>
                <a:effectLst/>
                <a:latin typeface="+mn-lt"/>
                <a:ea typeface="+mn-ea"/>
                <a:cs typeface="+mn-cs"/>
              </a:rPr>
              <a:t>个，较</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年同期增长</a:t>
            </a:r>
            <a:r>
              <a:rPr altLang="zh-CN" dirty="0" sz="1200" kern="1200" lang="en-US">
                <a:solidFill>
                  <a:schemeClr val="tx1"/>
                </a:solidFill>
                <a:effectLst/>
                <a:latin typeface="+mn-lt"/>
                <a:ea typeface="+mn-ea"/>
                <a:cs typeface="+mn-cs"/>
              </a:rPr>
              <a:t>89.2%</a:t>
            </a:r>
            <a:r>
              <a:rPr altLang="zh-CN" dirty="0" sz="1200" kern="1200" lang="zh-CN">
                <a:solidFill>
                  <a:schemeClr val="tx1"/>
                </a:solidFill>
                <a:effectLst/>
                <a:latin typeface="+mn-lt"/>
                <a:ea typeface="+mn-ea"/>
                <a:cs typeface="+mn-cs"/>
              </a:rPr>
              <a:t>；其中，高危漏洞</a:t>
            </a:r>
            <a:r>
              <a:rPr altLang="zh-CN" dirty="0" sz="1200" kern="1200" lang="en-US">
                <a:solidFill>
                  <a:schemeClr val="tx1"/>
                </a:solidFill>
                <a:effectLst/>
                <a:latin typeface="+mn-lt"/>
                <a:ea typeface="+mn-ea"/>
                <a:cs typeface="+mn-cs"/>
              </a:rPr>
              <a:t>4280</a:t>
            </a:r>
            <a:r>
              <a:rPr altLang="zh-CN" dirty="0" sz="1200" kern="1200" lang="zh-CN">
                <a:solidFill>
                  <a:schemeClr val="tx1"/>
                </a:solidFill>
                <a:effectLst/>
                <a:latin typeface="+mn-lt"/>
                <a:ea typeface="+mn-ea"/>
                <a:cs typeface="+mn-cs"/>
              </a:rPr>
              <a:t>个，同比增长</a:t>
            </a:r>
            <a:r>
              <a:rPr altLang="zh-CN" dirty="0" sz="1200" kern="1200" lang="en-US">
                <a:solidFill>
                  <a:schemeClr val="tx1"/>
                </a:solidFill>
                <a:effectLst/>
                <a:latin typeface="+mn-lt"/>
                <a:ea typeface="+mn-ea"/>
                <a:cs typeface="+mn-cs"/>
              </a:rPr>
              <a:t>128.1%</a:t>
            </a:r>
            <a:r>
              <a:rPr altLang="zh-CN" dirty="0" sz="1200" kern="1200" lang="zh-CN">
                <a:solidFill>
                  <a:schemeClr val="tx1"/>
                </a:solidFill>
                <a:effectLst/>
                <a:latin typeface="+mn-lt"/>
                <a:ea typeface="+mn-ea"/>
                <a:cs typeface="+mn-cs"/>
              </a:rPr>
              <a:t>。</a:t>
            </a:r>
          </a:p>
          <a:p>
            <a:endParaRPr altLang="en-US" dirty="0" lang="zh-CN"/>
          </a:p>
        </p:txBody>
      </p:sp>
      <p:sp>
        <p:nvSpPr>
          <p:cNvPr id="1048781" name="灯片编号占位符 3"/>
          <p:cNvSpPr>
            <a:spLocks noGrp="1"/>
          </p:cNvSpPr>
          <p:nvPr>
            <p:ph type="sldNum" sz="quarter" idx="5"/>
          </p:nvPr>
        </p:nvSpPr>
        <p:spPr/>
        <p:txBody>
          <a:bodyPr/>
          <a:p>
            <a:fld id="{A6837353-30EB-4A48-80EB-173D804AEFBD}" type="slidenum">
              <a:rPr altLang="en-US" lang="zh-CN" smtClean="0"/>
              <a:t>13</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87" name="幻灯片图像占位符 1"/>
          <p:cNvSpPr>
            <a:spLocks noChangeAspect="1" noRot="1" noGrp="1"/>
          </p:cNvSpPr>
          <p:nvPr>
            <p:ph type="sldImg"/>
          </p:nvPr>
        </p:nvSpPr>
        <p:spPr/>
      </p:sp>
      <p:sp>
        <p:nvSpPr>
          <p:cNvPr id="1048788"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2020</a:t>
            </a:r>
            <a:r>
              <a:rPr altLang="zh-CN" dirty="0" sz="1200" kern="1200" lang="zh-CN">
                <a:solidFill>
                  <a:schemeClr val="tx1"/>
                </a:solidFill>
                <a:effectLst/>
                <a:latin typeface="+mn-lt"/>
                <a:ea typeface="+mn-ea"/>
                <a:cs typeface="+mn-cs"/>
              </a:rPr>
              <a:t>年上半年，国家互联网应急中心接收到网络安全事件报告</a:t>
            </a:r>
            <a:r>
              <a:rPr altLang="zh-CN" dirty="0" sz="1200" kern="1200" lang="en-US">
                <a:solidFill>
                  <a:schemeClr val="tx1"/>
                </a:solidFill>
                <a:effectLst/>
                <a:latin typeface="+mn-lt"/>
                <a:ea typeface="+mn-ea"/>
                <a:cs typeface="+mn-cs"/>
              </a:rPr>
              <a:t>49468</a:t>
            </a:r>
            <a:r>
              <a:rPr altLang="zh-CN" dirty="0" sz="1200" kern="1200" lang="zh-CN">
                <a:solidFill>
                  <a:schemeClr val="tx1"/>
                </a:solidFill>
                <a:effectLst/>
                <a:latin typeface="+mn-lt"/>
                <a:ea typeface="+mn-ea"/>
                <a:cs typeface="+mn-cs"/>
              </a:rPr>
              <a:t>件，较</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年同期增长</a:t>
            </a:r>
            <a:r>
              <a:rPr altLang="zh-CN" dirty="0" sz="1200" kern="1200" lang="en-US">
                <a:solidFill>
                  <a:schemeClr val="tx1"/>
                </a:solidFill>
                <a:effectLst/>
                <a:latin typeface="+mn-lt"/>
                <a:ea typeface="+mn-ea"/>
                <a:cs typeface="+mn-cs"/>
              </a:rPr>
              <a:t>0.6%</a:t>
            </a:r>
            <a:r>
              <a:rPr altLang="zh-CN" dirty="0" sz="1200" kern="1200" lang="zh-CN">
                <a:solidFill>
                  <a:schemeClr val="tx1"/>
                </a:solidFill>
                <a:effectLst/>
                <a:latin typeface="+mn-lt"/>
                <a:ea typeface="+mn-ea"/>
                <a:cs typeface="+mn-cs"/>
              </a:rPr>
              <a:t>；全国各级网络举报部门共受理举报</a:t>
            </a:r>
            <a:r>
              <a:rPr altLang="zh-CN" dirty="0" sz="1200" kern="1200" lang="en-US">
                <a:solidFill>
                  <a:schemeClr val="tx1"/>
                </a:solidFill>
                <a:effectLst/>
                <a:latin typeface="+mn-lt"/>
                <a:ea typeface="+mn-ea"/>
                <a:cs typeface="+mn-cs"/>
              </a:rPr>
              <a:t>8088</a:t>
            </a:r>
            <a:r>
              <a:rPr altLang="zh-CN" dirty="0" sz="1200" kern="1200" lang="zh-CN">
                <a:solidFill>
                  <a:schemeClr val="tx1"/>
                </a:solidFill>
                <a:effectLst/>
                <a:latin typeface="+mn-lt"/>
                <a:ea typeface="+mn-ea"/>
                <a:cs typeface="+mn-cs"/>
              </a:rPr>
              <a:t>万件，同比增长</a:t>
            </a:r>
            <a:r>
              <a:rPr altLang="zh-CN" dirty="0" sz="1200" kern="1200" lang="en-US">
                <a:solidFill>
                  <a:schemeClr val="tx1"/>
                </a:solidFill>
                <a:effectLst/>
                <a:latin typeface="+mn-lt"/>
                <a:ea typeface="+mn-ea"/>
                <a:cs typeface="+mn-cs"/>
              </a:rPr>
              <a:t>17.9%</a:t>
            </a:r>
            <a:r>
              <a:rPr altLang="zh-CN" dirty="0" sz="1200" kern="1200" lang="zh-CN">
                <a:solidFill>
                  <a:schemeClr val="tx1"/>
                </a:solidFill>
                <a:effectLst/>
                <a:latin typeface="+mn-lt"/>
                <a:ea typeface="+mn-ea"/>
                <a:cs typeface="+mn-cs"/>
              </a:rPr>
              <a:t>。</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如果这些统计数字无法给大家强烈的直观感受的话，我们再来了解几个具体的案例。</a:t>
            </a:r>
          </a:p>
          <a:p>
            <a:endParaRPr altLang="en-US" dirty="0" lang="zh-CN"/>
          </a:p>
        </p:txBody>
      </p:sp>
      <p:sp>
        <p:nvSpPr>
          <p:cNvPr id="1048789" name="灯片编号占位符 3"/>
          <p:cNvSpPr>
            <a:spLocks noGrp="1"/>
          </p:cNvSpPr>
          <p:nvPr>
            <p:ph type="sldNum" sz="quarter" idx="5"/>
          </p:nvPr>
        </p:nvSpPr>
        <p:spPr/>
        <p:txBody>
          <a:bodyPr/>
          <a:p>
            <a:fld id="{A6837353-30EB-4A48-80EB-173D804AEFBD}" type="slidenum">
              <a:rPr altLang="en-US" lang="zh-CN" smtClean="0"/>
              <a:t>14</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795" name="幻灯片图像占位符 1"/>
          <p:cNvSpPr>
            <a:spLocks noChangeAspect="1" noRot="1" noGrp="1"/>
          </p:cNvSpPr>
          <p:nvPr>
            <p:ph type="sldImg"/>
          </p:nvPr>
        </p:nvSpPr>
        <p:spPr/>
      </p:sp>
      <p:sp>
        <p:nvSpPr>
          <p:cNvPr id="1048796"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2010</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月，伊朗深埋在地下</a:t>
            </a:r>
            <a:r>
              <a:rPr altLang="zh-CN" dirty="0" sz="1200" kern="1200" lang="en-US">
                <a:solidFill>
                  <a:schemeClr val="tx1"/>
                </a:solidFill>
                <a:effectLst/>
                <a:latin typeface="+mn-lt"/>
                <a:ea typeface="+mn-ea"/>
                <a:cs typeface="+mn-cs"/>
              </a:rPr>
              <a:t>50</a:t>
            </a:r>
            <a:r>
              <a:rPr altLang="zh-CN" dirty="0" sz="1200" kern="1200" lang="zh-CN">
                <a:solidFill>
                  <a:schemeClr val="tx1"/>
                </a:solidFill>
                <a:effectLst/>
                <a:latin typeface="+mn-lt"/>
                <a:ea typeface="+mn-ea"/>
                <a:cs typeface="+mn-cs"/>
              </a:rPr>
              <a:t>英尺的纳坦兹铀浓缩工厂频繁出现离心机故障，导致离心机大批量更换，即使考虑到因素，离心机的损坏率也高得离谱。</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半年之后的</a:t>
            </a:r>
            <a:r>
              <a:rPr altLang="zh-CN" dirty="0" sz="1200" kern="1200" lang="en-US">
                <a:solidFill>
                  <a:schemeClr val="tx1"/>
                </a:solidFill>
                <a:effectLst/>
                <a:latin typeface="+mn-lt"/>
                <a:ea typeface="+mn-ea"/>
                <a:cs typeface="+mn-cs"/>
              </a:rPr>
              <a:t>2010</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月，白俄罗斯反病毒公司在伊朗计算机上发现的恶意文件进行系统梳理时，发现了一段如“恶魔般可怕而又天才般冷静”的顶级病毒。它不仅有效利用了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内核极</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后门来躲过反病毒引擎的扫描，还利用了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零日漏洞</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zero-day</a:t>
            </a:r>
            <a:r>
              <a:rPr altLang="zh-CN" dirty="0" sz="1200" kern="1200" lang="zh-CN">
                <a:solidFill>
                  <a:schemeClr val="tx1"/>
                </a:solidFill>
                <a:effectLst/>
                <a:latin typeface="+mn-lt"/>
                <a:ea typeface="+mn-ea"/>
                <a:cs typeface="+mn-cs"/>
              </a:rPr>
              <a:t>），突破</a:t>
            </a:r>
            <a:r>
              <a:rPr altLang="zh-CN" dirty="0" sz="1200" kern="1200" lang="en-US">
                <a:solidFill>
                  <a:schemeClr val="tx1"/>
                </a:solidFill>
                <a:effectLst/>
                <a:latin typeface="+mn-lt"/>
                <a:ea typeface="+mn-ea"/>
                <a:cs typeface="+mn-cs"/>
              </a:rPr>
              <a:t>Windows</a:t>
            </a:r>
            <a:r>
              <a:rPr altLang="zh-CN" dirty="0" sz="1200" kern="1200" lang="zh-CN">
                <a:solidFill>
                  <a:schemeClr val="tx1"/>
                </a:solidFill>
                <a:effectLst/>
                <a:latin typeface="+mn-lt"/>
                <a:ea typeface="+mn-ea"/>
                <a:cs typeface="+mn-cs"/>
              </a:rPr>
              <a:t>系统。一个月后，他们公开了这个消息，立刻引起了人们的重视。这段恶意代码被微软命名为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震网病毒</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通过全球安全专家几个月的接力研究，发现震网病毒的隐蔽性、复杂性远超人们的想象。但是，人们仍然没有弄清楚震网病毒的意图到底是什么。这个病毒既没有试图盗取银行账号这样的机密信息，也没有发现其他的非法行为。这一点让专家们完全摸不着头脑。</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接着，一名来自德国的研究者找到了一个可疑的线索。他在震网的内层代码中发现了一些对德国西门子公司所生产软件的说明文字。攻击者似乎是在寻找那些安装有两款西门子特定软件的计算机，而这些软件是西门子的可编程逻辑控制器（</a:t>
            </a:r>
            <a:r>
              <a:rPr altLang="zh-CN" dirty="0" sz="1200" kern="1200" lang="en-US">
                <a:solidFill>
                  <a:schemeClr val="tx1"/>
                </a:solidFill>
                <a:effectLst/>
                <a:latin typeface="+mn-lt"/>
                <a:ea typeface="+mn-ea"/>
                <a:cs typeface="+mn-cs"/>
              </a:rPr>
              <a:t>PLC</a:t>
            </a:r>
            <a:r>
              <a:rPr altLang="zh-CN" dirty="0" sz="1200" kern="1200" lang="zh-CN">
                <a:solidFill>
                  <a:schemeClr val="tx1"/>
                </a:solidFill>
                <a:effectLst/>
                <a:latin typeface="+mn-lt"/>
                <a:ea typeface="+mn-ea"/>
                <a:cs typeface="+mn-cs"/>
              </a:rPr>
              <a:t>）的工业控制系统的一部分。</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紧接着，赛门铁克公司公布：根据对日志文件的分析，攻击者释放病毒的起点，是</a:t>
            </a:r>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家伊朗公司，之后以这</a:t>
            </a:r>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家公司为源头，震网实现了对</a:t>
            </a:r>
            <a:r>
              <a:rPr altLang="zh-CN" dirty="0" sz="1200" kern="1200" lang="en-US">
                <a:solidFill>
                  <a:schemeClr val="tx1"/>
                </a:solidFill>
                <a:effectLst/>
                <a:latin typeface="+mn-lt"/>
                <a:ea typeface="+mn-ea"/>
                <a:cs typeface="+mn-cs"/>
              </a:rPr>
              <a:t>100</a:t>
            </a:r>
            <a:r>
              <a:rPr altLang="zh-CN" dirty="0" sz="1200" kern="1200" lang="zh-CN">
                <a:solidFill>
                  <a:schemeClr val="tx1"/>
                </a:solidFill>
                <a:effectLst/>
                <a:latin typeface="+mn-lt"/>
                <a:ea typeface="+mn-ea"/>
                <a:cs typeface="+mn-cs"/>
              </a:rPr>
              <a:t>多个国家</a:t>
            </a:r>
            <a:r>
              <a:rPr altLang="zh-CN" dirty="0" sz="1200" kern="1200" lang="en-US">
                <a:solidFill>
                  <a:schemeClr val="tx1"/>
                </a:solidFill>
                <a:effectLst/>
                <a:latin typeface="+mn-lt"/>
                <a:ea typeface="+mn-ea"/>
                <a:cs typeface="+mn-cs"/>
              </a:rPr>
              <a:t>10</a:t>
            </a:r>
            <a:r>
              <a:rPr altLang="zh-CN" dirty="0" sz="1200" kern="1200" lang="zh-CN">
                <a:solidFill>
                  <a:schemeClr val="tx1"/>
                </a:solidFill>
                <a:effectLst/>
                <a:latin typeface="+mn-lt"/>
                <a:ea typeface="+mn-ea"/>
                <a:cs typeface="+mn-cs"/>
              </a:rPr>
              <a:t>多万台计算机的传播。</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随后，德国的一个研究小组得出了一个骇人的结论：震网的攻击目标，并非西门子特定型号的</a:t>
            </a:r>
            <a:r>
              <a:rPr altLang="zh-CN" dirty="0" sz="1200" kern="1200" lang="en-US">
                <a:solidFill>
                  <a:schemeClr val="tx1"/>
                </a:solidFill>
                <a:effectLst/>
                <a:latin typeface="+mn-lt"/>
                <a:ea typeface="+mn-ea"/>
                <a:cs typeface="+mn-cs"/>
              </a:rPr>
              <a:t>PLC</a:t>
            </a:r>
            <a:r>
              <a:rPr altLang="zh-CN" dirty="0" sz="1200" kern="1200" lang="zh-CN">
                <a:solidFill>
                  <a:schemeClr val="tx1"/>
                </a:solidFill>
                <a:effectLst/>
                <a:latin typeface="+mn-lt"/>
                <a:ea typeface="+mn-ea"/>
                <a:cs typeface="+mn-cs"/>
              </a:rPr>
              <a:t>本身，而是使用</a:t>
            </a:r>
            <a:r>
              <a:rPr altLang="zh-CN" dirty="0" sz="1200" kern="1200" lang="en-US">
                <a:solidFill>
                  <a:schemeClr val="tx1"/>
                </a:solidFill>
                <a:effectLst/>
                <a:latin typeface="+mn-lt"/>
                <a:ea typeface="+mn-ea"/>
                <a:cs typeface="+mn-cs"/>
              </a:rPr>
              <a:t>PLC</a:t>
            </a:r>
            <a:r>
              <a:rPr altLang="zh-CN" dirty="0" sz="1200" kern="1200" lang="zh-CN">
                <a:solidFill>
                  <a:schemeClr val="tx1"/>
                </a:solidFill>
                <a:effectLst/>
                <a:latin typeface="+mn-lt"/>
                <a:ea typeface="+mn-ea"/>
                <a:cs typeface="+mn-cs"/>
              </a:rPr>
              <a:t>的特定设备。现在看来，震网可谓</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军用级精确制导武器</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时间行进到了</a:t>
            </a:r>
            <a:r>
              <a:rPr altLang="zh-CN" dirty="0" sz="1200" kern="1200" lang="en-US">
                <a:solidFill>
                  <a:schemeClr val="tx1"/>
                </a:solidFill>
                <a:effectLst/>
                <a:latin typeface="+mn-lt"/>
                <a:ea typeface="+mn-ea"/>
                <a:cs typeface="+mn-cs"/>
              </a:rPr>
              <a:t>2011</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11</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16</a:t>
            </a:r>
            <a:r>
              <a:rPr altLang="zh-CN" dirty="0" sz="1200" kern="1200" lang="zh-CN">
                <a:solidFill>
                  <a:schemeClr val="tx1"/>
                </a:solidFill>
                <a:effectLst/>
                <a:latin typeface="+mn-lt"/>
                <a:ea typeface="+mn-ea"/>
                <a:cs typeface="+mn-cs"/>
              </a:rPr>
              <a:t>日，伊朗全面暂停了纳坦兹工厂的铀浓缩活动。至此，全世界安全专家们才恍然大悟，</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精确制导</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的震网病毒，其攻击目标是伊朗的核设施。</a:t>
            </a:r>
          </a:p>
          <a:p>
            <a:endParaRPr altLang="en-US" dirty="0" lang="zh-CN"/>
          </a:p>
        </p:txBody>
      </p:sp>
      <p:sp>
        <p:nvSpPr>
          <p:cNvPr id="1048797" name="灯片编号占位符 3"/>
          <p:cNvSpPr>
            <a:spLocks noGrp="1"/>
          </p:cNvSpPr>
          <p:nvPr>
            <p:ph type="sldNum" sz="quarter" idx="5"/>
          </p:nvPr>
        </p:nvSpPr>
        <p:spPr/>
        <p:txBody>
          <a:bodyPr/>
          <a:p>
            <a:fld id="{A6837353-30EB-4A48-80EB-173D804AEFBD}" type="slidenum">
              <a:rPr altLang="en-US" lang="zh-CN" smtClean="0"/>
              <a:t>15</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805" name="幻灯片图像占位符 1"/>
          <p:cNvSpPr>
            <a:spLocks noChangeAspect="1" noRot="1" noGrp="1"/>
          </p:cNvSpPr>
          <p:nvPr>
            <p:ph type="sldImg"/>
          </p:nvPr>
        </p:nvSpPr>
        <p:spPr/>
      </p:sp>
      <p:sp>
        <p:nvSpPr>
          <p:cNvPr id="104880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我们再来看一个案例。当下，俄罗斯与乌克兰之间的冲突正在“火热”的进行着。地图上的这个国家就是乌克兰。</a:t>
            </a:r>
          </a:p>
          <a:p>
            <a:r>
              <a:rPr altLang="zh-CN" dirty="0" sz="1200" kern="1200" lang="en-US">
                <a:solidFill>
                  <a:schemeClr val="tx1"/>
                </a:solidFill>
                <a:effectLst/>
                <a:latin typeface="+mn-lt"/>
                <a:ea typeface="+mn-ea"/>
                <a:cs typeface="+mn-cs"/>
              </a:rPr>
              <a:t>2015</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12</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23</a:t>
            </a:r>
            <a:r>
              <a:rPr altLang="zh-CN" dirty="0" sz="1200" kern="1200" lang="zh-CN">
                <a:solidFill>
                  <a:schemeClr val="tx1"/>
                </a:solidFill>
                <a:effectLst/>
                <a:latin typeface="+mn-lt"/>
                <a:ea typeface="+mn-ea"/>
                <a:cs typeface="+mn-cs"/>
              </a:rPr>
              <a:t>号下午，乌克兰西部的电力控制中心运维人员即将完成自己的工作。然而，平静被打破了。</a:t>
            </a:r>
          </a:p>
          <a:p>
            <a:r>
              <a:rPr altLang="zh-CN" dirty="0" sz="1200" kern="1200" lang="zh-CN">
                <a:solidFill>
                  <a:schemeClr val="tx1"/>
                </a:solidFill>
                <a:effectLst/>
                <a:latin typeface="+mn-lt"/>
                <a:ea typeface="+mn-ea"/>
                <a:cs typeface="+mn-cs"/>
              </a:rPr>
              <a:t>一位工作人员在整理桌上文件时，突然发现计算机屏幕上的光标开始不受控制地四处游移。他目睹着光标一步步完成断电的操作，而自己却无能为力。</a:t>
            </a:r>
          </a:p>
          <a:p>
            <a:r>
              <a:rPr altLang="zh-CN" dirty="0" sz="1200" kern="1200" lang="zh-CN">
                <a:solidFill>
                  <a:schemeClr val="tx1"/>
                </a:solidFill>
                <a:effectLst/>
                <a:latin typeface="+mn-lt"/>
                <a:ea typeface="+mn-ea"/>
                <a:cs typeface="+mn-cs"/>
              </a:rPr>
              <a:t>一瞬间，全国超过一半的地区处于断电状态，他们只能在圣诞节前夕经历了长达数小时的停电经历。</a:t>
            </a:r>
          </a:p>
          <a:p>
            <a:r>
              <a:rPr altLang="zh-CN" dirty="0" sz="1200" kern="1200" lang="zh-CN">
                <a:solidFill>
                  <a:schemeClr val="tx1"/>
                </a:solidFill>
                <a:effectLst/>
                <a:latin typeface="+mn-lt"/>
                <a:ea typeface="+mn-ea"/>
                <a:cs typeface="+mn-cs"/>
              </a:rPr>
              <a:t>后期调查显示，在对乌克兰电力公司的攻击中，黑客首先利用欺骗手段，诱导电力公司员工下载了携有“黑暗力量”病毒的文件，并最终获得了主控电脑的控制权。</a:t>
            </a:r>
          </a:p>
          <a:p>
            <a:r>
              <a:rPr altLang="zh-CN" dirty="0" sz="1200" kern="1200" lang="zh-CN">
                <a:solidFill>
                  <a:schemeClr val="tx1"/>
                </a:solidFill>
                <a:effectLst/>
                <a:latin typeface="+mn-lt"/>
                <a:ea typeface="+mn-ea"/>
                <a:cs typeface="+mn-cs"/>
              </a:rPr>
              <a:t>紧接着，黑客远程操作恶意软件将电力公司的主控电脑与变电站断连，切断电源；随后，黑客再次发动攻击让电脑全体瘫痪，致使电厂工作人员无法立即进行电力维修工作。数小时后，电力公司的技术人员将系统改为手动操作、又到各地变电站手动重设了断路器之后，供电才恢复正常。</a:t>
            </a:r>
          </a:p>
          <a:p>
            <a:r>
              <a:rPr altLang="zh-CN" dirty="0" sz="1200" kern="1200" lang="zh-CN">
                <a:solidFill>
                  <a:schemeClr val="tx1"/>
                </a:solidFill>
                <a:effectLst/>
                <a:latin typeface="+mn-lt"/>
                <a:ea typeface="+mn-ea"/>
                <a:cs typeface="+mn-cs"/>
              </a:rPr>
              <a:t>最后，我们再来看一个刚刚放生不久的案例。</a:t>
            </a:r>
          </a:p>
          <a:p>
            <a:endParaRPr altLang="en-US" dirty="0" lang="zh-CN"/>
          </a:p>
        </p:txBody>
      </p:sp>
      <p:sp>
        <p:nvSpPr>
          <p:cNvPr id="1048807" name="灯片编号占位符 3"/>
          <p:cNvSpPr>
            <a:spLocks noGrp="1"/>
          </p:cNvSpPr>
          <p:nvPr>
            <p:ph type="sldNum" sz="quarter" idx="5"/>
          </p:nvPr>
        </p:nvSpPr>
        <p:spPr/>
        <p:txBody>
          <a:bodyPr/>
          <a:p>
            <a:fld id="{A6837353-30EB-4A48-80EB-173D804AEFBD}" type="slidenum">
              <a:rPr altLang="en-US" lang="zh-CN" smtClean="0"/>
              <a:t>16</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816" name="幻灯片图像占位符 1"/>
          <p:cNvSpPr>
            <a:spLocks noChangeAspect="1" noRot="1" noGrp="1"/>
          </p:cNvSpPr>
          <p:nvPr>
            <p:ph type="sldImg"/>
          </p:nvPr>
        </p:nvSpPr>
        <p:spPr/>
      </p:sp>
      <p:sp>
        <p:nvSpPr>
          <p:cNvPr id="1048817"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2021</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30</a:t>
            </a:r>
            <a:r>
              <a:rPr altLang="zh-CN" dirty="0" sz="1200" kern="1200" lang="zh-CN">
                <a:solidFill>
                  <a:schemeClr val="tx1"/>
                </a:solidFill>
                <a:effectLst/>
                <a:latin typeface="+mn-lt"/>
                <a:ea typeface="+mn-ea"/>
                <a:cs typeface="+mn-cs"/>
              </a:rPr>
              <a:t>日，滴滴“悄无声息”的在美股上市了，本来应该是皆大欢喜的一件事，结果被国家网信办的一则通告打断了。</a:t>
            </a:r>
            <a:r>
              <a:rPr altLang="zh-CN" dirty="0" sz="1200" kern="1200" lang="en-US">
                <a:solidFill>
                  <a:schemeClr val="tx1"/>
                </a:solidFill>
                <a:effectLst/>
                <a:latin typeface="+mn-lt"/>
                <a:ea typeface="+mn-ea"/>
                <a:cs typeface="+mn-cs"/>
              </a:rPr>
              <a:t>2021</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日，中央网信办公告：将启动对于“滴滴出行”的网络安全审查。</a:t>
            </a:r>
            <a:r>
              <a:rPr altLang="zh-CN" dirty="0" sz="1200" kern="1200" lang="en-US">
                <a:solidFill>
                  <a:schemeClr val="tx1"/>
                </a:solidFill>
                <a:effectLst/>
                <a:latin typeface="+mn-lt"/>
                <a:ea typeface="+mn-ea"/>
                <a:cs typeface="+mn-cs"/>
              </a:rPr>
              <a:t>2021</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日，国家网信办通报：</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滴滴出行</a:t>
            </a:r>
            <a:r>
              <a:rPr altLang="zh-CN" dirty="0" sz="1200" kern="1200" lang="en-US">
                <a:solidFill>
                  <a:schemeClr val="tx1"/>
                </a:solidFill>
                <a:effectLst/>
                <a:latin typeface="+mn-lt"/>
                <a:ea typeface="+mn-ea"/>
                <a:cs typeface="+mn-cs"/>
              </a:rPr>
              <a:t>”App</a:t>
            </a:r>
            <a:r>
              <a:rPr altLang="zh-CN" dirty="0" sz="1200" kern="1200" lang="zh-CN">
                <a:solidFill>
                  <a:schemeClr val="tx1"/>
                </a:solidFill>
                <a:effectLst/>
                <a:latin typeface="+mn-lt"/>
                <a:ea typeface="+mn-ea"/>
                <a:cs typeface="+mn-cs"/>
              </a:rPr>
              <a:t>因严重违法违规收集、使用个人信息问题，通知所有应用商店下架</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滴滴出行</a:t>
            </a:r>
            <a:r>
              <a:rPr altLang="zh-CN" dirty="0" sz="1200" kern="1200" lang="en-US">
                <a:solidFill>
                  <a:schemeClr val="tx1"/>
                </a:solidFill>
                <a:effectLst/>
                <a:latin typeface="+mn-lt"/>
                <a:ea typeface="+mn-ea"/>
                <a:cs typeface="+mn-cs"/>
              </a:rPr>
              <a:t>”App</a:t>
            </a:r>
            <a:r>
              <a:rPr altLang="zh-CN" dirty="0" sz="1200" kern="1200" lang="zh-CN">
                <a:solidFill>
                  <a:schemeClr val="tx1"/>
                </a:solidFill>
                <a:effectLst/>
                <a:latin typeface="+mn-lt"/>
                <a:ea typeface="+mn-ea"/>
                <a:cs typeface="+mn-cs"/>
              </a:rPr>
              <a:t>。</a:t>
            </a:r>
          </a:p>
          <a:p>
            <a:r>
              <a:rPr altLang="zh-CN" dirty="0" sz="1200" kern="1200" lang="zh-CN">
                <a:solidFill>
                  <a:schemeClr val="tx1"/>
                </a:solidFill>
                <a:effectLst/>
                <a:latin typeface="+mn-lt"/>
                <a:ea typeface="+mn-ea"/>
                <a:cs typeface="+mn-cs"/>
              </a:rPr>
              <a:t>那么“滴滴出行”违规违法收集、使用了那些个人信息呢？首先，滴滴掌握着精确的地图信息，其次滴滴掌握着大量用户的信息，最重要的是，滴滴还掌握着大量用户在精确地图上关联信息。这是对个人信息的侵犯，更是对国家安全的严重威胁。</a:t>
            </a:r>
          </a:p>
          <a:p>
            <a:r>
              <a:rPr altLang="zh-CN" dirty="0" sz="1200" kern="1200" lang="zh-CN">
                <a:solidFill>
                  <a:schemeClr val="tx1"/>
                </a:solidFill>
                <a:effectLst/>
                <a:latin typeface="+mn-lt"/>
                <a:ea typeface="+mn-ea"/>
                <a:cs typeface="+mn-cs"/>
              </a:rPr>
              <a:t>有同学可能会问，违规违法收集、使用这些信息，怎么会对国家安全造成严重威胁呢？</a:t>
            </a:r>
          </a:p>
          <a:p>
            <a:r>
              <a:rPr altLang="zh-CN" dirty="0" sz="1200" kern="1200" lang="zh-CN">
                <a:solidFill>
                  <a:schemeClr val="tx1"/>
                </a:solidFill>
                <a:effectLst/>
                <a:latin typeface="+mn-lt"/>
                <a:ea typeface="+mn-ea"/>
                <a:cs typeface="+mn-cs"/>
              </a:rPr>
              <a:t>我们来看这个例子就会明白。</a:t>
            </a:r>
          </a:p>
          <a:p>
            <a:endParaRPr altLang="en-US" dirty="0" lang="zh-CN"/>
          </a:p>
        </p:txBody>
      </p:sp>
      <p:sp>
        <p:nvSpPr>
          <p:cNvPr id="1048818" name="灯片编号占位符 3"/>
          <p:cNvSpPr>
            <a:spLocks noGrp="1"/>
          </p:cNvSpPr>
          <p:nvPr>
            <p:ph type="sldNum" sz="quarter" idx="5"/>
          </p:nvPr>
        </p:nvSpPr>
        <p:spPr/>
        <p:txBody>
          <a:bodyPr/>
          <a:p>
            <a:fld id="{A6837353-30EB-4A48-80EB-173D804AEFBD}" type="slidenum">
              <a:rPr altLang="en-US" lang="zh-CN" smtClean="0"/>
              <a:t>17</a:t>
            </a:fld>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827" name="幻灯片图像占位符 1"/>
          <p:cNvSpPr>
            <a:spLocks noChangeAspect="1" noRot="1" noGrp="1"/>
          </p:cNvSpPr>
          <p:nvPr>
            <p:ph type="sldImg"/>
          </p:nvPr>
        </p:nvSpPr>
        <p:spPr/>
      </p:sp>
      <p:sp>
        <p:nvSpPr>
          <p:cNvPr id="1048828"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这张照片是某国的国防部办公大楼的卫星照片，拍摄于一个工作日。从照片可以看出，该大楼的东、南、北侧各有一个大规模的停车场，工作日几乎都停满了车，停放车辆约</a:t>
            </a:r>
            <a:r>
              <a:rPr altLang="zh-CN" dirty="0" sz="1200" kern="1200" lang="en-US">
                <a:solidFill>
                  <a:schemeClr val="tx1"/>
                </a:solidFill>
                <a:effectLst/>
                <a:latin typeface="+mn-lt"/>
                <a:ea typeface="+mn-ea"/>
                <a:cs typeface="+mn-cs"/>
              </a:rPr>
              <a:t>2000-2500</a:t>
            </a:r>
            <a:r>
              <a:rPr altLang="zh-CN" dirty="0" sz="1200" kern="1200" lang="zh-CN">
                <a:solidFill>
                  <a:schemeClr val="tx1"/>
                </a:solidFill>
                <a:effectLst/>
                <a:latin typeface="+mn-lt"/>
                <a:ea typeface="+mn-ea"/>
                <a:cs typeface="+mn-cs"/>
              </a:rPr>
              <a:t>辆。右边的照片拍摄于周末，从这张照片可以看出，周末时该大楼北侧、东侧的停车场几乎空着，没有停放车辆，主要的车辆停放在南侧停车场，大约</a:t>
            </a:r>
            <a:r>
              <a:rPr altLang="zh-CN" dirty="0" sz="1200" kern="1200" lang="en-US">
                <a:solidFill>
                  <a:schemeClr val="tx1"/>
                </a:solidFill>
                <a:effectLst/>
                <a:latin typeface="+mn-lt"/>
                <a:ea typeface="+mn-ea"/>
                <a:cs typeface="+mn-cs"/>
              </a:rPr>
              <a:t>100</a:t>
            </a:r>
            <a:r>
              <a:rPr altLang="zh-CN" dirty="0" sz="1200" kern="1200" lang="zh-CN">
                <a:solidFill>
                  <a:schemeClr val="tx1"/>
                </a:solidFill>
                <a:effectLst/>
                <a:latin typeface="+mn-lt"/>
                <a:ea typeface="+mn-ea"/>
                <a:cs typeface="+mn-cs"/>
              </a:rPr>
              <a:t>辆左右。由此我们可以推测出什么样的结论呢？——按照车辆就近停放的原则，该国国防部的周末的作战值班室应该在大楼的南侧。</a:t>
            </a:r>
          </a:p>
          <a:p>
            <a:r>
              <a:rPr altLang="zh-CN" dirty="0" sz="1200" kern="1200" lang="en-US">
                <a:solidFill>
                  <a:schemeClr val="tx1"/>
                </a:solidFill>
                <a:effectLst/>
                <a:latin typeface="+mn-lt"/>
                <a:ea typeface="+mn-ea"/>
                <a:cs typeface="+mn-cs"/>
              </a:rPr>
              <a:t>2012</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10</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13</a:t>
            </a:r>
            <a:r>
              <a:rPr altLang="zh-CN" dirty="0" sz="1200" kern="1200" lang="zh-CN">
                <a:solidFill>
                  <a:schemeClr val="tx1"/>
                </a:solidFill>
                <a:effectLst/>
                <a:latin typeface="+mn-lt"/>
                <a:ea typeface="+mn-ea"/>
                <a:cs typeface="+mn-cs"/>
              </a:rPr>
              <a:t>日，这一天正好也是周末。但是卫星照片显示该大楼南侧停车场停放的车辆远远超过了平常的周末，而且基本都集中停放在大楼的西南侧。查阅这一天的公开新闻我们发现，这一天该国海军正好有一艘潜艇和一艘巡洋舰发生了严重的碰撞事故。从这里，我们似乎可以推测出两个结论：</a:t>
            </a:r>
          </a:p>
          <a:p>
            <a:pPr lvl="0"/>
            <a:r>
              <a:rPr altLang="zh-CN" dirty="0" sz="1200" kern="1200" lang="zh-CN">
                <a:solidFill>
                  <a:schemeClr val="tx1"/>
                </a:solidFill>
                <a:effectLst/>
                <a:latin typeface="+mn-lt"/>
                <a:ea typeface="+mn-ea"/>
                <a:cs typeface="+mn-cs"/>
              </a:rPr>
              <a:t>该国海军舰艇有着悠久的“碰撞”历史；</a:t>
            </a:r>
          </a:p>
          <a:p>
            <a:pPr lvl="0"/>
            <a:r>
              <a:rPr altLang="zh-CN" dirty="0" sz="1200" kern="1200" lang="zh-CN">
                <a:solidFill>
                  <a:schemeClr val="tx1"/>
                </a:solidFill>
                <a:effectLst/>
                <a:latin typeface="+mn-lt"/>
                <a:ea typeface="+mn-ea"/>
                <a:cs typeface="+mn-cs"/>
              </a:rPr>
              <a:t>该国国防部处理突发事件的机构应该分布在大楼的西南侧办公区域。</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三张公开的卫星照片，我们这些非专业人士都可以分析出这些高度保密的信息。如果“滴滴出行”的信息泄露，将会造成什么样的后果呢？是不是值得我们深思？</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8829" name="灯片编号占位符 3"/>
          <p:cNvSpPr>
            <a:spLocks noGrp="1"/>
          </p:cNvSpPr>
          <p:nvPr>
            <p:ph type="sldNum" sz="quarter" idx="5"/>
          </p:nvPr>
        </p:nvSpPr>
        <p:spPr/>
        <p:txBody>
          <a:bodyPr/>
          <a:p>
            <a:fld id="{A6837353-30EB-4A48-80EB-173D804AEFBD}" type="slidenum">
              <a:rPr altLang="en-US" lang="zh-CN" smtClean="0"/>
              <a:t>18</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838" name="幻灯片图像占位符 1"/>
          <p:cNvSpPr>
            <a:spLocks noChangeAspect="1" noRot="1" noGrp="1"/>
          </p:cNvSpPr>
          <p:nvPr>
            <p:ph type="sldImg"/>
          </p:nvPr>
        </p:nvSpPr>
        <p:spPr/>
      </p:sp>
      <p:sp>
        <p:nvSpPr>
          <p:cNvPr id="1048839"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这张照片是某国的国防部办公大楼的卫星照片，拍摄于一个工作日。从照片可以看出，该大楼的东、南、北侧各有一个大规模的停车场，工作日几乎都停满了车，停放车辆约</a:t>
            </a:r>
            <a:r>
              <a:rPr altLang="zh-CN" dirty="0" sz="1200" kern="1200" lang="en-US">
                <a:solidFill>
                  <a:schemeClr val="tx1"/>
                </a:solidFill>
                <a:effectLst/>
                <a:latin typeface="+mn-lt"/>
                <a:ea typeface="+mn-ea"/>
                <a:cs typeface="+mn-cs"/>
              </a:rPr>
              <a:t>2000-2500</a:t>
            </a:r>
            <a:r>
              <a:rPr altLang="zh-CN" dirty="0" sz="1200" kern="1200" lang="zh-CN">
                <a:solidFill>
                  <a:schemeClr val="tx1"/>
                </a:solidFill>
                <a:effectLst/>
                <a:latin typeface="+mn-lt"/>
                <a:ea typeface="+mn-ea"/>
                <a:cs typeface="+mn-cs"/>
              </a:rPr>
              <a:t>辆。</a:t>
            </a:r>
            <a:endParaRPr altLang="en-US" dirty="0" lang="zh-CN"/>
          </a:p>
        </p:txBody>
      </p:sp>
      <p:sp>
        <p:nvSpPr>
          <p:cNvPr id="1048840" name="灯片编号占位符 3"/>
          <p:cNvSpPr>
            <a:spLocks noGrp="1"/>
          </p:cNvSpPr>
          <p:nvPr>
            <p:ph type="sldNum" sz="quarter" idx="5"/>
          </p:nvPr>
        </p:nvSpPr>
        <p:spPr/>
        <p:txBody>
          <a:bodyPr/>
          <a:p>
            <a:fld id="{A6837353-30EB-4A48-80EB-173D804AEFBD}" type="slidenum">
              <a:rPr altLang="en-US" lang="zh-CN" smtClean="0"/>
              <a:t>19</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49" name="幻灯片图像占位符 1"/>
          <p:cNvSpPr>
            <a:spLocks noChangeAspect="1" noRot="1" noGrp="1"/>
          </p:cNvSpPr>
          <p:nvPr>
            <p:ph type="sldImg"/>
          </p:nvPr>
        </p:nvSpPr>
        <p:spPr/>
      </p:sp>
      <p:sp>
        <p:nvSpPr>
          <p:cNvPr id="1048850" name="备注占位符 2"/>
          <p:cNvSpPr>
            <a:spLocks noGrp="1"/>
          </p:cNvSpPr>
          <p:nvPr>
            <p:ph type="body" idx="1"/>
          </p:nvPr>
        </p:nvSpPr>
        <p:spPr/>
        <p:txBody>
          <a:bodyPr/>
          <a:p>
            <a:r>
              <a:rPr altLang="en-US" dirty="0" sz="1200" kern="1200" lang="zh-CN">
                <a:solidFill>
                  <a:schemeClr val="tx1"/>
                </a:solidFill>
                <a:effectLst/>
                <a:latin typeface="+mn-lt"/>
                <a:ea typeface="+mn-ea"/>
                <a:cs typeface="+mn-cs"/>
              </a:rPr>
              <a:t>这张</a:t>
            </a:r>
            <a:r>
              <a:rPr altLang="zh-CN" dirty="0" sz="1200" kern="1200" lang="zh-CN">
                <a:solidFill>
                  <a:schemeClr val="tx1"/>
                </a:solidFill>
                <a:effectLst/>
                <a:latin typeface="+mn-lt"/>
                <a:ea typeface="+mn-ea"/>
                <a:cs typeface="+mn-cs"/>
              </a:rPr>
              <a:t>照片拍摄于周末，从这张照片可以看出，周末时该大楼北侧、东侧的停车场几乎空着，没有停放车辆，主要的车辆停放在南侧停车场，大约</a:t>
            </a:r>
            <a:r>
              <a:rPr altLang="zh-CN" dirty="0" sz="1200" kern="1200" lang="en-US">
                <a:solidFill>
                  <a:schemeClr val="tx1"/>
                </a:solidFill>
                <a:effectLst/>
                <a:latin typeface="+mn-lt"/>
                <a:ea typeface="+mn-ea"/>
                <a:cs typeface="+mn-cs"/>
              </a:rPr>
              <a:t>100</a:t>
            </a:r>
            <a:r>
              <a:rPr altLang="zh-CN" dirty="0" sz="1200" kern="1200" lang="zh-CN">
                <a:solidFill>
                  <a:schemeClr val="tx1"/>
                </a:solidFill>
                <a:effectLst/>
                <a:latin typeface="+mn-lt"/>
                <a:ea typeface="+mn-ea"/>
                <a:cs typeface="+mn-cs"/>
              </a:rPr>
              <a:t>辆左右。由此我们可以推测出什么样的结论呢？——按照车辆就近停放的原则，该国国防部的周末的作战值班室应该在大楼的南侧。</a:t>
            </a:r>
          </a:p>
          <a:p>
            <a:endParaRPr altLang="en-US" dirty="0" lang="zh-CN"/>
          </a:p>
        </p:txBody>
      </p:sp>
      <p:sp>
        <p:nvSpPr>
          <p:cNvPr id="1048851" name="灯片编号占位符 3"/>
          <p:cNvSpPr>
            <a:spLocks noGrp="1"/>
          </p:cNvSpPr>
          <p:nvPr>
            <p:ph type="sldNum" sz="quarter" idx="5"/>
          </p:nvPr>
        </p:nvSpPr>
        <p:spPr/>
        <p:txBody>
          <a:bodyPr/>
          <a:p>
            <a:fld id="{A6837353-30EB-4A48-80EB-173D804AEFBD}" type="slidenum">
              <a:rPr altLang="en-US" lang="zh-CN" smtClean="0"/>
              <a:t>20</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670" name="幻灯片图像占位符 1"/>
          <p:cNvSpPr>
            <a:spLocks noChangeAspect="1" noRot="1" noGrp="1"/>
          </p:cNvSpPr>
          <p:nvPr>
            <p:ph type="sldImg"/>
          </p:nvPr>
        </p:nvSpPr>
        <p:spPr/>
      </p:sp>
      <p:sp>
        <p:nvSpPr>
          <p:cNvPr id="1048671"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在公元前</a:t>
            </a:r>
            <a:r>
              <a:rPr altLang="zh-CN" dirty="0" sz="1200" kern="1200" lang="en-US">
                <a:solidFill>
                  <a:schemeClr val="tx1"/>
                </a:solidFill>
                <a:effectLst/>
                <a:latin typeface="+mn-lt"/>
                <a:ea typeface="+mn-ea"/>
                <a:cs typeface="+mn-cs"/>
              </a:rPr>
              <a:t>1000</a:t>
            </a:r>
            <a:r>
              <a:rPr altLang="zh-CN" dirty="0" sz="1200" kern="1200" lang="zh-CN">
                <a:solidFill>
                  <a:schemeClr val="tx1"/>
                </a:solidFill>
                <a:effectLst/>
                <a:latin typeface="+mn-lt"/>
                <a:ea typeface="+mn-ea"/>
                <a:cs typeface="+mn-cs"/>
              </a:rPr>
              <a:t>多年的商末周初，周武王与太公姜子牙之间有这样一段对话：</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周武王问太公：“引兵深入诸侯之地，三军卒有缓急，或利或害，吾将以近通远，从中应外，以给三军之用，为之奈何</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”。这句话翻译成现代汉语就是：“引兵深入到诸侯国去作战，三军如果遇到紧急情况，我想从近处沟通远处，内外接应，供三军应急之用，你认为该怎么办呢？”</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太公对于武王的这个问题，给出了一个解决方案：“主与将有阴符凡八等： 凡大胜克敌之符，长一尺</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破军杀将之符，长九寸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降城得邑之符，长八寸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却敌报远之符，长七寸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警众坚守之符，长六寸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请粮益兵之符，长五寸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败军亡将之符，长四寸</a:t>
            </a:r>
            <a:r>
              <a:rPr altLang="zh-CN" dirty="0" sz="1200" kern="1200" lang="en-US">
                <a:solidFill>
                  <a:schemeClr val="tx1"/>
                </a:solidFill>
                <a:effectLst/>
                <a:latin typeface="+mn-lt"/>
                <a:ea typeface="+mn-ea"/>
                <a:cs typeface="+mn-cs"/>
              </a:rPr>
              <a:t>;  </a:t>
            </a:r>
            <a:r>
              <a:rPr altLang="zh-CN" dirty="0" sz="1200" kern="1200" lang="zh-CN">
                <a:solidFill>
                  <a:schemeClr val="tx1"/>
                </a:solidFill>
                <a:effectLst/>
                <a:latin typeface="+mn-lt"/>
                <a:ea typeface="+mn-ea"/>
                <a:cs typeface="+mn-cs"/>
              </a:rPr>
              <a:t>失利亡士之符，长三寸。”</a:t>
            </a:r>
          </a:p>
          <a:p>
            <a:r>
              <a:rPr altLang="zh-CN" dirty="0" sz="1200" kern="1200" lang="zh-CN">
                <a:solidFill>
                  <a:schemeClr val="tx1"/>
                </a:solidFill>
                <a:effectLst/>
                <a:latin typeface="+mn-lt"/>
                <a:ea typeface="+mn-ea"/>
                <a:cs typeface="+mn-cs"/>
              </a:rPr>
              <a:t>我们可以看到，太公为武王提供的解决方案是制作八种长度不同的“阴符”，并且详细规定了每种长度的“阴符”所代表的具体含义。</a:t>
            </a:r>
            <a:endParaRPr altLang="en-US" dirty="0" lang="zh-CN"/>
          </a:p>
        </p:txBody>
      </p:sp>
      <p:sp>
        <p:nvSpPr>
          <p:cNvPr id="1048672" name="灯片编号占位符 3"/>
          <p:cNvSpPr>
            <a:spLocks noGrp="1"/>
          </p:cNvSpPr>
          <p:nvPr>
            <p:ph type="sldNum" sz="quarter" idx="5"/>
          </p:nvPr>
        </p:nvSpPr>
        <p:spPr/>
        <p:txBody>
          <a:bodyPr/>
          <a:p>
            <a:fld id="{A6837353-30EB-4A48-80EB-173D804AEFBD}" type="slidenum">
              <a:rPr altLang="en-US" lang="zh-CN" smtClean="0"/>
              <a:t>3</a:t>
            </a:fld>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860" name="幻灯片图像占位符 1"/>
          <p:cNvSpPr>
            <a:spLocks noChangeAspect="1" noRot="1" noGrp="1"/>
          </p:cNvSpPr>
          <p:nvPr>
            <p:ph type="sldImg"/>
          </p:nvPr>
        </p:nvSpPr>
        <p:spPr/>
      </p:sp>
      <p:sp>
        <p:nvSpPr>
          <p:cNvPr id="1048861"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2012</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10</a:t>
            </a:r>
            <a:r>
              <a:rPr altLang="zh-CN" dirty="0" sz="1200" kern="1200" lang="zh-CN">
                <a:solidFill>
                  <a:schemeClr val="tx1"/>
                </a:solidFill>
                <a:effectLst/>
                <a:latin typeface="+mn-lt"/>
                <a:ea typeface="+mn-ea"/>
                <a:cs typeface="+mn-cs"/>
              </a:rPr>
              <a:t>月</a:t>
            </a:r>
            <a:r>
              <a:rPr altLang="zh-CN" dirty="0" sz="1200" kern="1200" lang="en-US">
                <a:solidFill>
                  <a:schemeClr val="tx1"/>
                </a:solidFill>
                <a:effectLst/>
                <a:latin typeface="+mn-lt"/>
                <a:ea typeface="+mn-ea"/>
                <a:cs typeface="+mn-cs"/>
              </a:rPr>
              <a:t>13</a:t>
            </a:r>
            <a:r>
              <a:rPr altLang="zh-CN" dirty="0" sz="1200" kern="1200" lang="zh-CN">
                <a:solidFill>
                  <a:schemeClr val="tx1"/>
                </a:solidFill>
                <a:effectLst/>
                <a:latin typeface="+mn-lt"/>
                <a:ea typeface="+mn-ea"/>
                <a:cs typeface="+mn-cs"/>
              </a:rPr>
              <a:t>日，这一天正好也是周末。但是卫星照片显示该大楼南侧停车场停放的车辆远远超过了平常的周末，而且基本都集中停放在大楼的西南侧。查阅这一天的公开新闻我们发现，这一天该国海军正好有一艘潜艇和一艘巡洋舰发生了严重的碰撞事故。从这里，我们似乎可以推测出两个结论：</a:t>
            </a:r>
          </a:p>
          <a:p>
            <a:pPr lvl="0"/>
            <a:r>
              <a:rPr altLang="zh-CN" dirty="0" sz="1200" kern="1200" lang="zh-CN">
                <a:solidFill>
                  <a:schemeClr val="tx1"/>
                </a:solidFill>
                <a:effectLst/>
                <a:latin typeface="+mn-lt"/>
                <a:ea typeface="+mn-ea"/>
                <a:cs typeface="+mn-cs"/>
              </a:rPr>
              <a:t>该国海军舰艇有着悠久的“碰撞”历史；</a:t>
            </a:r>
          </a:p>
          <a:p>
            <a:pPr lvl="0"/>
            <a:r>
              <a:rPr altLang="zh-CN" dirty="0" sz="1200" kern="1200" lang="zh-CN">
                <a:solidFill>
                  <a:schemeClr val="tx1"/>
                </a:solidFill>
                <a:effectLst/>
                <a:latin typeface="+mn-lt"/>
                <a:ea typeface="+mn-ea"/>
                <a:cs typeface="+mn-cs"/>
              </a:rPr>
              <a:t>该国国防部处理突发事件的机构应该分布在大楼的西南侧办公区域。</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三张公开的卫星照片，我们这些非专业人士都可以分析出这些高度保密的信息。如果“滴滴出行”的信息泄露，将会造成什么样的后果呢？是不是值得我们深思？</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8862" name="灯片编号占位符 3"/>
          <p:cNvSpPr>
            <a:spLocks noGrp="1"/>
          </p:cNvSpPr>
          <p:nvPr>
            <p:ph type="sldNum" sz="quarter" idx="5"/>
          </p:nvPr>
        </p:nvSpPr>
        <p:spPr/>
        <p:txBody>
          <a:bodyPr/>
          <a:p>
            <a:fld id="{A6837353-30EB-4A48-80EB-173D804AEFBD}" type="slidenum">
              <a:rPr altLang="en-US" lang="zh-CN" smtClean="0"/>
              <a:t>21</a:t>
            </a:fld>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885" name="幻灯片图像占位符 1"/>
          <p:cNvSpPr>
            <a:spLocks noChangeAspect="1" noRot="1" noGrp="1"/>
          </p:cNvSpPr>
          <p:nvPr>
            <p:ph type="sldImg"/>
          </p:nvPr>
        </p:nvSpPr>
        <p:spPr/>
      </p:sp>
      <p:sp>
        <p:nvSpPr>
          <p:cNvPr id="104888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前面我们已经了解了目前我们面临的网络安全的整体现状，也通过一些具体的案例看到了网络安全给国家、社会和个人带来的问题，可谓触目惊心。因此，早在</a:t>
            </a:r>
            <a:r>
              <a:rPr altLang="zh-CN" dirty="0" sz="1200" kern="1200" lang="en-US">
                <a:solidFill>
                  <a:schemeClr val="tx1"/>
                </a:solidFill>
                <a:effectLst/>
                <a:latin typeface="+mn-lt"/>
                <a:ea typeface="+mn-ea"/>
                <a:cs typeface="+mn-cs"/>
              </a:rPr>
              <a:t>2014</a:t>
            </a:r>
            <a:r>
              <a:rPr altLang="zh-CN" dirty="0" sz="1200" kern="1200" lang="zh-CN">
                <a:solidFill>
                  <a:schemeClr val="tx1"/>
                </a:solidFill>
                <a:effectLst/>
                <a:latin typeface="+mn-lt"/>
                <a:ea typeface="+mn-ea"/>
                <a:cs typeface="+mn-cs"/>
              </a:rPr>
              <a:t>年，习总书记就做出了“没有网络安全，就没有国家安全”这一基本判断。</a:t>
            </a:r>
          </a:p>
          <a:p>
            <a:r>
              <a:rPr altLang="zh-CN" dirty="0" sz="1200" kern="1200" lang="zh-CN">
                <a:solidFill>
                  <a:schemeClr val="tx1"/>
                </a:solidFill>
                <a:effectLst/>
                <a:latin typeface="+mn-lt"/>
                <a:ea typeface="+mn-ea"/>
                <a:cs typeface="+mn-cs"/>
              </a:rPr>
              <a:t>接下来，我们将从“网络安全威胁与防护”、“网络安全策略”、“网络安全体系结构”和“网络安全模型”这四方面来进一步讨论网络安全问题。</a:t>
            </a:r>
          </a:p>
          <a:p>
            <a:endParaRPr altLang="en-US" dirty="0" lang="zh-CN"/>
          </a:p>
        </p:txBody>
      </p:sp>
      <p:sp>
        <p:nvSpPr>
          <p:cNvPr id="1048887" name="灯片编号占位符 3"/>
          <p:cNvSpPr>
            <a:spLocks noGrp="1"/>
          </p:cNvSpPr>
          <p:nvPr>
            <p:ph type="sldNum" sz="quarter" idx="5"/>
          </p:nvPr>
        </p:nvSpPr>
        <p:spPr/>
        <p:txBody>
          <a:bodyPr/>
          <a:p>
            <a:fld id="{A6837353-30EB-4A48-80EB-173D804AEFBD}" type="slidenum">
              <a:rPr altLang="en-US" lang="zh-CN" smtClean="0"/>
              <a:t>22</a:t>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914" name="幻灯片图像占位符 1"/>
          <p:cNvSpPr>
            <a:spLocks noChangeAspect="1" noRot="1" noGrp="1"/>
          </p:cNvSpPr>
          <p:nvPr>
            <p:ph type="sldImg"/>
          </p:nvPr>
        </p:nvSpPr>
        <p:spPr/>
      </p:sp>
      <p:sp>
        <p:nvSpPr>
          <p:cNvPr id="1048915"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首先要讨论的是目标问题。我们保证网络安全或者说信息安全的基本目标是什么呢？归纳起来，不外乎以下四点：保密性、完整性、可用性以及合法使用。</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、所谓保密性，就是确保信息不被泄露或呈现给非授权的人；</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、所谓完整性：就是确保数据的一致性，防止非授权地生成、修改或毁坏数据；</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、所谓可用性：就是确保合法用户不会被拒绝访问信息或资源；</a:t>
            </a:r>
          </a:p>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、所谓合法使用：就是确保资源不被非授权的人或以非授权的方式使用</a:t>
            </a:r>
          </a:p>
          <a:p>
            <a:endParaRPr altLang="en-US" dirty="0" lang="zh-CN"/>
          </a:p>
        </p:txBody>
      </p:sp>
      <p:sp>
        <p:nvSpPr>
          <p:cNvPr id="1048916" name="灯片编号占位符 3"/>
          <p:cNvSpPr>
            <a:spLocks noGrp="1"/>
          </p:cNvSpPr>
          <p:nvPr>
            <p:ph type="sldNum" sz="quarter" idx="5"/>
          </p:nvPr>
        </p:nvSpPr>
        <p:spPr/>
        <p:txBody>
          <a:bodyPr/>
          <a:p>
            <a:fld id="{A6837353-30EB-4A48-80EB-173D804AEFBD}" type="slidenum">
              <a:rPr altLang="en-US" lang="zh-CN" smtClean="0"/>
              <a:t>24</a:t>
            </a:fld>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965" name="幻灯片图像占位符 1"/>
          <p:cNvSpPr>
            <a:spLocks noChangeAspect="1" noRot="1" noGrp="1"/>
          </p:cNvSpPr>
          <p:nvPr>
            <p:ph type="sldImg"/>
          </p:nvPr>
        </p:nvSpPr>
        <p:spPr/>
      </p:sp>
      <p:sp>
        <p:nvSpPr>
          <p:cNvPr id="104896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针对上述</a:t>
            </a:r>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个基本安全目标，现在的网络主要面临</a:t>
            </a:r>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种基本的安全威胁：</a:t>
            </a:r>
          </a:p>
          <a:p>
            <a:r>
              <a:rPr altLang="zh-CN" dirty="0" sz="1200" kern="1200" lang="zh-CN">
                <a:solidFill>
                  <a:schemeClr val="tx1"/>
                </a:solidFill>
                <a:effectLst/>
                <a:latin typeface="+mn-lt"/>
                <a:ea typeface="+mn-ea"/>
                <a:cs typeface="+mn-cs"/>
              </a:rPr>
              <a:t>信息泄露威胁：主要针对保密性目标，也就是信息被呈现给了非授权的人的威胁；</a:t>
            </a:r>
          </a:p>
          <a:p>
            <a:r>
              <a:rPr altLang="zh-CN" dirty="0" sz="1200" kern="1200" lang="zh-CN">
                <a:solidFill>
                  <a:schemeClr val="tx1"/>
                </a:solidFill>
                <a:effectLst/>
                <a:latin typeface="+mn-lt"/>
                <a:ea typeface="+mn-ea"/>
                <a:cs typeface="+mn-cs"/>
              </a:rPr>
              <a:t>完整性破坏威胁：针对完整性目标，也就是出现了非授权的产生、篡改和毁坏信息的威胁；</a:t>
            </a:r>
          </a:p>
          <a:p>
            <a:r>
              <a:rPr altLang="zh-CN" dirty="0" sz="1200" kern="1200" lang="zh-CN">
                <a:solidFill>
                  <a:schemeClr val="tx1"/>
                </a:solidFill>
                <a:effectLst/>
                <a:latin typeface="+mn-lt"/>
                <a:ea typeface="+mn-ea"/>
                <a:cs typeface="+mn-cs"/>
              </a:rPr>
              <a:t>拒绝服务威胁：针对信息的可用性目标，出现合法用户无法正常使用信息的威胁；</a:t>
            </a:r>
          </a:p>
          <a:p>
            <a:r>
              <a:rPr altLang="zh-CN" dirty="0" sz="1200" kern="1200" lang="zh-CN">
                <a:solidFill>
                  <a:schemeClr val="tx1"/>
                </a:solidFill>
                <a:effectLst/>
                <a:latin typeface="+mn-lt"/>
                <a:ea typeface="+mn-ea"/>
                <a:cs typeface="+mn-cs"/>
              </a:rPr>
              <a:t>非法实用威胁：当然是值信息被非授权的人或者非授权的方式实用的威胁</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8967" name="灯片编号占位符 3"/>
          <p:cNvSpPr>
            <a:spLocks noGrp="1"/>
          </p:cNvSpPr>
          <p:nvPr>
            <p:ph type="sldNum" sz="quarter" idx="5"/>
          </p:nvPr>
        </p:nvSpPr>
        <p:spPr/>
        <p:txBody>
          <a:bodyPr/>
          <a:p>
            <a:fld id="{A6837353-30EB-4A48-80EB-173D804AEFBD}" type="slidenum">
              <a:rPr altLang="en-US" lang="zh-CN" smtClean="0"/>
              <a:t>25</a:t>
            </a:fld>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9030" name="幻灯片图像占位符 1"/>
          <p:cNvSpPr>
            <a:spLocks noChangeAspect="1" noRot="1" noGrp="1"/>
          </p:cNvSpPr>
          <p:nvPr>
            <p:ph type="sldImg"/>
          </p:nvPr>
        </p:nvSpPr>
        <p:spPr/>
      </p:sp>
      <p:sp>
        <p:nvSpPr>
          <p:cNvPr id="1049031"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分析具体的网络安全事件，我们会发现以上四种威胁并非独立存在的，一次具体的网络攻击行为中往往会出现多种安全威胁，同样的，也会出现多种网络攻击行为针对某一种基本安全威胁的情况，他们之间的关系显得错综复杂。</a:t>
            </a:r>
          </a:p>
          <a:p>
            <a:endParaRPr altLang="en-US" dirty="0" lang="zh-CN"/>
          </a:p>
        </p:txBody>
      </p:sp>
      <p:sp>
        <p:nvSpPr>
          <p:cNvPr id="1049032" name="灯片编号占位符 3"/>
          <p:cNvSpPr>
            <a:spLocks noGrp="1"/>
          </p:cNvSpPr>
          <p:nvPr>
            <p:ph type="sldNum" sz="quarter" idx="5"/>
          </p:nvPr>
        </p:nvSpPr>
        <p:spPr/>
        <p:txBody>
          <a:bodyPr/>
          <a:p>
            <a:fld id="{A6837353-30EB-4A48-80EB-173D804AEFBD}" type="slidenum">
              <a:rPr altLang="en-US" lang="zh-CN" smtClean="0"/>
              <a:t>26</a:t>
            </a:fld>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9039" name="幻灯片图像占位符 1"/>
          <p:cNvSpPr>
            <a:spLocks noChangeAspect="1" noRot="1" noGrp="1"/>
          </p:cNvSpPr>
          <p:nvPr>
            <p:ph type="sldImg"/>
          </p:nvPr>
        </p:nvSpPr>
        <p:spPr/>
      </p:sp>
      <p:sp>
        <p:nvSpPr>
          <p:cNvPr id="1049040"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按照网络攻击行为导致的后果，大致可以将网络攻击行文分为两类：主动攻击和被动攻击。</a:t>
            </a:r>
          </a:p>
          <a:p>
            <a:r>
              <a:rPr altLang="zh-CN" dirty="0" sz="1200" kern="1200" lang="zh-CN">
                <a:solidFill>
                  <a:schemeClr val="tx1"/>
                </a:solidFill>
                <a:effectLst/>
                <a:latin typeface="+mn-lt"/>
                <a:ea typeface="+mn-ea"/>
                <a:cs typeface="+mn-cs"/>
              </a:rPr>
              <a:t>所谓被动攻击，是指攻击行为试图获取系统的信息，但是不会对系统信息造成破坏。这类攻击主要攻击系统的保密性安全目标，比如：信息窃听、网络流量分析。由于被动攻击不对影响攻击目标的正常运行，因此它的特点是难以检测，但是可以预防。</a:t>
            </a:r>
          </a:p>
          <a:p>
            <a:r>
              <a:rPr altLang="zh-CN" dirty="0" sz="1200" kern="1200" lang="zh-CN">
                <a:solidFill>
                  <a:schemeClr val="tx1"/>
                </a:solidFill>
                <a:effectLst/>
                <a:latin typeface="+mn-lt"/>
                <a:ea typeface="+mn-ea"/>
                <a:cs typeface="+mn-cs"/>
              </a:rPr>
              <a:t>那些试图破坏系统资源，影响系统正常工作的攻击，被称为主动攻击。例如：重放或者截获攻击、伪装攻击、篡改攻击以及拒绝服务攻击等等都属于主动攻击。</a:t>
            </a:r>
          </a:p>
          <a:p>
            <a:r>
              <a:rPr altLang="zh-CN" dirty="0" sz="1200" kern="1200" lang="zh-CN">
                <a:solidFill>
                  <a:schemeClr val="tx1"/>
                </a:solidFill>
                <a:effectLst/>
                <a:latin typeface="+mn-lt"/>
                <a:ea typeface="+mn-ea"/>
                <a:cs typeface="+mn-cs"/>
              </a:rPr>
              <a:t>下面我们具体的看一看。</a:t>
            </a:r>
          </a:p>
          <a:p>
            <a:endParaRPr altLang="en-US" dirty="0" lang="zh-CN"/>
          </a:p>
        </p:txBody>
      </p:sp>
      <p:sp>
        <p:nvSpPr>
          <p:cNvPr id="1049041" name="灯片编号占位符 3"/>
          <p:cNvSpPr>
            <a:spLocks noGrp="1"/>
          </p:cNvSpPr>
          <p:nvPr>
            <p:ph type="sldNum" sz="quarter" idx="5"/>
          </p:nvPr>
        </p:nvSpPr>
        <p:spPr/>
        <p:txBody>
          <a:bodyPr/>
          <a:p>
            <a:fld id="{A6837353-30EB-4A48-80EB-173D804AEFBD}" type="slidenum">
              <a:rPr altLang="en-US" lang="zh-CN" smtClean="0"/>
              <a:t>27</a:t>
            </a:fld>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9060" name="幻灯片图像占位符 1"/>
          <p:cNvSpPr>
            <a:spLocks noChangeAspect="1" noRot="1" noGrp="1"/>
          </p:cNvSpPr>
          <p:nvPr>
            <p:ph type="sldImg"/>
          </p:nvPr>
        </p:nvSpPr>
        <p:spPr/>
      </p:sp>
      <p:sp>
        <p:nvSpPr>
          <p:cNvPr id="1049061" name="备注占位符 2"/>
          <p:cNvSpPr>
            <a:spLocks noGrp="1"/>
          </p:cNvSpPr>
          <p:nvPr>
            <p:ph type="body" idx="1"/>
          </p:nvPr>
        </p:nvSpPr>
        <p:spPr/>
        <p:txBody>
          <a:bodyPr/>
          <a:p>
            <a:endParaRPr altLang="en-US" dirty="0" lang="zh-CN"/>
          </a:p>
        </p:txBody>
      </p:sp>
      <p:sp>
        <p:nvSpPr>
          <p:cNvPr id="1049062" name="灯片编号占位符 3"/>
          <p:cNvSpPr>
            <a:spLocks noGrp="1"/>
          </p:cNvSpPr>
          <p:nvPr>
            <p:ph type="sldNum" sz="quarter" idx="5"/>
          </p:nvPr>
        </p:nvSpPr>
        <p:spPr/>
        <p:txBody>
          <a:bodyPr/>
          <a:p>
            <a:fld id="{A6837353-30EB-4A48-80EB-173D804AEFBD}" type="slidenum">
              <a:rPr altLang="en-US" lang="zh-CN" smtClean="0"/>
              <a:t>28</a:t>
            </a:fld>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sp>
        <p:nvSpPr>
          <p:cNvPr id="1049118" name="幻灯片图像占位符 1"/>
          <p:cNvSpPr>
            <a:spLocks noChangeAspect="1" noRot="1" noGrp="1"/>
          </p:cNvSpPr>
          <p:nvPr>
            <p:ph type="sldImg"/>
          </p:nvPr>
        </p:nvSpPr>
        <p:spPr/>
      </p:sp>
      <p:sp>
        <p:nvSpPr>
          <p:cNvPr id="1049119"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窃听是一种典型的被动攻击方式，攻击者通过技术手段或者了</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和</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之间的通信内容，从而破坏了信息传输的保密性。</a:t>
            </a:r>
          </a:p>
          <a:p>
            <a:r>
              <a:rPr altLang="zh-CN" dirty="0" sz="1200" kern="1200" lang="zh-CN">
                <a:solidFill>
                  <a:schemeClr val="tx1"/>
                </a:solidFill>
                <a:effectLst/>
                <a:latin typeface="+mn-lt"/>
                <a:ea typeface="+mn-ea"/>
                <a:cs typeface="+mn-cs"/>
              </a:rPr>
              <a:t>流量分析攻击通常应用在加密通信中，攻击者获取</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与</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之间通信信息的技术原理和窃听攻击是基本一致，虽然攻击者仅仅获得了密文，但是对通信流量的长时间的分析，仍然可以从密文通信提取出一些有用的信息：例如：通信规律、通信协议等等。</a:t>
            </a:r>
          </a:p>
          <a:p>
            <a:endParaRPr altLang="en-US" dirty="0" lang="zh-CN"/>
          </a:p>
        </p:txBody>
      </p:sp>
      <p:sp>
        <p:nvSpPr>
          <p:cNvPr id="1049120" name="灯片编号占位符 3"/>
          <p:cNvSpPr>
            <a:spLocks noGrp="1"/>
          </p:cNvSpPr>
          <p:nvPr>
            <p:ph type="sldNum" sz="quarter" idx="5"/>
          </p:nvPr>
        </p:nvSpPr>
        <p:spPr/>
        <p:txBody>
          <a:bodyPr/>
          <a:p>
            <a:fld id="{A6837353-30EB-4A48-80EB-173D804AEFBD}" type="slidenum">
              <a:rPr altLang="en-US" lang="zh-CN" smtClean="0"/>
              <a:t>29</a:t>
            </a:fld>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318" name=""/>
        <p:cNvGrpSpPr/>
        <p:nvPr/>
      </p:nvGrpSpPr>
      <p:grpSpPr>
        <a:xfrm>
          <a:off x="0" y="0"/>
          <a:ext cx="0" cy="0"/>
          <a:chOff x="0" y="0"/>
          <a:chExt cx="0" cy="0"/>
        </a:xfrm>
      </p:grpSpPr>
      <p:sp>
        <p:nvSpPr>
          <p:cNvPr id="1049192" name="幻灯片图像占位符 1"/>
          <p:cNvSpPr>
            <a:spLocks noChangeAspect="1" noRot="1" noGrp="1"/>
          </p:cNvSpPr>
          <p:nvPr>
            <p:ph type="sldImg"/>
          </p:nvPr>
        </p:nvSpPr>
        <p:spPr/>
      </p:sp>
      <p:sp>
        <p:nvSpPr>
          <p:cNvPr id="104919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典型的主动攻击种类比较多。</a:t>
            </a:r>
          </a:p>
          <a:p>
            <a:r>
              <a:rPr altLang="zh-CN" dirty="0" sz="1200" kern="1200" lang="zh-CN">
                <a:solidFill>
                  <a:schemeClr val="tx1"/>
                </a:solidFill>
                <a:effectLst/>
                <a:latin typeface="+mn-lt"/>
                <a:ea typeface="+mn-ea"/>
                <a:cs typeface="+mn-cs"/>
              </a:rPr>
              <a:t>伪装攻击是指攻击者伪装成为合法用户</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与目标系统</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进行通信；</a:t>
            </a:r>
          </a:p>
          <a:p>
            <a:r>
              <a:rPr altLang="zh-CN" dirty="0" sz="1200" kern="1200" lang="zh-CN">
                <a:solidFill>
                  <a:schemeClr val="tx1"/>
                </a:solidFill>
                <a:effectLst/>
                <a:latin typeface="+mn-lt"/>
                <a:ea typeface="+mn-ea"/>
                <a:cs typeface="+mn-cs"/>
              </a:rPr>
              <a:t>重放攻击是指攻击者窃听到</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与</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之间的通信内容，并在后期将窃听到的信息不加修改的再次传递给</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，导致</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重复收到相同的信息；</a:t>
            </a:r>
          </a:p>
          <a:p>
            <a:r>
              <a:rPr altLang="zh-CN" dirty="0" sz="1200" kern="1200" lang="zh-CN">
                <a:solidFill>
                  <a:schemeClr val="tx1"/>
                </a:solidFill>
                <a:effectLst/>
                <a:latin typeface="+mn-lt"/>
                <a:ea typeface="+mn-ea"/>
                <a:cs typeface="+mn-cs"/>
              </a:rPr>
              <a:t>消息纂改是指攻击者截获了</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发送给</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，并修改信息内容之后在发送给</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，是</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接收到被篡改的信息；</a:t>
            </a:r>
          </a:p>
          <a:p>
            <a:r>
              <a:rPr altLang="zh-CN" dirty="0" sz="1200" kern="1200" lang="zh-CN">
                <a:solidFill>
                  <a:schemeClr val="tx1"/>
                </a:solidFill>
                <a:effectLst/>
                <a:latin typeface="+mn-lt"/>
                <a:ea typeface="+mn-ea"/>
                <a:cs typeface="+mn-cs"/>
              </a:rPr>
              <a:t>拒绝服务攻击则是指攻击者发起与</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的大量通信，消耗</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的通信资源，其结果是</a:t>
            </a:r>
            <a:r>
              <a:rPr altLang="zh-CN" dirty="0" sz="1200" kern="1200" lang="en-US">
                <a:solidFill>
                  <a:schemeClr val="tx1"/>
                </a:solidFill>
                <a:effectLst/>
                <a:latin typeface="+mn-lt"/>
                <a:ea typeface="+mn-ea"/>
                <a:cs typeface="+mn-cs"/>
              </a:rPr>
              <a:t>Alice</a:t>
            </a:r>
            <a:r>
              <a:rPr altLang="zh-CN" dirty="0" sz="1200" kern="1200" lang="zh-CN">
                <a:solidFill>
                  <a:schemeClr val="tx1"/>
                </a:solidFill>
                <a:effectLst/>
                <a:latin typeface="+mn-lt"/>
                <a:ea typeface="+mn-ea"/>
                <a:cs typeface="+mn-cs"/>
              </a:rPr>
              <a:t>没有足够的通信资源来响应合法用户</a:t>
            </a:r>
            <a:r>
              <a:rPr altLang="zh-CN" dirty="0" sz="1200" kern="1200" lang="en-US">
                <a:solidFill>
                  <a:schemeClr val="tx1"/>
                </a:solidFill>
                <a:effectLst/>
                <a:latin typeface="+mn-lt"/>
                <a:ea typeface="+mn-ea"/>
                <a:cs typeface="+mn-cs"/>
              </a:rPr>
              <a:t>Bob</a:t>
            </a:r>
            <a:r>
              <a:rPr altLang="zh-CN" dirty="0" sz="1200" kern="1200" lang="zh-CN">
                <a:solidFill>
                  <a:schemeClr val="tx1"/>
                </a:solidFill>
                <a:effectLst/>
                <a:latin typeface="+mn-lt"/>
                <a:ea typeface="+mn-ea"/>
                <a:cs typeface="+mn-cs"/>
              </a:rPr>
              <a:t>的通信请求。</a:t>
            </a:r>
          </a:p>
          <a:p>
            <a:endParaRPr altLang="en-US" dirty="0" lang="zh-CN"/>
          </a:p>
        </p:txBody>
      </p:sp>
      <p:sp>
        <p:nvSpPr>
          <p:cNvPr id="1049194" name="灯片编号占位符 3"/>
          <p:cNvSpPr>
            <a:spLocks noGrp="1"/>
          </p:cNvSpPr>
          <p:nvPr>
            <p:ph type="sldNum" sz="quarter" idx="5"/>
          </p:nvPr>
        </p:nvSpPr>
        <p:spPr/>
        <p:txBody>
          <a:bodyPr/>
          <a:p>
            <a:fld id="{A6837353-30EB-4A48-80EB-173D804AEFBD}" type="slidenum">
              <a:rPr altLang="en-US" lang="zh-CN" smtClean="0"/>
              <a:t>30</a:t>
            </a:fld>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sp>
        <p:nvSpPr>
          <p:cNvPr id="1049244" name="幻灯片图像占位符 1"/>
          <p:cNvSpPr>
            <a:spLocks noChangeAspect="1" noRot="1" noGrp="1"/>
          </p:cNvSpPr>
          <p:nvPr>
            <p:ph type="sldImg"/>
          </p:nvPr>
        </p:nvSpPr>
        <p:spPr/>
      </p:sp>
      <p:sp>
        <p:nvSpPr>
          <p:cNvPr id="1049245"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无论是网络中的主动攻击还是被动攻击，都必将对网络信息安全产生直接的威胁。</a:t>
            </a:r>
          </a:p>
          <a:p>
            <a:r>
              <a:rPr altLang="zh-CN" dirty="0" sz="1200" kern="1200" lang="zh-CN">
                <a:solidFill>
                  <a:schemeClr val="tx1"/>
                </a:solidFill>
                <a:effectLst/>
                <a:latin typeface="+mn-lt"/>
                <a:ea typeface="+mn-ea"/>
                <a:cs typeface="+mn-cs"/>
              </a:rPr>
              <a:t>根据统计，网络中最常见的攻击行为包含</a:t>
            </a:r>
            <a:r>
              <a:rPr altLang="zh-CN" dirty="0" sz="1200" kern="1200" lang="en-US">
                <a:solidFill>
                  <a:schemeClr val="tx1"/>
                </a:solidFill>
                <a:effectLst/>
                <a:latin typeface="+mn-lt"/>
                <a:ea typeface="+mn-ea"/>
                <a:cs typeface="+mn-cs"/>
              </a:rPr>
              <a:t>8</a:t>
            </a:r>
            <a:r>
              <a:rPr altLang="zh-CN" dirty="0" sz="1200" kern="1200" lang="zh-CN">
                <a:solidFill>
                  <a:schemeClr val="tx1"/>
                </a:solidFill>
                <a:effectLst/>
                <a:latin typeface="+mn-lt"/>
                <a:ea typeface="+mn-ea"/>
                <a:cs typeface="+mn-cs"/>
              </a:rPr>
              <a:t>种：</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、口令窃取</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、欺骗攻击</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、缺陷和后门攻击</a:t>
            </a:r>
          </a:p>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、认证失效</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、协议缺陷</a:t>
            </a:r>
          </a:p>
          <a:p>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、信息泄露</a:t>
            </a:r>
          </a:p>
          <a:p>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、指数攻击</a:t>
            </a:r>
          </a:p>
          <a:p>
            <a:r>
              <a:rPr altLang="zh-CN" dirty="0" sz="1200" kern="1200" lang="en-US">
                <a:solidFill>
                  <a:schemeClr val="tx1"/>
                </a:solidFill>
                <a:effectLst/>
                <a:latin typeface="+mn-lt"/>
                <a:ea typeface="+mn-ea"/>
                <a:cs typeface="+mn-cs"/>
              </a:rPr>
              <a:t>8</a:t>
            </a:r>
            <a:r>
              <a:rPr altLang="zh-CN" dirty="0" sz="1200" kern="1200" lang="zh-CN">
                <a:solidFill>
                  <a:schemeClr val="tx1"/>
                </a:solidFill>
                <a:effectLst/>
                <a:latin typeface="+mn-lt"/>
                <a:ea typeface="+mn-ea"/>
                <a:cs typeface="+mn-cs"/>
              </a:rPr>
              <a:t>、拒绝服务攻击</a:t>
            </a:r>
          </a:p>
          <a:p>
            <a:r>
              <a:rPr altLang="zh-CN" dirty="0" sz="1200" kern="1200" lang="zh-CN">
                <a:solidFill>
                  <a:schemeClr val="tx1"/>
                </a:solidFill>
                <a:effectLst/>
                <a:latin typeface="+mn-lt"/>
                <a:ea typeface="+mn-ea"/>
                <a:cs typeface="+mn-cs"/>
              </a:rPr>
              <a:t>接下来，我们来具体讨论一下这些常见的网络攻击行为。</a:t>
            </a:r>
          </a:p>
          <a:p>
            <a:endParaRPr altLang="en-US" dirty="0" lang="zh-CN"/>
          </a:p>
        </p:txBody>
      </p:sp>
      <p:sp>
        <p:nvSpPr>
          <p:cNvPr id="1049246" name="灯片编号占位符 3"/>
          <p:cNvSpPr>
            <a:spLocks noGrp="1"/>
          </p:cNvSpPr>
          <p:nvPr>
            <p:ph type="sldNum" sz="quarter" idx="5"/>
          </p:nvPr>
        </p:nvSpPr>
        <p:spPr/>
        <p:txBody>
          <a:bodyPr/>
          <a:p>
            <a:fld id="{A6837353-30EB-4A48-80EB-173D804AEFBD}" type="slidenum">
              <a:rPr altLang="en-US" lang="zh-CN" smtClean="0"/>
              <a:t>31</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77" name="幻灯片图像占位符 1"/>
          <p:cNvSpPr>
            <a:spLocks noChangeAspect="1" noRot="1" noGrp="1"/>
          </p:cNvSpPr>
          <p:nvPr>
            <p:ph type="sldImg"/>
          </p:nvPr>
        </p:nvSpPr>
        <p:spPr/>
      </p:sp>
      <p:sp>
        <p:nvSpPr>
          <p:cNvPr id="1048678"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不仅如此，太公还进一步说明了使用这些“阴符”时的注意事项：“诸奉使行符，稽留者，若符事泄，闻者告者，皆诛之。八符者，主将秘闻，所以阴通，言语不泄，中外相知之术。敌虽圣智，莫之能识。”</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这段对话被记录在在我国最早的兵书——《太公兵法 龙韬</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阴符篇》。</a:t>
            </a:r>
          </a:p>
          <a:p>
            <a:r>
              <a:rPr altLang="zh-CN" dirty="0" sz="1200" kern="1200" lang="zh-CN">
                <a:solidFill>
                  <a:schemeClr val="tx1"/>
                </a:solidFill>
                <a:effectLst/>
                <a:latin typeface="+mn-lt"/>
                <a:ea typeface="+mn-ea"/>
                <a:cs typeface="+mn-cs"/>
              </a:rPr>
              <a:t>从这段对话中，我们至少可以得到两点启示：</a:t>
            </a:r>
          </a:p>
          <a:p>
            <a:r>
              <a:rPr altLang="zh-CN" dirty="0" sz="1200" kern="1200" lang="zh-CN">
                <a:solidFill>
                  <a:schemeClr val="tx1"/>
                </a:solidFill>
                <a:effectLst/>
                <a:latin typeface="+mn-lt"/>
                <a:ea typeface="+mn-ea"/>
                <a:cs typeface="+mn-cs"/>
              </a:rPr>
              <a:t>第一点：信息安全其实并不是一个近代才被关注的话题，早在三千多年前的古代，人们就已经在关注并想办法解决信息在传输过程中的安全问题了；</a:t>
            </a:r>
          </a:p>
          <a:p>
            <a:r>
              <a:rPr altLang="zh-CN" dirty="0" sz="1200" kern="1200" lang="zh-CN">
                <a:solidFill>
                  <a:schemeClr val="tx1"/>
                </a:solidFill>
                <a:effectLst/>
                <a:latin typeface="+mn-lt"/>
                <a:ea typeface="+mn-ea"/>
                <a:cs typeface="+mn-cs"/>
              </a:rPr>
              <a:t>第二点：古代的人们不仅仅关注信息安全问题，而且还提出了自己的解决方案。用我们现在的观念看，“阴符”实际上是一种原始的加密体制：用“阴符”的长度信息“编码”了战争中需要传递的各种军事信息，以防止这些军事信息的泄密。</a:t>
            </a:r>
          </a:p>
        </p:txBody>
      </p:sp>
      <p:sp>
        <p:nvSpPr>
          <p:cNvPr id="1048679" name="灯片编号占位符 3"/>
          <p:cNvSpPr>
            <a:spLocks noGrp="1"/>
          </p:cNvSpPr>
          <p:nvPr>
            <p:ph type="sldNum" sz="quarter" idx="5"/>
          </p:nvPr>
        </p:nvSpPr>
        <p:spPr/>
        <p:txBody>
          <a:bodyPr/>
          <a:p>
            <a:fld id="{A6837353-30EB-4A48-80EB-173D804AEFBD}" type="slidenum">
              <a:rPr altLang="en-US" lang="zh-CN" smtClean="0"/>
              <a:t>4</a:t>
            </a:fld>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9253" name="幻灯片图像占位符 1"/>
          <p:cNvSpPr>
            <a:spLocks noChangeAspect="1" noRot="1" noGrp="1"/>
          </p:cNvSpPr>
          <p:nvPr>
            <p:ph type="sldImg"/>
          </p:nvPr>
        </p:nvSpPr>
        <p:spPr/>
      </p:sp>
      <p:sp>
        <p:nvSpPr>
          <p:cNvPr id="1049254"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进入一台计算机系统最常用的方法就是采用口令登录。对于网络攻击者而言，虽然可以利用系统缺陷破坏系统是可行的，但是通过窃取、猜测口令的方法进入目标系统仍然是成本最低的方法。事实上，很大比例的系统入侵都是有口令系统失效造成的。</a:t>
            </a:r>
          </a:p>
          <a:p>
            <a:r>
              <a:rPr altLang="zh-CN" dirty="0" sz="1200" kern="1200" lang="zh-CN">
                <a:solidFill>
                  <a:schemeClr val="tx1"/>
                </a:solidFill>
                <a:effectLst/>
                <a:latin typeface="+mn-lt"/>
                <a:ea typeface="+mn-ea"/>
                <a:cs typeface="+mn-cs"/>
              </a:rPr>
              <a:t>常用的口令窃取、猜测攻击主要有</a:t>
            </a:r>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种基本的方法：</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、利用已知或者假定的口令进行尝试登录；</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、根据窃取的口令文件进行口令猜测； </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、窃听合法终端之间的会话，并记录所使用的口令。</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9255" name="灯片编号占位符 3"/>
          <p:cNvSpPr>
            <a:spLocks noGrp="1"/>
          </p:cNvSpPr>
          <p:nvPr>
            <p:ph type="sldNum" sz="quarter" idx="5"/>
          </p:nvPr>
        </p:nvSpPr>
        <p:spPr/>
        <p:txBody>
          <a:bodyPr/>
          <a:p>
            <a:fld id="{A6837353-30EB-4A48-80EB-173D804AEFBD}" type="slidenum">
              <a:rPr altLang="en-US" lang="zh-CN" smtClean="0"/>
              <a:t>32</a:t>
            </a:fld>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sp>
        <p:nvSpPr>
          <p:cNvPr id="1049264" name="幻灯片图像占位符 1"/>
          <p:cNvSpPr>
            <a:spLocks noChangeAspect="1" noRot="1" noGrp="1"/>
          </p:cNvSpPr>
          <p:nvPr>
            <p:ph type="sldImg"/>
          </p:nvPr>
        </p:nvSpPr>
        <p:spPr/>
      </p:sp>
      <p:sp>
        <p:nvSpPr>
          <p:cNvPr id="1049265"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要抵御口令窃取</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猜测攻击，我们需要做到</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、选择一个好的口令。大多数人习惯选择简单的口令，例如：重复的字符、生日、电话等等，这大大提高了攻击者猜测口令的成功率；</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、对口令文件进行严格的保护。例如：使用密码技术对口令文件进行加密。</a:t>
            </a:r>
          </a:p>
          <a:p>
            <a:r>
              <a:rPr altLang="zh-CN" dirty="0" sz="1200" kern="1200" lang="zh-CN">
                <a:solidFill>
                  <a:schemeClr val="tx1"/>
                </a:solidFill>
                <a:effectLst/>
                <a:latin typeface="+mn-lt"/>
                <a:ea typeface="+mn-ea"/>
                <a:cs typeface="+mn-cs"/>
              </a:rPr>
              <a:t>即使如此，我们仍然难以完全杜绝使用口令带来的安全隐患。</a:t>
            </a:r>
          </a:p>
          <a:p>
            <a:r>
              <a:rPr altLang="zh-CN" dirty="0" sz="1200" kern="1200" lang="zh-CN">
                <a:solidFill>
                  <a:schemeClr val="tx1"/>
                </a:solidFill>
                <a:effectLst/>
                <a:latin typeface="+mn-lt"/>
                <a:ea typeface="+mn-ea"/>
                <a:cs typeface="+mn-cs"/>
              </a:rPr>
              <a:t>要彻底解决口令的弊端，必须放弃使用口令系统转而使用基于令牌的机制，起码要使用一次性口令方案。</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9266" name="灯片编号占位符 3"/>
          <p:cNvSpPr>
            <a:spLocks noGrp="1"/>
          </p:cNvSpPr>
          <p:nvPr>
            <p:ph type="sldNum" sz="quarter" idx="5"/>
          </p:nvPr>
        </p:nvSpPr>
        <p:spPr/>
        <p:txBody>
          <a:bodyPr/>
          <a:p>
            <a:fld id="{A6837353-30EB-4A48-80EB-173D804AEFBD}" type="slidenum">
              <a:rPr altLang="en-US" lang="zh-CN" smtClean="0"/>
              <a:t>33</a:t>
            </a:fld>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343" name=""/>
        <p:cNvGrpSpPr/>
        <p:nvPr/>
      </p:nvGrpSpPr>
      <p:grpSpPr>
        <a:xfrm>
          <a:off x="0" y="0"/>
          <a:ext cx="0" cy="0"/>
          <a:chOff x="0" y="0"/>
          <a:chExt cx="0" cy="0"/>
        </a:xfrm>
      </p:grpSpPr>
      <p:sp>
        <p:nvSpPr>
          <p:cNvPr id="1049271" name="幻灯片图像占位符 1"/>
          <p:cNvSpPr>
            <a:spLocks noChangeAspect="1" noRot="1" noGrp="1"/>
          </p:cNvSpPr>
          <p:nvPr>
            <p:ph type="sldImg"/>
          </p:nvPr>
        </p:nvSpPr>
        <p:spPr/>
      </p:sp>
      <p:sp>
        <p:nvSpPr>
          <p:cNvPr id="104927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第二种常见的网络攻击形式就是欺骗攻击。</a:t>
            </a:r>
          </a:p>
          <a:p>
            <a:r>
              <a:rPr altLang="zh-CN" dirty="0" sz="1200" kern="1200" lang="zh-CN">
                <a:solidFill>
                  <a:schemeClr val="tx1"/>
                </a:solidFill>
                <a:effectLst/>
                <a:latin typeface="+mn-lt"/>
                <a:ea typeface="+mn-ea"/>
                <a:cs typeface="+mn-cs"/>
              </a:rPr>
              <a:t>它是利用网络中一些协议、应用对于信息发送者身份确认的缺陷，伪造信息发送者身份进行欺骗的一种网络攻击行为。例如：我们经常在新闻中看到的冒充领导向财务人员下达转账指令的网络诈骗，以及我们以后将要学习的</a:t>
            </a:r>
            <a:r>
              <a:rPr altLang="zh-CN" dirty="0" sz="1200" kern="1200" lang="en-US">
                <a:solidFill>
                  <a:schemeClr val="tx1"/>
                </a:solidFill>
                <a:effectLst/>
                <a:latin typeface="+mn-lt"/>
                <a:ea typeface="+mn-ea"/>
                <a:cs typeface="+mn-cs"/>
              </a:rPr>
              <a:t>ARP</a:t>
            </a:r>
            <a:r>
              <a:rPr altLang="zh-CN" dirty="0" sz="1200" kern="1200" lang="zh-CN">
                <a:solidFill>
                  <a:schemeClr val="tx1"/>
                </a:solidFill>
                <a:effectLst/>
                <a:latin typeface="+mn-lt"/>
                <a:ea typeface="+mn-ea"/>
                <a:cs typeface="+mn-cs"/>
              </a:rPr>
              <a:t>欺骗、</a:t>
            </a:r>
            <a:r>
              <a:rPr altLang="zh-CN" dirty="0" sz="1200" kern="1200" lang="en-US">
                <a:solidFill>
                  <a:schemeClr val="tx1"/>
                </a:solidFill>
                <a:effectLst/>
                <a:latin typeface="+mn-lt"/>
                <a:ea typeface="+mn-ea"/>
                <a:cs typeface="+mn-cs"/>
              </a:rPr>
              <a:t>DNS</a:t>
            </a:r>
            <a:r>
              <a:rPr altLang="zh-CN" dirty="0" sz="1200" kern="1200" lang="zh-CN">
                <a:solidFill>
                  <a:schemeClr val="tx1"/>
                </a:solidFill>
                <a:effectLst/>
                <a:latin typeface="+mn-lt"/>
                <a:ea typeface="+mn-ea"/>
                <a:cs typeface="+mn-cs"/>
              </a:rPr>
              <a:t>劫持等等都属于这一类网络攻击形式。</a:t>
            </a:r>
          </a:p>
          <a:p>
            <a:endParaRPr altLang="en-US" dirty="0" lang="zh-CN"/>
          </a:p>
        </p:txBody>
      </p:sp>
      <p:sp>
        <p:nvSpPr>
          <p:cNvPr id="1049273" name="灯片编号占位符 3"/>
          <p:cNvSpPr>
            <a:spLocks noGrp="1"/>
          </p:cNvSpPr>
          <p:nvPr>
            <p:ph type="sldNum" sz="quarter" idx="5"/>
          </p:nvPr>
        </p:nvSpPr>
        <p:spPr/>
        <p:txBody>
          <a:bodyPr/>
          <a:p>
            <a:fld id="{A6837353-30EB-4A48-80EB-173D804AEFBD}" type="slidenum">
              <a:rPr altLang="en-US" lang="zh-CN" smtClean="0"/>
              <a:t>34</a:t>
            </a:fld>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346" name=""/>
        <p:cNvGrpSpPr/>
        <p:nvPr/>
      </p:nvGrpSpPr>
      <p:grpSpPr>
        <a:xfrm>
          <a:off x="0" y="0"/>
          <a:ext cx="0" cy="0"/>
          <a:chOff x="0" y="0"/>
          <a:chExt cx="0" cy="0"/>
        </a:xfrm>
      </p:grpSpPr>
      <p:sp>
        <p:nvSpPr>
          <p:cNvPr id="1049280" name="幻灯片图像占位符 1"/>
          <p:cNvSpPr>
            <a:spLocks noChangeAspect="1" noRot="1" noGrp="1"/>
          </p:cNvSpPr>
          <p:nvPr>
            <p:ph type="sldImg"/>
          </p:nvPr>
        </p:nvSpPr>
        <p:spPr/>
      </p:sp>
      <p:sp>
        <p:nvSpPr>
          <p:cNvPr id="1049281"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网络中的第三种常见攻击形式是软件缺陷攻击。</a:t>
            </a:r>
          </a:p>
          <a:p>
            <a:r>
              <a:rPr altLang="zh-CN" dirty="0" sz="1200" kern="1200" lang="zh-CN">
                <a:solidFill>
                  <a:schemeClr val="tx1"/>
                </a:solidFill>
                <a:effectLst/>
                <a:latin typeface="+mn-lt"/>
                <a:ea typeface="+mn-ea"/>
                <a:cs typeface="+mn-cs"/>
              </a:rPr>
              <a:t>所谓缺陷是指软件程序中的代码不能满足特定的要求。网络攻击者利用这些软件系统的缺陷进行网络攻击的一种形式。</a:t>
            </a:r>
          </a:p>
          <a:p>
            <a:r>
              <a:rPr altLang="zh-CN" dirty="0" sz="1200" kern="1200" lang="zh-CN">
                <a:solidFill>
                  <a:schemeClr val="tx1"/>
                </a:solidFill>
                <a:effectLst/>
                <a:latin typeface="+mn-lt"/>
                <a:ea typeface="+mn-ea"/>
                <a:cs typeface="+mn-cs"/>
              </a:rPr>
              <a:t>例如：网络蠕虫、“缓冲区溢出”这些著名攻击攻击都属于这一类攻击形式。</a:t>
            </a:r>
          </a:p>
          <a:p>
            <a:r>
              <a:rPr altLang="zh-CN" dirty="0" sz="1200" kern="1200" lang="zh-CN">
                <a:solidFill>
                  <a:schemeClr val="tx1"/>
                </a:solidFill>
                <a:effectLst/>
                <a:latin typeface="+mn-lt"/>
                <a:ea typeface="+mn-ea"/>
                <a:cs typeface="+mn-cs"/>
              </a:rPr>
              <a:t>虽然软件厂商通过补丁的方式逐步修补了一些缺陷，但是随着软件规模越来越大，功能越来越复杂，软件缺陷很难避免。</a:t>
            </a:r>
          </a:p>
          <a:p>
            <a:endParaRPr altLang="en-US" dirty="0" lang="zh-CN"/>
          </a:p>
        </p:txBody>
      </p:sp>
      <p:sp>
        <p:nvSpPr>
          <p:cNvPr id="1049282" name="灯片编号占位符 3"/>
          <p:cNvSpPr>
            <a:spLocks noGrp="1"/>
          </p:cNvSpPr>
          <p:nvPr>
            <p:ph type="sldNum" sz="quarter" idx="5"/>
          </p:nvPr>
        </p:nvSpPr>
        <p:spPr/>
        <p:txBody>
          <a:bodyPr/>
          <a:p>
            <a:fld id="{A6837353-30EB-4A48-80EB-173D804AEFBD}" type="slidenum">
              <a:rPr altLang="en-US" lang="zh-CN" smtClean="0"/>
              <a:t>35</a:t>
            </a:fld>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49300" name="幻灯片图像占位符 1"/>
          <p:cNvSpPr>
            <a:spLocks noChangeAspect="1" noRot="1" noGrp="1"/>
          </p:cNvSpPr>
          <p:nvPr>
            <p:ph type="sldImg"/>
          </p:nvPr>
        </p:nvSpPr>
        <p:spPr/>
      </p:sp>
      <p:sp>
        <p:nvSpPr>
          <p:cNvPr id="1049301"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网络中很多攻击行为成功都可以归结为认证机制的失效。</a:t>
            </a:r>
          </a:p>
          <a:p>
            <a:r>
              <a:rPr altLang="zh-CN" dirty="0" sz="1200" kern="1200" lang="zh-CN">
                <a:solidFill>
                  <a:schemeClr val="tx1"/>
                </a:solidFill>
                <a:effectLst/>
                <a:latin typeface="+mn-lt"/>
                <a:ea typeface="+mn-ea"/>
                <a:cs typeface="+mn-cs"/>
              </a:rPr>
              <a:t>这里所说的认证就是身份验证，又称为“身份验证”或者“鉴权”，它是指通过一定的手段，完成对用户身份的确认。认证机制是很多安全机制的基础和前提。攻击者利用身份认证方案的缺陷或者漏洞，使认证机制失效，就意味着基于身份认证的其他安全机制都不攻自破了。</a:t>
            </a:r>
          </a:p>
          <a:p>
            <a:r>
              <a:rPr altLang="zh-CN" dirty="0" sz="1200" kern="1200" lang="zh-CN">
                <a:solidFill>
                  <a:schemeClr val="tx1"/>
                </a:solidFill>
                <a:effectLst/>
                <a:latin typeface="+mn-lt"/>
                <a:ea typeface="+mn-ea"/>
                <a:cs typeface="+mn-cs"/>
              </a:rPr>
              <a:t>面对这一类攻击，通过修改认证方案，消除其缺陷，应该是可以避免的。</a:t>
            </a:r>
          </a:p>
          <a:p>
            <a:endParaRPr altLang="en-US" dirty="0" lang="zh-CN"/>
          </a:p>
        </p:txBody>
      </p:sp>
      <p:sp>
        <p:nvSpPr>
          <p:cNvPr id="1049302" name="灯片编号占位符 3"/>
          <p:cNvSpPr>
            <a:spLocks noGrp="1"/>
          </p:cNvSpPr>
          <p:nvPr>
            <p:ph type="sldNum" sz="quarter" idx="5"/>
          </p:nvPr>
        </p:nvSpPr>
        <p:spPr/>
        <p:txBody>
          <a:bodyPr/>
          <a:p>
            <a:fld id="{A6837353-30EB-4A48-80EB-173D804AEFBD}" type="slidenum">
              <a:rPr altLang="en-US" lang="zh-CN" smtClean="0"/>
              <a:t>38</a:t>
            </a:fld>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sp>
        <p:nvSpPr>
          <p:cNvPr id="1049309" name="幻灯片图像占位符 1"/>
          <p:cNvSpPr>
            <a:spLocks noChangeAspect="1" noRot="1" noGrp="1"/>
          </p:cNvSpPr>
          <p:nvPr>
            <p:ph type="sldImg"/>
          </p:nvPr>
        </p:nvSpPr>
        <p:spPr/>
      </p:sp>
      <p:sp>
        <p:nvSpPr>
          <p:cNvPr id="1049310"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第五种常见的网络攻击行形式是利用网络协议缺陷的攻击。</a:t>
            </a:r>
          </a:p>
          <a:p>
            <a:r>
              <a:rPr altLang="zh-CN" dirty="0" sz="1200" kern="1200" lang="zh-CN">
                <a:solidFill>
                  <a:schemeClr val="tx1"/>
                </a:solidFill>
                <a:effectLst/>
                <a:latin typeface="+mn-lt"/>
                <a:ea typeface="+mn-ea"/>
                <a:cs typeface="+mn-cs"/>
              </a:rPr>
              <a:t>所谓网络协议缺陷是指某些网络协议自身由于各种各样的原因所存在的不足或者漏洞，这些不足或者漏洞被网络攻击者利用形成了一种攻击形式。</a:t>
            </a:r>
          </a:p>
          <a:p>
            <a:r>
              <a:rPr altLang="zh-CN" dirty="0" sz="1200" kern="1200" lang="zh-CN">
                <a:solidFill>
                  <a:schemeClr val="tx1"/>
                </a:solidFill>
                <a:effectLst/>
                <a:latin typeface="+mn-lt"/>
                <a:ea typeface="+mn-ea"/>
                <a:cs typeface="+mn-cs"/>
              </a:rPr>
              <a:t>例如：由于</a:t>
            </a:r>
            <a:r>
              <a:rPr altLang="zh-CN" dirty="0" sz="1200" kern="1200" lang="en-US">
                <a:solidFill>
                  <a:schemeClr val="tx1"/>
                </a:solidFill>
                <a:effectLst/>
                <a:latin typeface="+mn-lt"/>
                <a:ea typeface="+mn-ea"/>
                <a:cs typeface="+mn-cs"/>
              </a:rPr>
              <a:t>TCP</a:t>
            </a:r>
            <a:r>
              <a:rPr altLang="zh-CN" dirty="0" sz="1200" kern="1200" lang="zh-CN">
                <a:solidFill>
                  <a:schemeClr val="tx1"/>
                </a:solidFill>
                <a:effectLst/>
                <a:latin typeface="+mn-lt"/>
                <a:ea typeface="+mn-ea"/>
                <a:cs typeface="+mn-cs"/>
              </a:rPr>
              <a:t>协议序列号在设计时没有考虑抵御恶意攻击，导致攻击者可以对</a:t>
            </a:r>
            <a:r>
              <a:rPr altLang="zh-CN" dirty="0" sz="1200" kern="1200" lang="en-US">
                <a:solidFill>
                  <a:schemeClr val="tx1"/>
                </a:solidFill>
                <a:effectLst/>
                <a:latin typeface="+mn-lt"/>
                <a:ea typeface="+mn-ea"/>
                <a:cs typeface="+mn-cs"/>
              </a:rPr>
              <a:t>TCP</a:t>
            </a:r>
            <a:r>
              <a:rPr altLang="zh-CN" dirty="0" sz="1200" kern="1200" lang="zh-CN">
                <a:solidFill>
                  <a:schemeClr val="tx1"/>
                </a:solidFill>
                <a:effectLst/>
                <a:latin typeface="+mn-lt"/>
                <a:ea typeface="+mn-ea"/>
                <a:cs typeface="+mn-cs"/>
              </a:rPr>
              <a:t>发起序列号攻击，</a:t>
            </a:r>
            <a:r>
              <a:rPr altLang="zh-CN" dirty="0" sz="1200" kern="1200" lang="en-US">
                <a:solidFill>
                  <a:schemeClr val="tx1"/>
                </a:solidFill>
                <a:effectLst/>
                <a:latin typeface="+mn-lt"/>
                <a:ea typeface="+mn-ea"/>
                <a:cs typeface="+mn-cs"/>
              </a:rPr>
              <a:t>DNS</a:t>
            </a:r>
            <a:r>
              <a:rPr altLang="zh-CN" dirty="0" sz="1200" kern="1200" lang="zh-CN">
                <a:solidFill>
                  <a:schemeClr val="tx1"/>
                </a:solidFill>
                <a:effectLst/>
                <a:latin typeface="+mn-lt"/>
                <a:ea typeface="+mn-ea"/>
                <a:cs typeface="+mn-cs"/>
              </a:rPr>
              <a:t>和很多基于</a:t>
            </a:r>
            <a:r>
              <a:rPr altLang="zh-CN" dirty="0" sz="1200" kern="1200" lang="en-US">
                <a:solidFill>
                  <a:schemeClr val="tx1"/>
                </a:solidFill>
                <a:effectLst/>
                <a:latin typeface="+mn-lt"/>
                <a:ea typeface="+mn-ea"/>
                <a:cs typeface="+mn-cs"/>
              </a:rPr>
              <a:t>RPC</a:t>
            </a:r>
            <a:r>
              <a:rPr altLang="zh-CN" dirty="0" sz="1200" kern="1200" lang="zh-CN">
                <a:solidFill>
                  <a:schemeClr val="tx1"/>
                </a:solidFill>
                <a:effectLst/>
                <a:latin typeface="+mn-lt"/>
                <a:ea typeface="+mn-ea"/>
                <a:cs typeface="+mn-cs"/>
              </a:rPr>
              <a:t>的协议也容易遭受序列号攻击等等；</a:t>
            </a:r>
          </a:p>
          <a:p>
            <a:endParaRPr altLang="en-US" dirty="0" lang="zh-CN"/>
          </a:p>
        </p:txBody>
      </p:sp>
      <p:sp>
        <p:nvSpPr>
          <p:cNvPr id="1049311" name="灯片编号占位符 3"/>
          <p:cNvSpPr>
            <a:spLocks noGrp="1"/>
          </p:cNvSpPr>
          <p:nvPr>
            <p:ph type="sldNum" sz="quarter" idx="5"/>
          </p:nvPr>
        </p:nvSpPr>
        <p:spPr/>
        <p:txBody>
          <a:bodyPr/>
          <a:p>
            <a:fld id="{A6837353-30EB-4A48-80EB-173D804AEFBD}" type="slidenum">
              <a:rPr altLang="en-US" lang="zh-CN" smtClean="0"/>
              <a:t>39</a:t>
            </a:fld>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9325" name="幻灯片图像占位符 1"/>
          <p:cNvSpPr>
            <a:spLocks noChangeAspect="1" noRot="1" noGrp="1"/>
          </p:cNvSpPr>
          <p:nvPr>
            <p:ph type="sldImg"/>
          </p:nvPr>
        </p:nvSpPr>
        <p:spPr/>
      </p:sp>
      <p:sp>
        <p:nvSpPr>
          <p:cNvPr id="104932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第六种常见的网络攻击形式就是信息泄漏攻击。</a:t>
            </a:r>
          </a:p>
          <a:p>
            <a:r>
              <a:rPr altLang="zh-CN" dirty="0" sz="1200" kern="1200" lang="zh-CN">
                <a:solidFill>
                  <a:schemeClr val="tx1"/>
                </a:solidFill>
                <a:effectLst/>
                <a:latin typeface="+mn-lt"/>
                <a:ea typeface="+mn-ea"/>
                <a:cs typeface="+mn-cs"/>
              </a:rPr>
              <a:t>有时候，为了使用户能够方便的使用网络，用户会在网络中共享一些信息。攻击者往往可以借助这些信息进行网络攻击。</a:t>
            </a:r>
          </a:p>
          <a:p>
            <a:r>
              <a:rPr altLang="zh-CN" dirty="0" sz="1200" kern="1200" lang="zh-CN">
                <a:solidFill>
                  <a:schemeClr val="tx1"/>
                </a:solidFill>
                <a:effectLst/>
                <a:latin typeface="+mn-lt"/>
                <a:ea typeface="+mn-ea"/>
                <a:cs typeface="+mn-cs"/>
              </a:rPr>
              <a:t>例如：</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a:t>
            </a:r>
            <a:r>
              <a:rPr altLang="zh-CN" dirty="0" sz="1200" kern="1200" lang="en-US" err="1">
                <a:solidFill>
                  <a:schemeClr val="tx1"/>
                </a:solidFill>
                <a:effectLst/>
                <a:latin typeface="+mn-lt"/>
                <a:ea typeface="+mn-ea"/>
                <a:cs typeface="+mn-cs"/>
              </a:rPr>
              <a:t>whois</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finger</a:t>
            </a:r>
            <a:r>
              <a:rPr altLang="zh-CN" dirty="0" sz="1200" kern="1200" lang="zh-CN">
                <a:solidFill>
                  <a:schemeClr val="tx1"/>
                </a:solidFill>
                <a:effectLst/>
                <a:latin typeface="+mn-lt"/>
                <a:ea typeface="+mn-ea"/>
                <a:cs typeface="+mn-cs"/>
              </a:rPr>
              <a:t>等服务能帮助攻击者了解目标系统的相关信息；</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DNS</a:t>
            </a:r>
            <a:r>
              <a:rPr altLang="zh-CN" dirty="0" sz="1200" kern="1200" lang="zh-CN">
                <a:solidFill>
                  <a:schemeClr val="tx1"/>
                </a:solidFill>
                <a:effectLst/>
                <a:latin typeface="+mn-lt"/>
                <a:ea typeface="+mn-ea"/>
                <a:cs typeface="+mn-cs"/>
              </a:rPr>
              <a:t>服务器返回的信息可以帮助攻击者分析目标系统的组织结构和目标用户；</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、甚至电话号码、办公室房间号码都可以帮助攻击者对目标系统组织结构、运行规律等进行尽可能详细的分析。</a:t>
            </a:r>
          </a:p>
          <a:p>
            <a:endParaRPr altLang="en-US" dirty="0" lang="zh-CN"/>
          </a:p>
        </p:txBody>
      </p:sp>
      <p:sp>
        <p:nvSpPr>
          <p:cNvPr id="1049327" name="灯片编号占位符 3"/>
          <p:cNvSpPr>
            <a:spLocks noGrp="1"/>
          </p:cNvSpPr>
          <p:nvPr>
            <p:ph type="sldNum" sz="quarter" idx="5"/>
          </p:nvPr>
        </p:nvSpPr>
        <p:spPr/>
        <p:txBody>
          <a:bodyPr/>
          <a:p>
            <a:fld id="{A6837353-30EB-4A48-80EB-173D804AEFBD}" type="slidenum">
              <a:rPr altLang="en-US" lang="zh-CN" smtClean="0"/>
              <a:t>41</a:t>
            </a:fld>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49339" name="幻灯片图像占位符 1"/>
          <p:cNvSpPr>
            <a:spLocks noChangeAspect="1" noRot="1" noGrp="1"/>
          </p:cNvSpPr>
          <p:nvPr>
            <p:ph type="sldImg"/>
          </p:nvPr>
        </p:nvSpPr>
        <p:spPr/>
      </p:sp>
      <p:sp>
        <p:nvSpPr>
          <p:cNvPr id="1049340"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第七种常见的网络攻击形式是指数攻击。</a:t>
            </a:r>
          </a:p>
          <a:p>
            <a:r>
              <a:rPr altLang="zh-CN" dirty="0" sz="1200" kern="1200" lang="zh-CN">
                <a:solidFill>
                  <a:schemeClr val="tx1"/>
                </a:solidFill>
                <a:effectLst/>
                <a:latin typeface="+mn-lt"/>
                <a:ea typeface="+mn-ea"/>
                <a:cs typeface="+mn-cs"/>
              </a:rPr>
              <a:t>所谓指数攻击是指能够使用程序快速的复制并传播的网络攻击。</a:t>
            </a:r>
          </a:p>
          <a:p>
            <a:r>
              <a:rPr altLang="zh-CN" dirty="0" sz="1200" kern="1200" lang="zh-CN">
                <a:solidFill>
                  <a:schemeClr val="tx1"/>
                </a:solidFill>
                <a:effectLst/>
                <a:latin typeface="+mn-lt"/>
                <a:ea typeface="+mn-ea"/>
                <a:cs typeface="+mn-cs"/>
              </a:rPr>
              <a:t>这样的攻击往往利用很多系统或者用户中普遍存在的缺陷和不良行为获得成功。</a:t>
            </a:r>
          </a:p>
          <a:p>
            <a:r>
              <a:rPr altLang="zh-CN" dirty="0" sz="1200" kern="1200" lang="zh-CN">
                <a:solidFill>
                  <a:schemeClr val="tx1"/>
                </a:solidFill>
                <a:effectLst/>
                <a:latin typeface="+mn-lt"/>
                <a:ea typeface="+mn-ea"/>
                <a:cs typeface="+mn-cs"/>
              </a:rPr>
              <a:t>指数攻击中最著名的就是蠕虫和病毒。</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、当恶意程序能够进行自我复制并传播时，我们一般称之为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蠕虫</a:t>
            </a:r>
            <a:r>
              <a:rPr altLang="zh-CN" dirty="0" sz="1200" kern="1200" lang="en-US">
                <a:solidFill>
                  <a:schemeClr val="tx1"/>
                </a:solidFill>
                <a:effectLst/>
                <a:latin typeface="+mn-lt"/>
                <a:ea typeface="+mn-ea"/>
                <a:cs typeface="+mn-cs"/>
              </a:rPr>
              <a:t>”</a:t>
            </a:r>
            <a:endParaRPr altLang="zh-CN" dirty="0" sz="1200" kern="1200" lang="zh-CN">
              <a:solidFill>
                <a:schemeClr val="tx1"/>
              </a:solidFill>
              <a:effectLst/>
              <a:latin typeface="+mn-lt"/>
              <a:ea typeface="+mn-ea"/>
              <a:cs typeface="+mn-cs"/>
            </a:endParaRP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、当恶意程序需要依附于其他程序进行传播时，我们通常称之为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病毒</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a:t>
            </a:r>
          </a:p>
          <a:p>
            <a:r>
              <a:rPr altLang="zh-CN" dirty="0" sz="1200" kern="1200" lang="zh-CN">
                <a:solidFill>
                  <a:schemeClr val="tx1"/>
                </a:solidFill>
                <a:effectLst/>
                <a:latin typeface="+mn-lt"/>
                <a:ea typeface="+mn-ea"/>
                <a:cs typeface="+mn-cs"/>
              </a:rPr>
              <a:t>虽然他们有着某些不同，但是其传播的数学模型却是相似的，能够在几个小时甚至几分钟之内迅速的扩散到全世界。</a:t>
            </a:r>
          </a:p>
          <a:p>
            <a:endParaRPr altLang="en-US" dirty="0" lang="zh-CN"/>
          </a:p>
        </p:txBody>
      </p:sp>
      <p:sp>
        <p:nvSpPr>
          <p:cNvPr id="1049341" name="灯片编号占位符 3"/>
          <p:cNvSpPr>
            <a:spLocks noGrp="1"/>
          </p:cNvSpPr>
          <p:nvPr>
            <p:ph type="sldNum" sz="quarter" idx="5"/>
          </p:nvPr>
        </p:nvSpPr>
        <p:spPr/>
        <p:txBody>
          <a:bodyPr/>
          <a:p>
            <a:fld id="{A6837353-30EB-4A48-80EB-173D804AEFBD}" type="slidenum">
              <a:rPr altLang="en-US" lang="zh-CN" smtClean="0"/>
              <a:t>43</a:t>
            </a:fld>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9348" name="幻灯片图像占位符 1"/>
          <p:cNvSpPr>
            <a:spLocks noChangeAspect="1" noRot="1" noGrp="1"/>
          </p:cNvSpPr>
          <p:nvPr>
            <p:ph type="sldImg"/>
          </p:nvPr>
        </p:nvSpPr>
        <p:spPr/>
      </p:sp>
      <p:sp>
        <p:nvSpPr>
          <p:cNvPr id="1049349"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最后一种常见的网络攻击形式是拒绝服务攻击。</a:t>
            </a:r>
          </a:p>
          <a:p>
            <a:r>
              <a:rPr altLang="zh-CN" dirty="0" sz="1200" kern="1200" lang="zh-CN">
                <a:solidFill>
                  <a:schemeClr val="tx1"/>
                </a:solidFill>
                <a:effectLst/>
                <a:latin typeface="+mn-lt"/>
                <a:ea typeface="+mn-ea"/>
                <a:cs typeface="+mn-cs"/>
              </a:rPr>
              <a:t>与前面</a:t>
            </a:r>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种常见的网络攻击行大多数基于协议弱点、软件缺陷或者人为因素为不同，有些拒绝服务攻击仅仅是对资源的过度使用，使软件、硬件过度运行，或者使网络连接超出容量。</a:t>
            </a:r>
          </a:p>
          <a:p>
            <a:r>
              <a:rPr altLang="zh-CN" dirty="0" sz="1200" kern="1200" lang="zh-CN">
                <a:solidFill>
                  <a:schemeClr val="tx1"/>
                </a:solidFill>
                <a:effectLst/>
                <a:latin typeface="+mn-lt"/>
                <a:ea typeface="+mn-ea"/>
                <a:cs typeface="+mn-cs"/>
              </a:rPr>
              <a:t>它们的目的就是造成自动关机、系统瘫痪或者降低服务质量。</a:t>
            </a:r>
          </a:p>
          <a:p>
            <a:r>
              <a:rPr altLang="zh-CN" dirty="0" sz="1200" kern="1200" lang="zh-CN">
                <a:solidFill>
                  <a:schemeClr val="tx1"/>
                </a:solidFill>
                <a:effectLst/>
                <a:latin typeface="+mn-lt"/>
                <a:ea typeface="+mn-ea"/>
                <a:cs typeface="+mn-cs"/>
              </a:rPr>
              <a:t>在众多的拒绝服务攻击中，必须要谈的是分布式拒绝服务攻击。</a:t>
            </a:r>
          </a:p>
          <a:p>
            <a:r>
              <a:rPr altLang="zh-CN" dirty="0" sz="1200" kern="1200" lang="zh-CN">
                <a:solidFill>
                  <a:schemeClr val="tx1"/>
                </a:solidFill>
                <a:effectLst/>
                <a:latin typeface="+mn-lt"/>
                <a:ea typeface="+mn-ea"/>
                <a:cs typeface="+mn-cs"/>
              </a:rPr>
              <a:t>分布式拒绝服务攻击的原理与普通的拒绝服务攻击没有不同，但往往是由</a:t>
            </a:r>
            <a:r>
              <a:rPr altLang="zh-CN" dirty="0" sz="1200" kern="1200" lang="en-US">
                <a:solidFill>
                  <a:schemeClr val="tx1"/>
                </a:solidFill>
                <a:effectLst/>
                <a:latin typeface="+mn-lt"/>
                <a:ea typeface="+mn-ea"/>
                <a:cs typeface="+mn-cs"/>
              </a:rPr>
              <a:t>Internet</a:t>
            </a:r>
            <a:r>
              <a:rPr altLang="zh-CN" dirty="0" sz="1200" kern="1200" lang="zh-CN">
                <a:solidFill>
                  <a:schemeClr val="tx1"/>
                </a:solidFill>
                <a:effectLst/>
                <a:latin typeface="+mn-lt"/>
                <a:ea typeface="+mn-ea"/>
                <a:cs typeface="+mn-cs"/>
              </a:rPr>
              <a:t>中已经被攻击者控制的</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肉鸡</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同时向特定目标系统发起的拒绝服务攻击。</a:t>
            </a:r>
          </a:p>
          <a:p>
            <a:r>
              <a:rPr altLang="zh-CN" dirty="0" sz="1200" kern="1200" lang="zh-CN">
                <a:solidFill>
                  <a:schemeClr val="tx1"/>
                </a:solidFill>
                <a:effectLst/>
                <a:latin typeface="+mn-lt"/>
                <a:ea typeface="+mn-ea"/>
                <a:cs typeface="+mn-cs"/>
              </a:rPr>
              <a:t>拒绝服务攻击能够比较容易的发现，却很难消除它们，只能采取一些措施减轻攻击的强度， </a:t>
            </a:r>
          </a:p>
          <a:p>
            <a:r>
              <a:rPr altLang="zh-CN" dirty="0" sz="1200" kern="1200" lang="zh-CN">
                <a:solidFill>
                  <a:schemeClr val="tx1"/>
                </a:solidFill>
                <a:effectLst/>
                <a:latin typeface="+mn-lt"/>
                <a:ea typeface="+mn-ea"/>
                <a:cs typeface="+mn-cs"/>
              </a:rPr>
              <a:t>说到底，就变成了攻击者与被攻击者之间的一种较量，看谁能够坚持到最后，取得这场斗争的胜利。</a:t>
            </a:r>
          </a:p>
          <a:p>
            <a:endParaRPr altLang="en-US" dirty="0" lang="zh-CN"/>
          </a:p>
        </p:txBody>
      </p:sp>
      <p:sp>
        <p:nvSpPr>
          <p:cNvPr id="1049350" name="灯片编号占位符 3"/>
          <p:cNvSpPr>
            <a:spLocks noGrp="1"/>
          </p:cNvSpPr>
          <p:nvPr>
            <p:ph type="sldNum" sz="quarter" idx="5"/>
          </p:nvPr>
        </p:nvSpPr>
        <p:spPr/>
        <p:txBody>
          <a:bodyPr/>
          <a:p>
            <a:fld id="{A6837353-30EB-4A48-80EB-173D804AEFBD}" type="slidenum">
              <a:rPr altLang="en-US" lang="zh-CN" smtClean="0"/>
              <a:t>44</a:t>
            </a:fld>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385" name=""/>
        <p:cNvGrpSpPr/>
        <p:nvPr/>
      </p:nvGrpSpPr>
      <p:grpSpPr>
        <a:xfrm>
          <a:off x="0" y="0"/>
          <a:ext cx="0" cy="0"/>
          <a:chOff x="0" y="0"/>
          <a:chExt cx="0" cy="0"/>
        </a:xfrm>
      </p:grpSpPr>
      <p:sp>
        <p:nvSpPr>
          <p:cNvPr id="1049418" name="幻灯片图像占位符 1"/>
          <p:cNvSpPr>
            <a:spLocks noChangeAspect="1" noRot="1" noGrp="1"/>
          </p:cNvSpPr>
          <p:nvPr>
            <p:ph type="sldImg"/>
          </p:nvPr>
        </p:nvSpPr>
        <p:spPr/>
      </p:sp>
      <p:sp>
        <p:nvSpPr>
          <p:cNvPr id="1049419"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针对前面谈到的安全威胁和各种网络攻击，我们可以采取的防护措施可以归纳为以下几个方面：</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物理安全：例如包括防盗门窗在内的物理访问控制措施、灭火装置等等。说的这里有的同学可能会觉得奇怪？这是非常基础，也是很重要的。试想攻击者都走到你的计算机附近了，一把铁榔头、一个打火机就足以导致一次完美、彻底的拒绝服务攻击了，不是么？</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、人员安全：这其中包括对工作岗位敏感性的评估和划分、雇员的筛选；也包括对人员的安全培训等等</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、管理安全：这其中包括对软硬件的采购，调查安全事件，审计追踪等等</a:t>
            </a:r>
          </a:p>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、媒体安全。主要对敏感信息的记录、存储、再生、销毁过程中确保载有敏感信息的媒体的安全，包括病毒扫描、安全销毁等等</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、辐射安全：主要包括对射频以及其它电磁辐射进行控制。</a:t>
            </a:r>
          </a:p>
          <a:p>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、生命周期控制：主要包括对敏感信息涉及的信息系统从需求、设计、实施、改进等全生命周期内的安全保障等。</a:t>
            </a:r>
          </a:p>
          <a:p>
            <a:r>
              <a:rPr altLang="zh-CN" dirty="0" sz="1200" kern="1200" lang="zh-CN">
                <a:solidFill>
                  <a:schemeClr val="tx1"/>
                </a:solidFill>
                <a:effectLst/>
                <a:latin typeface="+mn-lt"/>
                <a:ea typeface="+mn-ea"/>
                <a:cs typeface="+mn-cs"/>
              </a:rPr>
              <a:t>有两点需要着重说明：</a:t>
            </a:r>
          </a:p>
          <a:p>
            <a:r>
              <a:rPr altLang="zh-CN" dirty="0" sz="1200" kern="1200" lang="zh-CN">
                <a:solidFill>
                  <a:schemeClr val="tx1"/>
                </a:solidFill>
                <a:effectLst/>
                <a:latin typeface="+mn-lt"/>
                <a:ea typeface="+mn-ea"/>
                <a:cs typeface="+mn-cs"/>
              </a:rPr>
              <a:t>首先，信息系统的安全往往符合“木桶原理”，其安全强度取决于系统中最薄弱的环节。为了提供有效的安全性，需要将不同种类的防护措施联合起来使用。</a:t>
            </a:r>
          </a:p>
          <a:p>
            <a:r>
              <a:rPr altLang="zh-CN" dirty="0" sz="1200" kern="1200" lang="zh-CN">
                <a:solidFill>
                  <a:schemeClr val="tx1"/>
                </a:solidFill>
                <a:effectLst/>
                <a:latin typeface="+mn-lt"/>
                <a:ea typeface="+mn-ea"/>
                <a:cs typeface="+mn-cs"/>
              </a:rPr>
              <a:t>其次，安全是一个相对概念，因为任何安全措施的实现都需要成本。因此，我们在面临实际问题是需要认真考虑的是为了防止某种安全威胁所付出的代价是否值得？例如：在普通商业环境中，一般不考虑电磁或者射频泄露的问题，因为在商业环境中这种风险很小，但是其防护措施的代价却非常大；而在涉及核心机密的应用环境中，我们往往会得出不同的结论。</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9420" name="灯片编号占位符 3"/>
          <p:cNvSpPr>
            <a:spLocks noGrp="1"/>
          </p:cNvSpPr>
          <p:nvPr>
            <p:ph type="sldNum" sz="quarter" idx="5"/>
          </p:nvPr>
        </p:nvSpPr>
        <p:spPr/>
        <p:txBody>
          <a:bodyPr/>
          <a:p>
            <a:fld id="{A6837353-30EB-4A48-80EB-173D804AEFBD}" type="slidenum">
              <a:rPr altLang="en-US" lang="zh-CN" smtClean="0"/>
              <a:t>46</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687" name="幻灯片图像占位符 1"/>
          <p:cNvSpPr>
            <a:spLocks noChangeAspect="1" noRot="1" noGrp="1"/>
          </p:cNvSpPr>
          <p:nvPr>
            <p:ph type="sldImg"/>
          </p:nvPr>
        </p:nvSpPr>
        <p:spPr/>
      </p:sp>
      <p:sp>
        <p:nvSpPr>
          <p:cNvPr id="1048688"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近代以来，传统的信息安全手段主要由物理措施和行政措施两大类。</a:t>
            </a:r>
          </a:p>
          <a:p>
            <a:r>
              <a:rPr altLang="zh-CN" dirty="0" sz="1200" kern="1200" lang="zh-CN">
                <a:solidFill>
                  <a:schemeClr val="tx1"/>
                </a:solidFill>
                <a:effectLst/>
                <a:latin typeface="+mn-lt"/>
                <a:ea typeface="+mn-ea"/>
                <a:cs typeface="+mn-cs"/>
              </a:rPr>
              <a:t>例如，使用保险柜保存机密文件，使用加密机加密需要保密的信息，这些属于物理手段；</a:t>
            </a:r>
          </a:p>
          <a:p>
            <a:r>
              <a:rPr altLang="zh-CN" dirty="0" sz="1200" kern="1200" lang="zh-CN">
                <a:solidFill>
                  <a:schemeClr val="tx1"/>
                </a:solidFill>
                <a:effectLst/>
                <a:latin typeface="+mn-lt"/>
                <a:ea typeface="+mn-ea"/>
                <a:cs typeface="+mn-cs"/>
              </a:rPr>
              <a:t>制定各种保密制度并以行政力量强制执行之，这就属于行政措施。</a:t>
            </a:r>
          </a:p>
        </p:txBody>
      </p:sp>
      <p:sp>
        <p:nvSpPr>
          <p:cNvPr id="1048689" name="灯片编号占位符 3"/>
          <p:cNvSpPr>
            <a:spLocks noGrp="1"/>
          </p:cNvSpPr>
          <p:nvPr>
            <p:ph type="sldNum" sz="quarter" idx="5"/>
          </p:nvPr>
        </p:nvSpPr>
        <p:spPr/>
        <p:txBody>
          <a:bodyPr/>
          <a:p>
            <a:fld id="{A6837353-30EB-4A48-80EB-173D804AEFBD}" type="slidenum">
              <a:rPr altLang="en-US" lang="zh-CN" smtClean="0"/>
              <a:t>5</a:t>
            </a:fld>
            <a:endParaRPr altLang="en-US"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402" name=""/>
        <p:cNvGrpSpPr/>
        <p:nvPr/>
      </p:nvGrpSpPr>
      <p:grpSpPr>
        <a:xfrm>
          <a:off x="0" y="0"/>
          <a:ext cx="0" cy="0"/>
          <a:chOff x="0" y="0"/>
          <a:chExt cx="0" cy="0"/>
        </a:xfrm>
      </p:grpSpPr>
      <p:sp>
        <p:nvSpPr>
          <p:cNvPr id="1049451" name="幻灯片图像占位符 1"/>
          <p:cNvSpPr>
            <a:spLocks noChangeAspect="1" noRot="1" noGrp="1"/>
          </p:cNvSpPr>
          <p:nvPr>
            <p:ph type="sldImg"/>
          </p:nvPr>
        </p:nvSpPr>
        <p:spPr/>
      </p:sp>
      <p:sp>
        <p:nvSpPr>
          <p:cNvPr id="104945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前面我们讨论了信息系统所面临的安全威胁以及相应的安全防护措施。</a:t>
            </a:r>
          </a:p>
          <a:p>
            <a:r>
              <a:rPr altLang="zh-CN" dirty="0" sz="1200" kern="1200" lang="zh-CN">
                <a:solidFill>
                  <a:schemeClr val="tx1"/>
                </a:solidFill>
                <a:effectLst/>
                <a:latin typeface="+mn-lt"/>
                <a:ea typeface="+mn-ea"/>
                <a:cs typeface="+mn-cs"/>
              </a:rPr>
              <a:t>在面对一个实际的复杂信息工程系统时，需要采用哪些安全措施，各种安全措施之间如何进行有效的配套和衔接，才能完整的保障信息系统的安全呢？这就涉及到安全策略了。</a:t>
            </a:r>
          </a:p>
          <a:p>
            <a:endParaRPr altLang="en-US" dirty="0" lang="zh-CN"/>
          </a:p>
        </p:txBody>
      </p:sp>
      <p:sp>
        <p:nvSpPr>
          <p:cNvPr id="1049453" name="灯片编号占位符 3"/>
          <p:cNvSpPr>
            <a:spLocks noGrp="1"/>
          </p:cNvSpPr>
          <p:nvPr>
            <p:ph type="sldNum" sz="quarter" idx="5"/>
          </p:nvPr>
        </p:nvSpPr>
        <p:spPr/>
        <p:txBody>
          <a:bodyPr/>
          <a:p>
            <a:fld id="{A6837353-30EB-4A48-80EB-173D804AEFBD}" type="slidenum">
              <a:rPr altLang="en-US" lang="zh-CN" smtClean="0"/>
              <a:t>48</a:t>
            </a:fld>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49466" name="幻灯片图像占位符 1"/>
          <p:cNvSpPr>
            <a:spLocks noChangeAspect="1" noRot="1" noGrp="1"/>
          </p:cNvSpPr>
          <p:nvPr>
            <p:ph type="sldImg"/>
          </p:nvPr>
        </p:nvSpPr>
        <p:spPr/>
      </p:sp>
      <p:sp>
        <p:nvSpPr>
          <p:cNvPr id="1049467"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所谓安全策略，是指在某个安全域内施加给所有于安全相关的活动的一套规则。它由安全域中的安全权威机构制定，并由安全控制机构进行描述、实施或实现。</a:t>
            </a:r>
          </a:p>
          <a:p>
            <a:endParaRPr altLang="en-US" dirty="0" lang="zh-CN"/>
          </a:p>
        </p:txBody>
      </p:sp>
      <p:sp>
        <p:nvSpPr>
          <p:cNvPr id="1049468" name="灯片编号占位符 3"/>
          <p:cNvSpPr>
            <a:spLocks noGrp="1"/>
          </p:cNvSpPr>
          <p:nvPr>
            <p:ph type="sldNum" sz="quarter" idx="5"/>
          </p:nvPr>
        </p:nvSpPr>
        <p:spPr/>
        <p:txBody>
          <a:bodyPr/>
          <a:p>
            <a:fld id="{A6837353-30EB-4A48-80EB-173D804AEFBD}" type="slidenum">
              <a:rPr altLang="en-US" lang="zh-CN" smtClean="0"/>
              <a:t>49</a:t>
            </a:fld>
            <a:endParaRPr altLang="en-US"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49" name="幻灯片图像占位符 1"/>
          <p:cNvSpPr>
            <a:spLocks noChangeAspect="1" noRot="1" noGrp="1"/>
          </p:cNvSpPr>
          <p:nvPr>
            <p:ph type="sldImg"/>
          </p:nvPr>
        </p:nvSpPr>
        <p:spPr/>
      </p:sp>
      <p:sp>
        <p:nvSpPr>
          <p:cNvPr id="1048650"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安全策略是一个很宽泛的概念，它往往包括如下几个方面的内容：</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、安全策略目标：主要对受保护的资源要达到的安全目标进行的描述；</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、机构安全策略：主要包括一套法律、制度、规则及相关实际操作方法。机构安全策略用于规范机构管理、保护和分配资源的行为，以便达到安全策略所规定的目标；</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、系统安全策略：主要描述如何实现一个特定的信息系统，以支持其安全策略要求。</a:t>
            </a:r>
          </a:p>
          <a:p>
            <a:r>
              <a:rPr altLang="zh-CN" dirty="0" sz="1200" kern="1200" lang="zh-CN">
                <a:solidFill>
                  <a:schemeClr val="tx1"/>
                </a:solidFill>
                <a:effectLst/>
                <a:latin typeface="+mn-lt"/>
                <a:ea typeface="+mn-ea"/>
                <a:cs typeface="+mn-cs"/>
              </a:rPr>
              <a:t>需要提醒大家的是，在很多的文献资料中，术语“安全策略”往往是指“系统安全策略”，但是我们必须知道它仅仅是广义“安全策略”的一个子集。</a:t>
            </a:r>
          </a:p>
          <a:p>
            <a:endParaRPr altLang="zh-CN" dirty="0" lang="en-US"/>
          </a:p>
          <a:p>
            <a:r>
              <a:rPr altLang="zh-CN" dirty="0" sz="1200" kern="1200" lang="zh-CN">
                <a:solidFill>
                  <a:schemeClr val="tx1"/>
                </a:solidFill>
                <a:effectLst/>
                <a:latin typeface="+mn-lt"/>
                <a:ea typeface="+mn-ea"/>
                <a:cs typeface="+mn-cs"/>
              </a:rPr>
              <a:t>前面讨论了广义安全策略的概念和主要内容。</a:t>
            </a:r>
          </a:p>
          <a:p>
            <a:r>
              <a:rPr altLang="zh-CN" dirty="0" sz="1200" kern="1200" lang="zh-CN">
                <a:solidFill>
                  <a:schemeClr val="tx1"/>
                </a:solidFill>
                <a:effectLst/>
                <a:latin typeface="+mn-lt"/>
                <a:ea typeface="+mn-ea"/>
                <a:cs typeface="+mn-cs"/>
              </a:rPr>
              <a:t>网络系统及各组成部分主要涉及哪些重要的安全策略呢？</a:t>
            </a:r>
          </a:p>
          <a:p>
            <a:endParaRPr altLang="en-US" dirty="0" lang="zh-CN"/>
          </a:p>
        </p:txBody>
      </p:sp>
      <p:sp>
        <p:nvSpPr>
          <p:cNvPr id="1048651" name="灯片编号占位符 3"/>
          <p:cNvSpPr>
            <a:spLocks noGrp="1"/>
          </p:cNvSpPr>
          <p:nvPr>
            <p:ph type="sldNum" sz="quarter" idx="5"/>
          </p:nvPr>
        </p:nvSpPr>
        <p:spPr/>
        <p:txBody>
          <a:bodyPr/>
          <a:p>
            <a:fld id="{A6837353-30EB-4A48-80EB-173D804AEFBD}" type="slidenum">
              <a:rPr altLang="en-US" lang="zh-CN" smtClean="0"/>
              <a:t>50</a:t>
            </a:fld>
            <a:endParaRPr altLang="en-US"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30" name="幻灯片图像占位符 1"/>
          <p:cNvSpPr>
            <a:spLocks noChangeAspect="1" noRot="1" noGrp="1"/>
          </p:cNvSpPr>
          <p:nvPr>
            <p:ph type="sldImg"/>
          </p:nvPr>
        </p:nvSpPr>
        <p:spPr/>
      </p:sp>
      <p:sp>
        <p:nvSpPr>
          <p:cNvPr id="1048631"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首先是授权。</a:t>
            </a:r>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授权是安全策略的基本组成部分。是指主体（用户、终端、程序等）对客体（数据、程序等）的支配权利，它等于规定了谁可以对什么做些什么（</a:t>
            </a:r>
            <a:r>
              <a:rPr altLang="zh-CN" dirty="0" sz="1200" kern="1200" lang="en-US">
                <a:solidFill>
                  <a:schemeClr val="tx1"/>
                </a:solidFill>
                <a:effectLst/>
                <a:latin typeface="+mn-lt"/>
                <a:ea typeface="+mn-ea"/>
                <a:cs typeface="+mn-cs"/>
              </a:rPr>
              <a:t>Who may do what to what</a:t>
            </a:r>
            <a:r>
              <a:rPr altLang="zh-CN" dirty="0" sz="1200" kern="1200" lang="zh-CN">
                <a:solidFill>
                  <a:schemeClr val="tx1"/>
                </a:solidFill>
                <a:effectLst/>
                <a:latin typeface="+mn-lt"/>
                <a:ea typeface="+mn-ea"/>
                <a:cs typeface="+mn-cs"/>
              </a:rPr>
              <a:t>）。</a:t>
            </a:r>
          </a:p>
          <a:p>
            <a:r>
              <a:rPr altLang="zh-CN" dirty="0" sz="1200" kern="1200" lang="zh-CN">
                <a:solidFill>
                  <a:schemeClr val="tx1"/>
                </a:solidFill>
                <a:effectLst/>
                <a:latin typeface="+mn-lt"/>
                <a:ea typeface="+mn-ea"/>
                <a:cs typeface="+mn-cs"/>
              </a:rPr>
              <a:t>从</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授权</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的定义可以看出其他包含了三个核心要素：主体、客体和支配权力（或者说行为）。</a:t>
            </a:r>
          </a:p>
          <a:p>
            <a:endParaRPr altLang="en-US" dirty="0" lang="zh-CN"/>
          </a:p>
        </p:txBody>
      </p:sp>
      <p:sp>
        <p:nvSpPr>
          <p:cNvPr id="1048632" name="灯片编号占位符 3"/>
          <p:cNvSpPr>
            <a:spLocks noGrp="1"/>
          </p:cNvSpPr>
          <p:nvPr>
            <p:ph type="sldNum" sz="quarter" idx="5"/>
          </p:nvPr>
        </p:nvSpPr>
        <p:spPr/>
        <p:txBody>
          <a:bodyPr/>
          <a:p>
            <a:fld id="{A6837353-30EB-4A48-80EB-173D804AEFBD}" type="slidenum">
              <a:rPr altLang="en-US" lang="zh-CN" smtClean="0"/>
              <a:t>51</a:t>
            </a:fld>
            <a:endParaRPr altLang="en-US"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12" name="幻灯片图像占位符 1"/>
          <p:cNvSpPr>
            <a:spLocks noChangeAspect="1" noRot="1" noGrp="1"/>
          </p:cNvSpPr>
          <p:nvPr>
            <p:ph type="sldImg"/>
          </p:nvPr>
        </p:nvSpPr>
        <p:spPr/>
      </p:sp>
      <p:sp>
        <p:nvSpPr>
          <p:cNvPr id="104861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例如，文件</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.doc”</a:t>
            </a:r>
            <a:r>
              <a:rPr altLang="zh-CN" dirty="0" sz="1200" kern="1200" lang="zh-CN">
                <a:solidFill>
                  <a:schemeClr val="tx1"/>
                </a:solidFill>
                <a:effectLst/>
                <a:latin typeface="+mn-lt"/>
                <a:ea typeface="+mn-ea"/>
                <a:cs typeface="+mn-cs"/>
              </a:rPr>
              <a:t>只能由</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财务经理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创建和修改，并由</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财务办公室成员</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总经理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阅读。</a:t>
            </a:r>
          </a:p>
          <a:p>
            <a:r>
              <a:rPr altLang="zh-CN" dirty="0" sz="1200" kern="1200" lang="zh-CN">
                <a:solidFill>
                  <a:schemeClr val="tx1"/>
                </a:solidFill>
                <a:effectLst/>
                <a:latin typeface="+mn-lt"/>
                <a:ea typeface="+mn-ea"/>
                <a:cs typeface="+mn-cs"/>
              </a:rPr>
              <a:t>在这个授权中：财务报告是客体；财务经理、财务办公室成员、总经理都是主体；创建、修改、阅读则是行为，或者说是支配权力。</a:t>
            </a:r>
          </a:p>
          <a:p>
            <a:r>
              <a:rPr altLang="zh-CN" dirty="0" sz="1200" kern="1200" lang="zh-CN">
                <a:solidFill>
                  <a:schemeClr val="tx1"/>
                </a:solidFill>
                <a:effectLst/>
                <a:latin typeface="+mn-lt"/>
                <a:ea typeface="+mn-ea"/>
                <a:cs typeface="+mn-cs"/>
              </a:rPr>
              <a:t>在授权策略中，还有一种多级授权的安全策略。</a:t>
            </a:r>
          </a:p>
          <a:p>
            <a:r>
              <a:rPr altLang="zh-CN" dirty="0" sz="1200" kern="1200" lang="zh-CN">
                <a:solidFill>
                  <a:schemeClr val="tx1"/>
                </a:solidFill>
                <a:effectLst/>
                <a:latin typeface="+mn-lt"/>
                <a:ea typeface="+mn-ea"/>
                <a:cs typeface="+mn-cs"/>
              </a:rPr>
              <a:t>多级授权的安全策略针对主体和客体定义</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安全级别</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，只有当主体的安全级别等于或者高于客体安全级别时，该主体才拥有对客体的某种支配权力。</a:t>
            </a:r>
          </a:p>
          <a:p>
            <a:r>
              <a:rPr altLang="zh-CN" dirty="0" sz="1200" kern="1200" lang="zh-CN">
                <a:solidFill>
                  <a:schemeClr val="tx1"/>
                </a:solidFill>
                <a:effectLst/>
                <a:latin typeface="+mn-lt"/>
                <a:ea typeface="+mn-ea"/>
                <a:cs typeface="+mn-cs"/>
              </a:rPr>
              <a:t>在计算机和通信系统中，授权这样一种安全策略，往往通过一种称为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访问控制</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的系统安全策略反映出来。</a:t>
            </a:r>
          </a:p>
          <a:p>
            <a:endParaRPr altLang="en-US" dirty="0" lang="zh-CN"/>
          </a:p>
        </p:txBody>
      </p:sp>
      <p:sp>
        <p:nvSpPr>
          <p:cNvPr id="1048614" name="灯片编号占位符 3"/>
          <p:cNvSpPr>
            <a:spLocks noGrp="1"/>
          </p:cNvSpPr>
          <p:nvPr>
            <p:ph type="sldNum" sz="quarter" idx="5"/>
          </p:nvPr>
        </p:nvSpPr>
        <p:spPr/>
        <p:txBody>
          <a:bodyPr/>
          <a:p>
            <a:fld id="{A6837353-30EB-4A48-80EB-173D804AEFBD}" type="slidenum">
              <a:rPr altLang="en-US" lang="zh-CN" smtClean="0"/>
              <a:t>52</a:t>
            </a:fld>
            <a:endParaRPr altLang="en-US"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591" name="幻灯片图像占位符 1"/>
          <p:cNvSpPr>
            <a:spLocks noChangeAspect="1" noRot="1" noGrp="1"/>
          </p:cNvSpPr>
          <p:nvPr>
            <p:ph type="sldImg"/>
          </p:nvPr>
        </p:nvSpPr>
        <p:spPr/>
      </p:sp>
      <p:sp>
        <p:nvSpPr>
          <p:cNvPr id="104859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访问控制策略隶属于系统安全策略，通过访问控制策略可以迫使计算机和通信系统自动地执行授权策略。</a:t>
            </a:r>
          </a:p>
          <a:p>
            <a:r>
              <a:rPr altLang="zh-CN" dirty="0" sz="1200" kern="1200" lang="zh-CN">
                <a:solidFill>
                  <a:schemeClr val="tx1"/>
                </a:solidFill>
                <a:effectLst/>
                <a:latin typeface="+mn-lt"/>
                <a:ea typeface="+mn-ea"/>
                <a:cs typeface="+mn-cs"/>
              </a:rPr>
              <a:t>访问控制策略主要包含以下几种：</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、基于身份的访问控制策略。该策略明确的定义允许或者拒绝确定主体对确定客体的支配权力；</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、基于任务的访问控制策略。它是基于身份的访问控制策略的一种变形。它给每一个个体分配任务，并基于这些任务来使用授权规则。</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、多等级的访问控制策略是基于主体、客体的</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安全级别</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而制定的一套一般规则的访问控制策略。</a:t>
            </a:r>
          </a:p>
          <a:p>
            <a:r>
              <a:rPr altLang="zh-CN" dirty="0" sz="1200" kern="1200" lang="zh-CN">
                <a:solidFill>
                  <a:schemeClr val="tx1"/>
                </a:solidFill>
                <a:effectLst/>
                <a:latin typeface="+mn-lt"/>
                <a:ea typeface="+mn-ea"/>
                <a:cs typeface="+mn-cs"/>
              </a:rPr>
              <a:t>针对前两种访问控制策略，我们来看一个例子，以了解他们的区别。</a:t>
            </a:r>
          </a:p>
          <a:p>
            <a:r>
              <a:rPr altLang="zh-CN" dirty="0" sz="1200" kern="1200" lang="zh-CN">
                <a:solidFill>
                  <a:schemeClr val="tx1"/>
                </a:solidFill>
                <a:effectLst/>
                <a:latin typeface="+mn-lt"/>
                <a:ea typeface="+mn-ea"/>
                <a:cs typeface="+mn-cs"/>
              </a:rPr>
              <a:t>某公司，张三是总经理，李四是财务经理。</a:t>
            </a:r>
          </a:p>
          <a:p>
            <a:r>
              <a:rPr altLang="zh-CN" dirty="0" sz="1200" kern="1200" lang="zh-CN">
                <a:solidFill>
                  <a:schemeClr val="tx1"/>
                </a:solidFill>
                <a:effectLst/>
                <a:latin typeface="+mn-lt"/>
                <a:ea typeface="+mn-ea"/>
                <a:cs typeface="+mn-cs"/>
              </a:rPr>
              <a:t>如果定义这样一种访问控制策略</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、李四允许创建和修改</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，张三允许阅读财务报告。这策略就是一种基于身份的访问控制策略；</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、财务经理允许创建和修改</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，总经理允许阅读财务报告。这就是一种基于任务的访问控制策略。</a:t>
            </a:r>
          </a:p>
          <a:p>
            <a:r>
              <a:rPr altLang="zh-CN" dirty="0" sz="1200" kern="1200" lang="zh-CN">
                <a:solidFill>
                  <a:schemeClr val="tx1"/>
                </a:solidFill>
                <a:effectLst/>
                <a:latin typeface="+mn-lt"/>
                <a:ea typeface="+mn-ea"/>
                <a:cs typeface="+mn-cs"/>
              </a:rPr>
              <a:t>二者的区别是，当使用基于身份的访问控制策略时，在张三或者李四的职务发生变化时，如果我们不修改访问控制策略，他们对客体</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的支配权力不会发生变化。</a:t>
            </a:r>
          </a:p>
          <a:p>
            <a:r>
              <a:rPr altLang="zh-CN" dirty="0" sz="1200" kern="1200" lang="zh-CN">
                <a:solidFill>
                  <a:schemeClr val="tx1"/>
                </a:solidFill>
                <a:effectLst/>
                <a:latin typeface="+mn-lt"/>
                <a:ea typeface="+mn-ea"/>
                <a:cs typeface="+mn-cs"/>
              </a:rPr>
              <a:t>而使用基于任务的访问控制策略，情况就完全不一样了。只要张三不再担任</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财务经理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职务，他就失去了创建和修改财务报告的权力了。</a:t>
            </a:r>
          </a:p>
          <a:p>
            <a:endParaRPr altLang="en-US" dirty="0" lang="zh-CN"/>
          </a:p>
        </p:txBody>
      </p:sp>
      <p:sp>
        <p:nvSpPr>
          <p:cNvPr id="1048593" name="灯片编号占位符 3"/>
          <p:cNvSpPr>
            <a:spLocks noGrp="1"/>
          </p:cNvSpPr>
          <p:nvPr>
            <p:ph type="sldNum" sz="quarter" idx="5"/>
          </p:nvPr>
        </p:nvSpPr>
        <p:spPr/>
        <p:txBody>
          <a:bodyPr/>
          <a:p>
            <a:fld id="{A6837353-30EB-4A48-80EB-173D804AEFBD}" type="slidenum">
              <a:rPr altLang="en-US" lang="zh-CN" smtClean="0"/>
              <a:t>53</a:t>
            </a:fld>
            <a:endParaRPr altLang="en-US"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02" name="幻灯片图像占位符 1"/>
          <p:cNvSpPr>
            <a:spLocks noChangeAspect="1" noRot="1" noGrp="1"/>
          </p:cNvSpPr>
          <p:nvPr>
            <p:ph type="sldImg"/>
          </p:nvPr>
        </p:nvSpPr>
        <p:spPr/>
      </p:sp>
      <p:sp>
        <p:nvSpPr>
          <p:cNvPr id="104860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访问控制策略隶属于系统安全策略，通过访问控制策略可以迫使计算机和通信系统自动地执行授权策略。</a:t>
            </a:r>
          </a:p>
          <a:p>
            <a:r>
              <a:rPr altLang="zh-CN" dirty="0" sz="1200" kern="1200" lang="zh-CN">
                <a:solidFill>
                  <a:schemeClr val="tx1"/>
                </a:solidFill>
                <a:effectLst/>
                <a:latin typeface="+mn-lt"/>
                <a:ea typeface="+mn-ea"/>
                <a:cs typeface="+mn-cs"/>
              </a:rPr>
              <a:t>访问控制策略主要包含以下几种：</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、基于身份的访问控制策略。该策略明确的定义允许或者拒绝确定主体对确定客体的支配权力；</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、基于任务的访问控制策略。它是基于身份的访问控制策略的一种变形。它给每一个个体分配任务，并基于这些任务来使用授权规则。</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、多等级的访问控制策略是基于主体、客体的</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安全级别</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而制定的一套一般规则的访问控制策略。</a:t>
            </a:r>
          </a:p>
          <a:p>
            <a:r>
              <a:rPr altLang="zh-CN" dirty="0" sz="1200" kern="1200" lang="zh-CN">
                <a:solidFill>
                  <a:schemeClr val="tx1"/>
                </a:solidFill>
                <a:effectLst/>
                <a:latin typeface="+mn-lt"/>
                <a:ea typeface="+mn-ea"/>
                <a:cs typeface="+mn-cs"/>
              </a:rPr>
              <a:t>针对前两种访问控制策略，我们来看一个例子，以了解他们的区别。</a:t>
            </a:r>
          </a:p>
          <a:p>
            <a:r>
              <a:rPr altLang="zh-CN" dirty="0" sz="1200" kern="1200" lang="zh-CN">
                <a:solidFill>
                  <a:schemeClr val="tx1"/>
                </a:solidFill>
                <a:effectLst/>
                <a:latin typeface="+mn-lt"/>
                <a:ea typeface="+mn-ea"/>
                <a:cs typeface="+mn-cs"/>
              </a:rPr>
              <a:t>某公司，张三是总经理，李四是财务经理。</a:t>
            </a:r>
          </a:p>
          <a:p>
            <a:r>
              <a:rPr altLang="zh-CN" dirty="0" sz="1200" kern="1200" lang="zh-CN">
                <a:solidFill>
                  <a:schemeClr val="tx1"/>
                </a:solidFill>
                <a:effectLst/>
                <a:latin typeface="+mn-lt"/>
                <a:ea typeface="+mn-ea"/>
                <a:cs typeface="+mn-cs"/>
              </a:rPr>
              <a:t>如果定义这样一种访问控制策略</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、李四允许创建和修改</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，张三允许阅读财务报告。这策略就是一种基于身份的访问控制策略；</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、财务经理允许创建和修改</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，总经理允许阅读财务报告。这就是一种基于任务的访问控制策略。</a:t>
            </a:r>
          </a:p>
          <a:p>
            <a:r>
              <a:rPr altLang="zh-CN" dirty="0" sz="1200" kern="1200" lang="zh-CN">
                <a:solidFill>
                  <a:schemeClr val="tx1"/>
                </a:solidFill>
                <a:effectLst/>
                <a:latin typeface="+mn-lt"/>
                <a:ea typeface="+mn-ea"/>
                <a:cs typeface="+mn-cs"/>
              </a:rPr>
              <a:t>二者的区别是，当使用基于身份的访问控制策略时，在张三或者李四的职务发生变化时，如果我们不修改访问控制策略，他们对客体</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财务报告</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的支配权力不会发生变化。</a:t>
            </a:r>
          </a:p>
          <a:p>
            <a:r>
              <a:rPr altLang="zh-CN" dirty="0" sz="1200" kern="1200" lang="zh-CN">
                <a:solidFill>
                  <a:schemeClr val="tx1"/>
                </a:solidFill>
                <a:effectLst/>
                <a:latin typeface="+mn-lt"/>
                <a:ea typeface="+mn-ea"/>
                <a:cs typeface="+mn-cs"/>
              </a:rPr>
              <a:t>而使用基于任务的访问控制策略，情况就完全不一样了。只要张三不再担任</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财务经理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职务，他就失去了创建和修改财务报告的权力了。</a:t>
            </a:r>
          </a:p>
          <a:p>
            <a:endParaRPr altLang="en-US" dirty="0" lang="zh-CN"/>
          </a:p>
        </p:txBody>
      </p:sp>
      <p:sp>
        <p:nvSpPr>
          <p:cNvPr id="1048604" name="灯片编号占位符 3"/>
          <p:cNvSpPr>
            <a:spLocks noGrp="1"/>
          </p:cNvSpPr>
          <p:nvPr>
            <p:ph type="sldNum" sz="quarter" idx="5"/>
          </p:nvPr>
        </p:nvSpPr>
        <p:spPr/>
        <p:txBody>
          <a:bodyPr/>
          <a:p>
            <a:fld id="{A6837353-30EB-4A48-80EB-173D804AEFBD}" type="slidenum">
              <a:rPr altLang="en-US" lang="zh-CN" smtClean="0"/>
              <a:t>54</a:t>
            </a:fld>
            <a:endParaRPr altLang="en-US"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21" name="幻灯片图像占位符 1"/>
          <p:cNvSpPr>
            <a:spLocks noChangeAspect="1" noRot="1" noGrp="1"/>
          </p:cNvSpPr>
          <p:nvPr>
            <p:ph type="sldImg"/>
          </p:nvPr>
        </p:nvSpPr>
        <p:spPr/>
      </p:sp>
      <p:sp>
        <p:nvSpPr>
          <p:cNvPr id="104862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访问控制策略也可以按照其强制性分为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强制性访问控制策略</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和</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自主性访问控制策略</a:t>
            </a:r>
            <a:r>
              <a:rPr altLang="zh-CN" dirty="0" sz="1200" kern="1200" lang="en-US">
                <a:solidFill>
                  <a:schemeClr val="tx1"/>
                </a:solidFill>
                <a:effectLst/>
                <a:latin typeface="+mn-lt"/>
                <a:ea typeface="+mn-ea"/>
                <a:cs typeface="+mn-cs"/>
              </a:rPr>
              <a:t>”</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强制性访问控制策略由安全域中的权威机构定义并强制实施，任何人都不能回避。强制性访问控制策略在军事、政府等对安全级别需求较高的环境中最为常用。</a:t>
            </a:r>
          </a:p>
          <a:p>
            <a:r>
              <a:rPr altLang="zh-CN" dirty="0" sz="1200" kern="1200" lang="zh-CN">
                <a:solidFill>
                  <a:schemeClr val="tx1"/>
                </a:solidFill>
                <a:effectLst/>
                <a:latin typeface="+mn-lt"/>
                <a:ea typeface="+mn-ea"/>
                <a:cs typeface="+mn-cs"/>
              </a:rPr>
              <a:t>自主性访问控制策略则由客体的属主自己决定是否将客体的支配权限全部或部分访问权授予其他主体。换句话说，就是用户可以根据自己的意愿，有选择的与其他用户分享属于自己的信息。例如，</a:t>
            </a:r>
            <a:r>
              <a:rPr altLang="zh-CN" dirty="0" sz="1200" kern="1200" lang="en-US">
                <a:solidFill>
                  <a:schemeClr val="tx1"/>
                </a:solidFill>
                <a:effectLst/>
                <a:latin typeface="+mn-lt"/>
                <a:ea typeface="+mn-ea"/>
                <a:cs typeface="+mn-cs"/>
              </a:rPr>
              <a:t>UNIX</a:t>
            </a:r>
            <a:r>
              <a:rPr altLang="zh-CN" dirty="0" sz="1200" kern="1200" lang="zh-CN">
                <a:solidFill>
                  <a:schemeClr val="tx1"/>
                </a:solidFill>
                <a:effectLst/>
                <a:latin typeface="+mn-lt"/>
                <a:ea typeface="+mn-ea"/>
                <a:cs typeface="+mn-cs"/>
              </a:rPr>
              <a:t>的文件系统就采用典型的自主性访问控制策略。</a:t>
            </a:r>
          </a:p>
          <a:p>
            <a:r>
              <a:rPr altLang="zh-CN" dirty="0" sz="1200" kern="1200" lang="zh-CN">
                <a:solidFill>
                  <a:schemeClr val="tx1"/>
                </a:solidFill>
                <a:effectLst/>
                <a:latin typeface="+mn-lt"/>
                <a:ea typeface="+mn-ea"/>
                <a:cs typeface="+mn-cs"/>
              </a:rPr>
              <a:t>从安全角度考虑，自主性访问控制策略必须强化</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最小权益原则</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或者</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最小泄露原则</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。只授予主体执行某一任务所必须的客体支配权力。</a:t>
            </a:r>
          </a:p>
          <a:p>
            <a:endParaRPr altLang="en-US" dirty="0" lang="zh-CN"/>
          </a:p>
        </p:txBody>
      </p:sp>
      <p:sp>
        <p:nvSpPr>
          <p:cNvPr id="1048623" name="灯片编号占位符 3"/>
          <p:cNvSpPr>
            <a:spLocks noGrp="1"/>
          </p:cNvSpPr>
          <p:nvPr>
            <p:ph type="sldNum" sz="quarter" idx="5"/>
          </p:nvPr>
        </p:nvSpPr>
        <p:spPr/>
        <p:txBody>
          <a:bodyPr/>
          <a:p>
            <a:fld id="{A6837353-30EB-4A48-80EB-173D804AEFBD}" type="slidenum">
              <a:rPr altLang="en-US" lang="zh-CN" smtClean="0"/>
              <a:t>55</a:t>
            </a:fld>
            <a:endParaRPr altLang="en-US"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39" name="幻灯片图像占位符 1"/>
          <p:cNvSpPr>
            <a:spLocks noChangeAspect="1" noRot="1" noGrp="1"/>
          </p:cNvSpPr>
          <p:nvPr>
            <p:ph type="sldImg"/>
          </p:nvPr>
        </p:nvSpPr>
        <p:spPr/>
      </p:sp>
      <p:sp>
        <p:nvSpPr>
          <p:cNvPr id="1048640"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访问控制策略也可以按照其强制性分为</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强制性访问控制策略</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和</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自主性访问控制策略</a:t>
            </a:r>
            <a:r>
              <a:rPr altLang="zh-CN" dirty="0" sz="1200" kern="1200" lang="en-US">
                <a:solidFill>
                  <a:schemeClr val="tx1"/>
                </a:solidFill>
                <a:effectLst/>
                <a:latin typeface="+mn-lt"/>
                <a:ea typeface="+mn-ea"/>
                <a:cs typeface="+mn-cs"/>
              </a:rPr>
              <a:t>”</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强制性访问控制策略由安全域中的权威机构定义并强制实施，任何人都不能回避。强制性访问控制策略在军事、政府等对安全级别需求较高的环境中最为常用。</a:t>
            </a:r>
          </a:p>
          <a:p>
            <a:r>
              <a:rPr altLang="zh-CN" dirty="0" sz="1200" kern="1200" lang="zh-CN">
                <a:solidFill>
                  <a:schemeClr val="tx1"/>
                </a:solidFill>
                <a:effectLst/>
                <a:latin typeface="+mn-lt"/>
                <a:ea typeface="+mn-ea"/>
                <a:cs typeface="+mn-cs"/>
              </a:rPr>
              <a:t>自主性访问控制策略则由客体的属主自己决定是否将客体的支配权限全部或部分访问权授予其他主体。换句话说，就是用户可以根据自己的意愿，有选择的与其他用户分享属于自己的信息。例如，</a:t>
            </a:r>
            <a:r>
              <a:rPr altLang="zh-CN" dirty="0" sz="1200" kern="1200" lang="en-US">
                <a:solidFill>
                  <a:schemeClr val="tx1"/>
                </a:solidFill>
                <a:effectLst/>
                <a:latin typeface="+mn-lt"/>
                <a:ea typeface="+mn-ea"/>
                <a:cs typeface="+mn-cs"/>
              </a:rPr>
              <a:t>UNIX</a:t>
            </a:r>
            <a:r>
              <a:rPr altLang="zh-CN" dirty="0" sz="1200" kern="1200" lang="zh-CN">
                <a:solidFill>
                  <a:schemeClr val="tx1"/>
                </a:solidFill>
                <a:effectLst/>
                <a:latin typeface="+mn-lt"/>
                <a:ea typeface="+mn-ea"/>
                <a:cs typeface="+mn-cs"/>
              </a:rPr>
              <a:t>的文件系统就采用典型的自主性访问控制策略。</a:t>
            </a:r>
          </a:p>
          <a:p>
            <a:r>
              <a:rPr altLang="zh-CN" dirty="0" sz="1200" kern="1200" lang="zh-CN">
                <a:solidFill>
                  <a:schemeClr val="tx1"/>
                </a:solidFill>
                <a:effectLst/>
                <a:latin typeface="+mn-lt"/>
                <a:ea typeface="+mn-ea"/>
                <a:cs typeface="+mn-cs"/>
              </a:rPr>
              <a:t>从安全角度考虑，自主性访问控制策略必须强化</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最小权益原则</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或者</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最小泄露原则</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。只授予主体执行某一任务所必须的客体支配权力。</a:t>
            </a:r>
          </a:p>
          <a:p>
            <a:endParaRPr altLang="en-US" dirty="0" lang="zh-CN"/>
          </a:p>
        </p:txBody>
      </p:sp>
      <p:sp>
        <p:nvSpPr>
          <p:cNvPr id="1048641" name="灯片编号占位符 3"/>
          <p:cNvSpPr>
            <a:spLocks noGrp="1"/>
          </p:cNvSpPr>
          <p:nvPr>
            <p:ph type="sldNum" sz="quarter" idx="5"/>
          </p:nvPr>
        </p:nvSpPr>
        <p:spPr/>
        <p:txBody>
          <a:bodyPr/>
          <a:p>
            <a:fld id="{A6837353-30EB-4A48-80EB-173D804AEFBD}" type="slidenum">
              <a:rPr altLang="en-US" lang="zh-CN" smtClean="0"/>
              <a:t>56</a:t>
            </a:fld>
            <a:endParaRPr altLang="en-US"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409" name=""/>
        <p:cNvGrpSpPr/>
        <p:nvPr/>
      </p:nvGrpSpPr>
      <p:grpSpPr>
        <a:xfrm>
          <a:off x="0" y="0"/>
          <a:ext cx="0" cy="0"/>
          <a:chOff x="0" y="0"/>
          <a:chExt cx="0" cy="0"/>
        </a:xfrm>
      </p:grpSpPr>
      <p:sp>
        <p:nvSpPr>
          <p:cNvPr id="1049475" name="幻灯片图像占位符 1"/>
          <p:cNvSpPr>
            <a:spLocks noChangeAspect="1" noRot="1" noGrp="1"/>
          </p:cNvSpPr>
          <p:nvPr>
            <p:ph type="sldImg"/>
          </p:nvPr>
        </p:nvSpPr>
        <p:spPr/>
      </p:sp>
      <p:sp>
        <p:nvSpPr>
          <p:cNvPr id="104947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在安全策略的讨论结束之间，还需要强调两个字：责任。</a:t>
            </a:r>
          </a:p>
          <a:p>
            <a:r>
              <a:rPr altLang="zh-CN" dirty="0" sz="1200" kern="1200" lang="zh-CN">
                <a:solidFill>
                  <a:schemeClr val="tx1"/>
                </a:solidFill>
                <a:effectLst/>
                <a:latin typeface="+mn-lt"/>
                <a:ea typeface="+mn-ea"/>
                <a:cs typeface="+mn-cs"/>
              </a:rPr>
              <a:t>在执行一项任务时，收到安全策略约束的任何主体都需要对其行为负责，这就是“权利”与“责任”不可分割的道理，因此“责任”也是所有安全策略的一个潜在的基本原则。</a:t>
            </a:r>
          </a:p>
          <a:p>
            <a:endParaRPr altLang="en-US" dirty="0" lang="zh-CN"/>
          </a:p>
        </p:txBody>
      </p:sp>
      <p:sp>
        <p:nvSpPr>
          <p:cNvPr id="1049477" name="灯片编号占位符 3"/>
          <p:cNvSpPr>
            <a:spLocks noGrp="1"/>
          </p:cNvSpPr>
          <p:nvPr>
            <p:ph type="sldNum" sz="quarter" idx="5"/>
          </p:nvPr>
        </p:nvSpPr>
        <p:spPr/>
        <p:txBody>
          <a:bodyPr/>
          <a:p>
            <a:fld id="{A6837353-30EB-4A48-80EB-173D804AEFBD}" type="slidenum">
              <a:rPr altLang="en-US" lang="zh-CN" smtClean="0"/>
              <a:t>57</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01" name="幻灯片图像占位符 1"/>
          <p:cNvSpPr>
            <a:spLocks noChangeAspect="1" noRot="1" noGrp="1"/>
          </p:cNvSpPr>
          <p:nvPr>
            <p:ph type="sldImg"/>
          </p:nvPr>
        </p:nvSpPr>
        <p:spPr/>
      </p:sp>
      <p:sp>
        <p:nvSpPr>
          <p:cNvPr id="104870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信息技术的发展，使我们需要处理的信息量大增，也使信息安全经历了两次重大的变革。</a:t>
            </a:r>
          </a:p>
          <a:p>
            <a:r>
              <a:rPr altLang="zh-CN" dirty="0" sz="1200" kern="1200" lang="zh-CN">
                <a:solidFill>
                  <a:schemeClr val="tx1"/>
                </a:solidFill>
                <a:effectLst/>
                <a:latin typeface="+mn-lt"/>
                <a:ea typeface="+mn-ea"/>
                <a:cs typeface="+mn-cs"/>
              </a:rPr>
              <a:t>第一次是在计算机发明和普及之后，信息在计算机中处理和存储，为了确保这些信息的安全，计算机安全开始得到人们的关注；</a:t>
            </a:r>
          </a:p>
          <a:p>
            <a:r>
              <a:rPr altLang="zh-CN" dirty="0" sz="1200" kern="1200" lang="zh-CN">
                <a:solidFill>
                  <a:schemeClr val="tx1"/>
                </a:solidFill>
                <a:effectLst/>
                <a:latin typeface="+mn-lt"/>
                <a:ea typeface="+mn-ea"/>
                <a:cs typeface="+mn-cs"/>
              </a:rPr>
              <a:t>随着计算机网络的快速发展，越来越多的信息通过网络进行传输、交换、存储、共享和分布式处理，网络安全问题也越来越受到人们的重视。</a:t>
            </a:r>
          </a:p>
        </p:txBody>
      </p:sp>
      <p:sp>
        <p:nvSpPr>
          <p:cNvPr id="1048703" name="灯片编号占位符 3"/>
          <p:cNvSpPr>
            <a:spLocks noGrp="1"/>
          </p:cNvSpPr>
          <p:nvPr>
            <p:ph type="sldNum" sz="quarter" idx="5"/>
          </p:nvPr>
        </p:nvSpPr>
        <p:spPr/>
        <p:txBody>
          <a:bodyPr/>
          <a:p>
            <a:fld id="{A6837353-30EB-4A48-80EB-173D804AEFBD}" type="slidenum">
              <a:rPr altLang="en-US" lang="zh-CN" smtClean="0"/>
              <a:t>6</a:t>
            </a:fld>
            <a:endParaRPr altLang="en-US"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49500" name="幻灯片图像占位符 1"/>
          <p:cNvSpPr>
            <a:spLocks noChangeAspect="1" noRot="1" noGrp="1"/>
          </p:cNvSpPr>
          <p:nvPr>
            <p:ph type="sldImg"/>
          </p:nvPr>
        </p:nvSpPr>
        <p:spPr/>
      </p:sp>
      <p:sp>
        <p:nvSpPr>
          <p:cNvPr id="1049501"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如何将普遍性的安全理论和实际信息系统相结合，从而形成满足信息系统安全策略目标的安全体系结构呢？</a:t>
            </a:r>
          </a:p>
          <a:p>
            <a:r>
              <a:rPr altLang="zh-CN" dirty="0" sz="1200" kern="1200" lang="zh-CN">
                <a:solidFill>
                  <a:schemeClr val="tx1"/>
                </a:solidFill>
                <a:effectLst/>
                <a:latin typeface="+mn-lt"/>
                <a:ea typeface="+mn-ea"/>
                <a:cs typeface="+mn-cs"/>
              </a:rPr>
              <a:t>接下来我们将讨论安全体系结构。</a:t>
            </a:r>
          </a:p>
          <a:p>
            <a:endParaRPr altLang="en-US" dirty="0" lang="zh-CN"/>
          </a:p>
        </p:txBody>
      </p:sp>
      <p:sp>
        <p:nvSpPr>
          <p:cNvPr id="1049502" name="灯片编号占位符 3"/>
          <p:cNvSpPr>
            <a:spLocks noGrp="1"/>
          </p:cNvSpPr>
          <p:nvPr>
            <p:ph type="sldNum" sz="quarter" idx="5"/>
          </p:nvPr>
        </p:nvSpPr>
        <p:spPr/>
        <p:txBody>
          <a:bodyPr/>
          <a:p>
            <a:fld id="{A6837353-30EB-4A48-80EB-173D804AEFBD}" type="slidenum">
              <a:rPr altLang="en-US" lang="zh-CN" smtClean="0"/>
              <a:t>58</a:t>
            </a:fld>
            <a:endParaRPr altLang="en-US"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428" name=""/>
        <p:cNvGrpSpPr/>
        <p:nvPr/>
      </p:nvGrpSpPr>
      <p:grpSpPr>
        <a:xfrm>
          <a:off x="0" y="0"/>
          <a:ext cx="0" cy="0"/>
          <a:chOff x="0" y="0"/>
          <a:chExt cx="0" cy="0"/>
        </a:xfrm>
      </p:grpSpPr>
      <p:sp>
        <p:nvSpPr>
          <p:cNvPr id="1049511" name="幻灯片图像占位符 1"/>
          <p:cNvSpPr>
            <a:spLocks noChangeAspect="1" noRot="1" noGrp="1"/>
          </p:cNvSpPr>
          <p:nvPr>
            <p:ph type="sldImg"/>
          </p:nvPr>
        </p:nvSpPr>
        <p:spPr/>
      </p:sp>
      <p:sp>
        <p:nvSpPr>
          <p:cNvPr id="104951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如何将普遍性的安全理论和实际信息系统相结合，从而形成满足信息系统安全策略目标的安全体系结构呢？</a:t>
            </a:r>
          </a:p>
          <a:p>
            <a:r>
              <a:rPr altLang="zh-CN" dirty="0" sz="1200" kern="1200" lang="zh-CN">
                <a:solidFill>
                  <a:schemeClr val="tx1"/>
                </a:solidFill>
                <a:effectLst/>
                <a:latin typeface="+mn-lt"/>
                <a:ea typeface="+mn-ea"/>
                <a:cs typeface="+mn-cs"/>
              </a:rPr>
              <a:t>接下来我们将讨论安全体系结构。</a:t>
            </a:r>
          </a:p>
          <a:p>
            <a:endParaRPr altLang="en-US" dirty="0" lang="zh-CN"/>
          </a:p>
        </p:txBody>
      </p:sp>
      <p:sp>
        <p:nvSpPr>
          <p:cNvPr id="1049513" name="灯片编号占位符 3"/>
          <p:cNvSpPr>
            <a:spLocks noGrp="1"/>
          </p:cNvSpPr>
          <p:nvPr>
            <p:ph type="sldNum" sz="quarter" idx="5"/>
          </p:nvPr>
        </p:nvSpPr>
        <p:spPr/>
        <p:txBody>
          <a:bodyPr/>
          <a:p>
            <a:fld id="{A6837353-30EB-4A48-80EB-173D804AEFBD}" type="slidenum">
              <a:rPr altLang="en-US" lang="zh-CN" smtClean="0"/>
              <a:t>59</a:t>
            </a:fld>
            <a:endParaRPr altLang="en-US"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9522" name="幻灯片图像占位符 1"/>
          <p:cNvSpPr>
            <a:spLocks noChangeAspect="1" noRot="1" noGrp="1"/>
          </p:cNvSpPr>
          <p:nvPr>
            <p:ph type="sldImg"/>
          </p:nvPr>
        </p:nvSpPr>
        <p:spPr/>
      </p:sp>
      <p:sp>
        <p:nvSpPr>
          <p:cNvPr id="104952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为了能够从管理和技术上保证完整准确的实现安全策略、满足安全需求，国际标准化组织发布了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安全体系结构，而国际电信联盟（</a:t>
            </a:r>
            <a:r>
              <a:rPr altLang="zh-CN" dirty="0" sz="1200" kern="1200" lang="en-US">
                <a:solidFill>
                  <a:schemeClr val="tx1"/>
                </a:solidFill>
                <a:effectLst/>
                <a:latin typeface="+mn-lt"/>
                <a:ea typeface="+mn-ea"/>
                <a:cs typeface="+mn-cs"/>
              </a:rPr>
              <a:t>ITU</a:t>
            </a:r>
            <a:r>
              <a:rPr altLang="zh-CN" dirty="0" sz="1200" kern="1200" lang="zh-CN">
                <a:solidFill>
                  <a:schemeClr val="tx1"/>
                </a:solidFill>
                <a:effectLst/>
                <a:latin typeface="+mn-lt"/>
                <a:ea typeface="+mn-ea"/>
                <a:cs typeface="+mn-cs"/>
              </a:rPr>
              <a:t>）决定将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安全体系结构作为推荐标准，即</a:t>
            </a:r>
            <a:r>
              <a:rPr altLang="zh-CN" dirty="0" sz="1200" kern="1200" lang="en-US">
                <a:solidFill>
                  <a:schemeClr val="tx1"/>
                </a:solidFill>
                <a:effectLst/>
                <a:latin typeface="+mn-lt"/>
                <a:ea typeface="+mn-ea"/>
                <a:cs typeface="+mn-cs"/>
              </a:rPr>
              <a:t>X.800</a:t>
            </a:r>
            <a:r>
              <a:rPr altLang="zh-CN" dirty="0" sz="1200" kern="1200" lang="zh-CN">
                <a:solidFill>
                  <a:schemeClr val="tx1"/>
                </a:solidFill>
                <a:effectLst/>
                <a:latin typeface="+mn-lt"/>
                <a:ea typeface="+mn-ea"/>
                <a:cs typeface="+mn-cs"/>
              </a:rPr>
              <a:t>。因此</a:t>
            </a:r>
            <a:r>
              <a:rPr altLang="zh-CN" dirty="0" sz="1200" kern="1200" lang="en-US">
                <a:solidFill>
                  <a:schemeClr val="tx1"/>
                </a:solidFill>
                <a:effectLst/>
                <a:latin typeface="+mn-lt"/>
                <a:ea typeface="+mn-ea"/>
                <a:cs typeface="+mn-cs"/>
              </a:rPr>
              <a:t>X.800</a:t>
            </a:r>
            <a:r>
              <a:rPr altLang="zh-CN" dirty="0" sz="1200" kern="1200" lang="zh-CN">
                <a:solidFill>
                  <a:schemeClr val="tx1"/>
                </a:solidFill>
                <a:effectLst/>
                <a:latin typeface="+mn-lt"/>
                <a:ea typeface="+mn-ea"/>
                <a:cs typeface="+mn-cs"/>
              </a:rPr>
              <a:t>和</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安全体系结构基本相同。</a:t>
            </a:r>
          </a:p>
          <a:p>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安全体系结构定义了一套系统的评估和分析方法，详细描述了必须的安全服务、安全机制和技术管理以及它们在系统上的合理部署和配置管理，将产品、服务和安全机制的结构化定义紧密的结合在一起。</a:t>
            </a:r>
          </a:p>
          <a:p>
            <a:endParaRPr altLang="en-US" dirty="0" lang="zh-CN"/>
          </a:p>
        </p:txBody>
      </p:sp>
      <p:sp>
        <p:nvSpPr>
          <p:cNvPr id="1049524" name="灯片编号占位符 3"/>
          <p:cNvSpPr>
            <a:spLocks noGrp="1"/>
          </p:cNvSpPr>
          <p:nvPr>
            <p:ph type="sldNum" sz="quarter" idx="5"/>
          </p:nvPr>
        </p:nvSpPr>
        <p:spPr/>
        <p:txBody>
          <a:bodyPr/>
          <a:p>
            <a:fld id="{A6837353-30EB-4A48-80EB-173D804AEFBD}" type="slidenum">
              <a:rPr altLang="en-US" lang="zh-CN" smtClean="0"/>
              <a:t>60</a:t>
            </a:fld>
            <a:endParaRPr altLang="en-US"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9531" name="幻灯片图像占位符 1"/>
          <p:cNvSpPr>
            <a:spLocks noChangeAspect="1" noRot="1" noGrp="1"/>
          </p:cNvSpPr>
          <p:nvPr>
            <p:ph type="sldImg"/>
          </p:nvPr>
        </p:nvSpPr>
        <p:spPr/>
      </p:sp>
      <p:sp>
        <p:nvSpPr>
          <p:cNvPr id="104953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为了能够从管理和技术上保证完整准确的实现安全策略、满足安全需求，国际标准化组织发布了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安全体系结构，而国际电信联盟（</a:t>
            </a:r>
            <a:r>
              <a:rPr altLang="zh-CN" dirty="0" sz="1200" kern="1200" lang="en-US">
                <a:solidFill>
                  <a:schemeClr val="tx1"/>
                </a:solidFill>
                <a:effectLst/>
                <a:latin typeface="+mn-lt"/>
                <a:ea typeface="+mn-ea"/>
                <a:cs typeface="+mn-cs"/>
              </a:rPr>
              <a:t>ITU</a:t>
            </a:r>
            <a:r>
              <a:rPr altLang="zh-CN" dirty="0" sz="1200" kern="1200" lang="zh-CN">
                <a:solidFill>
                  <a:schemeClr val="tx1"/>
                </a:solidFill>
                <a:effectLst/>
                <a:latin typeface="+mn-lt"/>
                <a:ea typeface="+mn-ea"/>
                <a:cs typeface="+mn-cs"/>
              </a:rPr>
              <a:t>）决定将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安全体系结构作为推荐标准，即</a:t>
            </a:r>
            <a:r>
              <a:rPr altLang="zh-CN" dirty="0" sz="1200" kern="1200" lang="en-US">
                <a:solidFill>
                  <a:schemeClr val="tx1"/>
                </a:solidFill>
                <a:effectLst/>
                <a:latin typeface="+mn-lt"/>
                <a:ea typeface="+mn-ea"/>
                <a:cs typeface="+mn-cs"/>
              </a:rPr>
              <a:t>X.800</a:t>
            </a:r>
            <a:r>
              <a:rPr altLang="zh-CN" dirty="0" sz="1200" kern="1200" lang="zh-CN">
                <a:solidFill>
                  <a:schemeClr val="tx1"/>
                </a:solidFill>
                <a:effectLst/>
                <a:latin typeface="+mn-lt"/>
                <a:ea typeface="+mn-ea"/>
                <a:cs typeface="+mn-cs"/>
              </a:rPr>
              <a:t>。因此</a:t>
            </a:r>
            <a:r>
              <a:rPr altLang="zh-CN" dirty="0" sz="1200" kern="1200" lang="en-US">
                <a:solidFill>
                  <a:schemeClr val="tx1"/>
                </a:solidFill>
                <a:effectLst/>
                <a:latin typeface="+mn-lt"/>
                <a:ea typeface="+mn-ea"/>
                <a:cs typeface="+mn-cs"/>
              </a:rPr>
              <a:t>X.800</a:t>
            </a:r>
            <a:r>
              <a:rPr altLang="zh-CN" dirty="0" sz="1200" kern="1200" lang="zh-CN">
                <a:solidFill>
                  <a:schemeClr val="tx1"/>
                </a:solidFill>
                <a:effectLst/>
                <a:latin typeface="+mn-lt"/>
                <a:ea typeface="+mn-ea"/>
                <a:cs typeface="+mn-cs"/>
              </a:rPr>
              <a:t>和</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安全体系结构基本相同。</a:t>
            </a:r>
          </a:p>
          <a:p>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安全体系结构定义了一套系统的评估和分析方法，详细描述了必须的安全服务、安全机制和技术管理以及它们在系统上的合理部署和配置管理，将产品、服务和安全机制的结构化定义紧密的结合在一起。</a:t>
            </a:r>
          </a:p>
          <a:p>
            <a:endParaRPr altLang="en-US" dirty="0" lang="zh-CN"/>
          </a:p>
        </p:txBody>
      </p:sp>
      <p:sp>
        <p:nvSpPr>
          <p:cNvPr id="1049533" name="灯片编号占位符 3"/>
          <p:cNvSpPr>
            <a:spLocks noGrp="1"/>
          </p:cNvSpPr>
          <p:nvPr>
            <p:ph type="sldNum" sz="quarter" idx="5"/>
          </p:nvPr>
        </p:nvSpPr>
        <p:spPr/>
        <p:txBody>
          <a:bodyPr/>
          <a:p>
            <a:fld id="{A6837353-30EB-4A48-80EB-173D804AEFBD}" type="slidenum">
              <a:rPr altLang="en-US" lang="zh-CN" smtClean="0"/>
              <a:t>61</a:t>
            </a:fld>
            <a:endParaRPr altLang="en-US"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49541" name="幻灯片图像占位符 1"/>
          <p:cNvSpPr>
            <a:spLocks noChangeAspect="1" noRot="1" noGrp="1"/>
          </p:cNvSpPr>
          <p:nvPr>
            <p:ph type="sldImg"/>
          </p:nvPr>
        </p:nvSpPr>
        <p:spPr/>
      </p:sp>
      <p:sp>
        <p:nvSpPr>
          <p:cNvPr id="1049542"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七层网络模型我们已经比较熟悉了，下面我们重点讨论</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安全体系结构中的安全服务和安全机制。</a:t>
            </a:r>
          </a:p>
          <a:p>
            <a:endParaRPr altLang="en-US" dirty="0" lang="zh-CN"/>
          </a:p>
        </p:txBody>
      </p:sp>
      <p:sp>
        <p:nvSpPr>
          <p:cNvPr id="1049543" name="灯片编号占位符 3"/>
          <p:cNvSpPr>
            <a:spLocks noGrp="1"/>
          </p:cNvSpPr>
          <p:nvPr>
            <p:ph type="sldNum" sz="quarter" idx="5"/>
          </p:nvPr>
        </p:nvSpPr>
        <p:spPr/>
        <p:txBody>
          <a:bodyPr/>
          <a:p>
            <a:fld id="{A6837353-30EB-4A48-80EB-173D804AEFBD}" type="slidenum">
              <a:rPr altLang="en-US" lang="zh-CN" smtClean="0"/>
              <a:t>62</a:t>
            </a:fld>
            <a:endParaRPr altLang="en-US"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449" name=""/>
        <p:cNvGrpSpPr/>
        <p:nvPr/>
      </p:nvGrpSpPr>
      <p:grpSpPr>
        <a:xfrm>
          <a:off x="0" y="0"/>
          <a:ext cx="0" cy="0"/>
          <a:chOff x="0" y="0"/>
          <a:chExt cx="0" cy="0"/>
        </a:xfrm>
      </p:grpSpPr>
      <p:sp>
        <p:nvSpPr>
          <p:cNvPr id="1049564" name="幻灯片图像占位符 1"/>
          <p:cNvSpPr>
            <a:spLocks noChangeAspect="1" noRot="1" noGrp="1"/>
          </p:cNvSpPr>
          <p:nvPr>
            <p:ph type="sldImg"/>
          </p:nvPr>
        </p:nvSpPr>
        <p:spPr/>
      </p:sp>
      <p:sp>
        <p:nvSpPr>
          <p:cNvPr id="1049565"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安全体系结构定义了五类、</a:t>
            </a:r>
            <a:r>
              <a:rPr altLang="zh-CN" dirty="0" sz="1200" kern="1200" lang="en-US">
                <a:solidFill>
                  <a:schemeClr val="tx1"/>
                </a:solidFill>
                <a:effectLst/>
                <a:latin typeface="+mn-lt"/>
                <a:ea typeface="+mn-ea"/>
                <a:cs typeface="+mn-cs"/>
              </a:rPr>
              <a:t>14</a:t>
            </a:r>
            <a:r>
              <a:rPr altLang="zh-CN" dirty="0" sz="1200" kern="1200" lang="zh-CN">
                <a:solidFill>
                  <a:schemeClr val="tx1"/>
                </a:solidFill>
                <a:effectLst/>
                <a:latin typeface="+mn-lt"/>
                <a:ea typeface="+mn-ea"/>
                <a:cs typeface="+mn-cs"/>
              </a:rPr>
              <a:t>种安全服务，他们是：</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、认证</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鉴别类安全服务：主要用于对通信中的对等实体和数据来源的鉴别服务，简单点说就是确保与你通信的实体就是他说声称的那个实体；</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、访问控制类安全服务：主要用于防止对信息资源的非授权访问的安全服务，包括防止以非授权的方式使用某一资源；</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、数据保密类安全服务：这个比较好理解，就不多做解释了；</a:t>
            </a:r>
          </a:p>
          <a:p>
            <a:endParaRPr altLang="en-US" dirty="0" lang="zh-CN"/>
          </a:p>
        </p:txBody>
      </p:sp>
      <p:sp>
        <p:nvSpPr>
          <p:cNvPr id="1049566" name="灯片编号占位符 3"/>
          <p:cNvSpPr>
            <a:spLocks noGrp="1"/>
          </p:cNvSpPr>
          <p:nvPr>
            <p:ph type="sldNum" sz="quarter" idx="5"/>
          </p:nvPr>
        </p:nvSpPr>
        <p:spPr/>
        <p:txBody>
          <a:bodyPr/>
          <a:p>
            <a:fld id="{A6837353-30EB-4A48-80EB-173D804AEFBD}" type="slidenum">
              <a:rPr altLang="en-US" lang="zh-CN" smtClean="0"/>
              <a:t>63</a:t>
            </a:fld>
            <a:endParaRPr altLang="en-US"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49582" name="幻灯片图像占位符 1"/>
          <p:cNvSpPr>
            <a:spLocks noChangeAspect="1" noRot="1" noGrp="1"/>
          </p:cNvSpPr>
          <p:nvPr>
            <p:ph type="sldImg"/>
          </p:nvPr>
        </p:nvSpPr>
        <p:spPr/>
      </p:sp>
      <p:sp>
        <p:nvSpPr>
          <p:cNvPr id="1049583"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数据完整保障类安全服务：确保接收到的数据和发出的数据的一致，过程中没有被修改、插入、删除或者重放的安全服务。要说明的是，在网络中数据完整性服务很难做到数据不发生改变，但是该服务能够确保数据完整性遭到破坏时接收方能够识别。</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、不可否认</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抗抵赖类安全服务：防止整个或者部分通信过程中，通信实体否认发出或者接收过特定数据的安全服务。</a:t>
            </a:r>
          </a:p>
          <a:p>
            <a:r>
              <a:rPr altLang="zh-CN" dirty="0" sz="1200" kern="1200" lang="zh-CN">
                <a:solidFill>
                  <a:schemeClr val="tx1"/>
                </a:solidFill>
                <a:effectLst/>
                <a:latin typeface="+mn-lt"/>
                <a:ea typeface="+mn-ea"/>
                <a:cs typeface="+mn-cs"/>
              </a:rPr>
              <a:t>接下来我们详细讨论下这五类安全服务</a:t>
            </a:r>
          </a:p>
          <a:p>
            <a:endParaRPr altLang="en-US" dirty="0" lang="zh-CN"/>
          </a:p>
        </p:txBody>
      </p:sp>
      <p:sp>
        <p:nvSpPr>
          <p:cNvPr id="1049584" name="灯片编号占位符 3"/>
          <p:cNvSpPr>
            <a:spLocks noGrp="1"/>
          </p:cNvSpPr>
          <p:nvPr>
            <p:ph type="sldNum" sz="quarter" idx="5"/>
          </p:nvPr>
        </p:nvSpPr>
        <p:spPr/>
        <p:txBody>
          <a:bodyPr/>
          <a:p>
            <a:fld id="{A6837353-30EB-4A48-80EB-173D804AEFBD}" type="slidenum">
              <a:rPr altLang="en-US" lang="zh-CN" smtClean="0"/>
              <a:t>64</a:t>
            </a:fld>
            <a:endParaRPr altLang="en-US" 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461" name=""/>
        <p:cNvGrpSpPr/>
        <p:nvPr/>
      </p:nvGrpSpPr>
      <p:grpSpPr>
        <a:xfrm>
          <a:off x="0" y="0"/>
          <a:ext cx="0" cy="0"/>
          <a:chOff x="0" y="0"/>
          <a:chExt cx="0" cy="0"/>
        </a:xfrm>
      </p:grpSpPr>
      <p:sp>
        <p:nvSpPr>
          <p:cNvPr id="1049593" name="幻灯片图像占位符 1"/>
          <p:cNvSpPr>
            <a:spLocks noChangeAspect="1" noRot="1" noGrp="1"/>
          </p:cNvSpPr>
          <p:nvPr>
            <p:ph type="sldImg"/>
          </p:nvPr>
        </p:nvSpPr>
        <p:spPr/>
      </p:sp>
      <p:sp>
        <p:nvSpPr>
          <p:cNvPr id="1049594"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、在认证</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鉴别类安全服务中，</a:t>
            </a:r>
            <a:r>
              <a:rPr altLang="zh-CN" dirty="0" sz="1200" kern="1200" lang="en-US">
                <a:solidFill>
                  <a:schemeClr val="tx1"/>
                </a:solidFill>
                <a:effectLst/>
                <a:latin typeface="+mn-lt"/>
                <a:ea typeface="+mn-ea"/>
                <a:cs typeface="+mn-cs"/>
              </a:rPr>
              <a:t>X.800</a:t>
            </a:r>
            <a:r>
              <a:rPr altLang="zh-CN" dirty="0" sz="1200" kern="1200" lang="zh-CN">
                <a:solidFill>
                  <a:schemeClr val="tx1"/>
                </a:solidFill>
                <a:effectLst/>
                <a:latin typeface="+mn-lt"/>
                <a:ea typeface="+mn-ea"/>
                <a:cs typeface="+mn-cs"/>
              </a:rPr>
              <a:t>主要定义了两种认证服务：</a:t>
            </a:r>
          </a:p>
          <a:p>
            <a:r>
              <a:rPr altLang="zh-CN" dirty="0" sz="1200" kern="1200" lang="zh-CN">
                <a:solidFill>
                  <a:schemeClr val="tx1"/>
                </a:solidFill>
                <a:effectLst/>
                <a:latin typeface="+mn-lt"/>
                <a:ea typeface="+mn-ea"/>
                <a:cs typeface="+mn-cs"/>
              </a:rPr>
              <a:t>一种是同等实体认证服务，主要用于建立链接和数据传输两个阶段，为参与链接的实体的身份提供可信保障；</a:t>
            </a:r>
          </a:p>
          <a:p>
            <a:r>
              <a:rPr altLang="zh-CN" dirty="0" sz="1200" kern="1200" lang="zh-CN">
                <a:solidFill>
                  <a:schemeClr val="tx1"/>
                </a:solidFill>
                <a:effectLst/>
                <a:latin typeface="+mn-lt"/>
                <a:ea typeface="+mn-ea"/>
                <a:cs typeface="+mn-cs"/>
              </a:rPr>
              <a:t>另外一种是数据源点认证服务，主要用于在进行无连接传输时，保证收到的信息来源与所声称的来源一直。</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访问控制类安全服务，主要对那些通过网络访问主机和应用的行为进行限制和控制。并且这种保护服务可以应用于不同的访问类型，例如：对信息的读、写、删除等等操作。同时，访问控制基于用户身份进行，因此访问控制服务通常和身份认证服务结合使用。</a:t>
            </a:r>
          </a:p>
          <a:p>
            <a:endParaRPr altLang="en-US" dirty="0" lang="zh-CN"/>
          </a:p>
        </p:txBody>
      </p:sp>
      <p:sp>
        <p:nvSpPr>
          <p:cNvPr id="1049595" name="灯片编号占位符 3"/>
          <p:cNvSpPr>
            <a:spLocks noGrp="1"/>
          </p:cNvSpPr>
          <p:nvPr>
            <p:ph type="sldNum" sz="quarter" idx="5"/>
          </p:nvPr>
        </p:nvSpPr>
        <p:spPr/>
        <p:txBody>
          <a:bodyPr/>
          <a:p>
            <a:fld id="{A6837353-30EB-4A48-80EB-173D804AEFBD}" type="slidenum">
              <a:rPr altLang="en-US" lang="zh-CN" smtClean="0"/>
              <a:t>65</a:t>
            </a:fld>
            <a:endParaRPr altLang="en-US" 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464" name=""/>
        <p:cNvGrpSpPr/>
        <p:nvPr/>
      </p:nvGrpSpPr>
      <p:grpSpPr>
        <a:xfrm>
          <a:off x="0" y="0"/>
          <a:ext cx="0" cy="0"/>
          <a:chOff x="0" y="0"/>
          <a:chExt cx="0" cy="0"/>
        </a:xfrm>
      </p:grpSpPr>
      <p:sp>
        <p:nvSpPr>
          <p:cNvPr id="1049602" name="幻灯片图像占位符 1"/>
          <p:cNvSpPr>
            <a:spLocks noChangeAspect="1" noRot="1" noGrp="1"/>
          </p:cNvSpPr>
          <p:nvPr>
            <p:ph type="sldImg"/>
          </p:nvPr>
        </p:nvSpPr>
        <p:spPr/>
      </p:sp>
      <p:sp>
        <p:nvSpPr>
          <p:cNvPr id="1049603"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、面对网络协议的复杂性，数据保密类安全服务提供</a:t>
            </a:r>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种不同的服务。</a:t>
            </a:r>
          </a:p>
          <a:p>
            <a:r>
              <a:rPr altLang="zh-CN" dirty="0" sz="1200" kern="1200" lang="zh-CN">
                <a:solidFill>
                  <a:schemeClr val="tx1"/>
                </a:solidFill>
                <a:effectLst/>
                <a:latin typeface="+mn-lt"/>
                <a:ea typeface="+mn-ea"/>
                <a:cs typeface="+mn-cs"/>
              </a:rPr>
              <a:t>一种是链接保密性服务，主要用于保护一个链接中所有数据的保密性；</a:t>
            </a:r>
          </a:p>
          <a:p>
            <a:r>
              <a:rPr altLang="zh-CN" dirty="0" sz="1200" kern="1200" lang="zh-CN">
                <a:solidFill>
                  <a:schemeClr val="tx1"/>
                </a:solidFill>
                <a:effectLst/>
                <a:latin typeface="+mn-lt"/>
                <a:ea typeface="+mn-ea"/>
                <a:cs typeface="+mn-cs"/>
              </a:rPr>
              <a:t>第二种是无连接保密性服务，主要用于保护单个数据传输单元中数据的保密性；</a:t>
            </a:r>
          </a:p>
          <a:p>
            <a:r>
              <a:rPr altLang="zh-CN" dirty="0" sz="1200" kern="1200" lang="zh-CN">
                <a:solidFill>
                  <a:schemeClr val="tx1"/>
                </a:solidFill>
                <a:effectLst/>
                <a:latin typeface="+mn-lt"/>
                <a:ea typeface="+mn-ea"/>
                <a:cs typeface="+mn-cs"/>
              </a:rPr>
              <a:t>第三种是选择域保密性服务，主要用于对一个链接或者单个数据传输单元中特定域的数据的保密性；</a:t>
            </a:r>
          </a:p>
          <a:p>
            <a:r>
              <a:rPr altLang="zh-CN" dirty="0" sz="1200" kern="1200" lang="zh-CN">
                <a:solidFill>
                  <a:schemeClr val="tx1"/>
                </a:solidFill>
                <a:effectLst/>
                <a:latin typeface="+mn-lt"/>
                <a:ea typeface="+mn-ea"/>
                <a:cs typeface="+mn-cs"/>
              </a:rPr>
              <a:t>最后一种是流量保密性服务，这个服务用于那些可以通过观察流量而获得的信息，主要用于防止攻击者进行流量分析。</a:t>
            </a:r>
          </a:p>
          <a:p>
            <a:endParaRPr altLang="en-US" dirty="0" lang="zh-CN"/>
          </a:p>
        </p:txBody>
      </p:sp>
      <p:sp>
        <p:nvSpPr>
          <p:cNvPr id="1049604" name="灯片编号占位符 3"/>
          <p:cNvSpPr>
            <a:spLocks noGrp="1"/>
          </p:cNvSpPr>
          <p:nvPr>
            <p:ph type="sldNum" sz="quarter" idx="5"/>
          </p:nvPr>
        </p:nvSpPr>
        <p:spPr/>
        <p:txBody>
          <a:bodyPr/>
          <a:p>
            <a:fld id="{A6837353-30EB-4A48-80EB-173D804AEFBD}" type="slidenum">
              <a:rPr altLang="en-US" lang="zh-CN" smtClean="0"/>
              <a:t>66</a:t>
            </a:fld>
            <a:endParaRPr altLang="en-US" 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470" name=""/>
        <p:cNvGrpSpPr/>
        <p:nvPr/>
      </p:nvGrpSpPr>
      <p:grpSpPr>
        <a:xfrm>
          <a:off x="0" y="0"/>
          <a:ext cx="0" cy="0"/>
          <a:chOff x="0" y="0"/>
          <a:chExt cx="0" cy="0"/>
        </a:xfrm>
      </p:grpSpPr>
      <p:sp>
        <p:nvSpPr>
          <p:cNvPr id="1049615" name="幻灯片图像占位符 1"/>
          <p:cNvSpPr>
            <a:spLocks noChangeAspect="1" noRot="1" noGrp="1"/>
          </p:cNvSpPr>
          <p:nvPr>
            <p:ph type="sldImg"/>
          </p:nvPr>
        </p:nvSpPr>
        <p:spPr/>
      </p:sp>
      <p:sp>
        <p:nvSpPr>
          <p:cNvPr id="1049616"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、与保密类安全服务类似，数据完整性类安全服务也可以应用于消息流、单条消息或者消息的特定部分；同时，数据完整性安全服务还可以提供数据恢复功能供用户选择。</a:t>
            </a:r>
          </a:p>
          <a:p>
            <a:r>
              <a:rPr altLang="zh-CN" dirty="0" sz="1200" kern="1200" lang="zh-CN">
                <a:solidFill>
                  <a:schemeClr val="tx1"/>
                </a:solidFill>
                <a:effectLst/>
                <a:latin typeface="+mn-lt"/>
                <a:ea typeface="+mn-ea"/>
                <a:cs typeface="+mn-cs"/>
              </a:rPr>
              <a:t>根据以上特点，主要有四种安全服务：</a:t>
            </a:r>
          </a:p>
          <a:p>
            <a:r>
              <a:rPr altLang="zh-CN" dirty="0" sz="1200" kern="1200" lang="zh-CN">
                <a:solidFill>
                  <a:schemeClr val="tx1"/>
                </a:solidFill>
                <a:effectLst/>
                <a:latin typeface="+mn-lt"/>
                <a:ea typeface="+mn-ea"/>
                <a:cs typeface="+mn-cs"/>
              </a:rPr>
              <a:t>第一种是恢复功能的链接完整性安全服务，保护消息流的完整性且具有恢复功能；</a:t>
            </a:r>
          </a:p>
          <a:p>
            <a:r>
              <a:rPr altLang="zh-CN" dirty="0" sz="1200" kern="1200" lang="zh-CN">
                <a:solidFill>
                  <a:schemeClr val="tx1"/>
                </a:solidFill>
                <a:effectLst/>
                <a:latin typeface="+mn-lt"/>
                <a:ea typeface="+mn-ea"/>
                <a:cs typeface="+mn-cs"/>
              </a:rPr>
              <a:t>第二种是无恢复功能的链接完整性安全服务，保护消息流的完整性但是不具备恢复功能；</a:t>
            </a:r>
          </a:p>
          <a:p>
            <a:endParaRPr altLang="en-US" dirty="0" lang="zh-CN"/>
          </a:p>
        </p:txBody>
      </p:sp>
      <p:sp>
        <p:nvSpPr>
          <p:cNvPr id="1049617" name="灯片编号占位符 3"/>
          <p:cNvSpPr>
            <a:spLocks noGrp="1"/>
          </p:cNvSpPr>
          <p:nvPr>
            <p:ph type="sldNum" sz="quarter" idx="5"/>
          </p:nvPr>
        </p:nvSpPr>
        <p:spPr/>
        <p:txBody>
          <a:bodyPr/>
          <a:p>
            <a:fld id="{A6837353-30EB-4A48-80EB-173D804AEFBD}" type="slidenum">
              <a:rPr altLang="en-US" lang="zh-CN" smtClean="0"/>
              <a:t>67</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26" name="幻灯片图像占位符 1"/>
          <p:cNvSpPr>
            <a:spLocks noChangeAspect="1" noRot="1" noGrp="1"/>
          </p:cNvSpPr>
          <p:nvPr>
            <p:ph type="sldImg"/>
          </p:nvPr>
        </p:nvSpPr>
        <p:spPr/>
      </p:sp>
      <p:sp>
        <p:nvSpPr>
          <p:cNvPr id="1048727"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在</a:t>
            </a:r>
            <a:r>
              <a:rPr altLang="en-US" dirty="0" sz="1200" kern="1200" lang="zh-CN">
                <a:solidFill>
                  <a:schemeClr val="tx1"/>
                </a:solidFill>
                <a:effectLst/>
                <a:latin typeface="+mn-lt"/>
                <a:ea typeface="+mn-ea"/>
                <a:cs typeface="+mn-cs"/>
              </a:rPr>
              <a:t>第一讲</a:t>
            </a:r>
            <a:r>
              <a:rPr altLang="zh-CN" dirty="0" sz="1200" kern="1200" lang="zh-CN">
                <a:solidFill>
                  <a:schemeClr val="tx1"/>
                </a:solidFill>
                <a:effectLst/>
                <a:latin typeface="+mn-lt"/>
                <a:ea typeface="+mn-ea"/>
                <a:cs typeface="+mn-cs"/>
              </a:rPr>
              <a:t>“引言”中，我们主要讨论五个方面的问题。</a:t>
            </a:r>
          </a:p>
          <a:p>
            <a:r>
              <a:rPr altLang="zh-CN" dirty="0" sz="1200" kern="1200" lang="zh-CN">
                <a:solidFill>
                  <a:schemeClr val="tx1"/>
                </a:solidFill>
                <a:effectLst/>
                <a:latin typeface="+mn-lt"/>
                <a:ea typeface="+mn-ea"/>
                <a:cs typeface="+mn-cs"/>
              </a:rPr>
              <a:t>首先通过一些具体的统计数据和案例，了解一下我们的网络安全现状；</a:t>
            </a:r>
          </a:p>
          <a:p>
            <a:r>
              <a:rPr altLang="zh-CN" dirty="0" sz="1200" kern="1200" lang="zh-CN">
                <a:solidFill>
                  <a:schemeClr val="tx1"/>
                </a:solidFill>
                <a:effectLst/>
                <a:latin typeface="+mn-lt"/>
                <a:ea typeface="+mn-ea"/>
                <a:cs typeface="+mn-cs"/>
              </a:rPr>
              <a:t>接着，我们将要讨论网络安全面临的主要威胁，以及针对这些威胁所采取的防护措施；</a:t>
            </a:r>
          </a:p>
          <a:p>
            <a:r>
              <a:rPr altLang="zh-CN" dirty="0" sz="1200" kern="1200" lang="zh-CN">
                <a:solidFill>
                  <a:schemeClr val="tx1"/>
                </a:solidFill>
                <a:effectLst/>
                <a:latin typeface="+mn-lt"/>
                <a:ea typeface="+mn-ea"/>
                <a:cs typeface="+mn-cs"/>
              </a:rPr>
              <a:t>我们知道，安全符合“木桶原理”，信息系统的安全性往往不取决于系统中安全性最强的部分，而取决于最弱的部分。因此，在</a:t>
            </a:r>
            <a:r>
              <a:rPr altLang="en-US" dirty="0" sz="1200" kern="1200" lang="zh-CN">
                <a:solidFill>
                  <a:schemeClr val="tx1"/>
                </a:solidFill>
                <a:effectLst/>
                <a:latin typeface="+mn-lt"/>
                <a:ea typeface="+mn-ea"/>
                <a:cs typeface="+mn-cs"/>
              </a:rPr>
              <a:t>本讲</a:t>
            </a:r>
            <a:r>
              <a:rPr altLang="zh-CN" dirty="0" sz="1200" kern="1200" lang="zh-CN">
                <a:solidFill>
                  <a:schemeClr val="tx1"/>
                </a:solidFill>
                <a:effectLst/>
                <a:latin typeface="+mn-lt"/>
                <a:ea typeface="+mn-ea"/>
                <a:cs typeface="+mn-cs"/>
              </a:rPr>
              <a:t>的第三部分，我们主要讨论信息系统采用的各种安全措施之间如何有效配套和衔接，来共同保障信息安全，这就是安全策略。</a:t>
            </a:r>
          </a:p>
          <a:p>
            <a:r>
              <a:rPr altLang="zh-CN" dirty="0" sz="1200" kern="1200" lang="zh-CN">
                <a:solidFill>
                  <a:schemeClr val="tx1"/>
                </a:solidFill>
                <a:effectLst/>
                <a:latin typeface="+mn-lt"/>
                <a:ea typeface="+mn-ea"/>
                <a:cs typeface="+mn-cs"/>
              </a:rPr>
              <a:t>所谓体系结构，是指系统中的元素以及元素之间关系的集合。那么一个网络安全系统中，有哪些安全元素，这些安全元素之间有存在什么样的关联呢？这就是网络安全体系结构这一步分将要讨论的主要问题。</a:t>
            </a:r>
          </a:p>
          <a:p>
            <a:r>
              <a:rPr altLang="zh-CN" dirty="0" sz="1200" kern="1200" lang="zh-CN">
                <a:solidFill>
                  <a:schemeClr val="tx1"/>
                </a:solidFill>
                <a:effectLst/>
                <a:latin typeface="+mn-lt"/>
                <a:ea typeface="+mn-ea"/>
                <a:cs typeface="+mn-cs"/>
              </a:rPr>
              <a:t>如果把网络安全体系结构看成一个“安全工具箱”，当面对一个实际网络的安全需求时，要遵循什么样的原则和流程来设计它的安全防护措施？需要使用“工具箱”里的哪一些安全服务和机制？如何来构造一个“完整、动态”的网络安全环境呢？我们将在</a:t>
            </a:r>
            <a:r>
              <a:rPr altLang="en-US" dirty="0" sz="1200" kern="1200" lang="zh-CN">
                <a:solidFill>
                  <a:schemeClr val="tx1"/>
                </a:solidFill>
                <a:effectLst/>
                <a:latin typeface="+mn-lt"/>
                <a:ea typeface="+mn-ea"/>
                <a:cs typeface="+mn-cs"/>
              </a:rPr>
              <a:t>本讲</a:t>
            </a:r>
            <a:r>
              <a:rPr altLang="zh-CN" dirty="0" sz="1200" kern="1200" lang="zh-CN">
                <a:solidFill>
                  <a:schemeClr val="tx1"/>
                </a:solidFill>
                <a:effectLst/>
                <a:latin typeface="+mn-lt"/>
                <a:ea typeface="+mn-ea"/>
                <a:cs typeface="+mn-cs"/>
              </a:rPr>
              <a:t>的第五部分“网络安全模型”中进行讨论。</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endParaRPr altLang="en-US" dirty="0" lang="zh-CN"/>
          </a:p>
        </p:txBody>
      </p:sp>
      <p:sp>
        <p:nvSpPr>
          <p:cNvPr id="1048728" name="灯片编号占位符 3"/>
          <p:cNvSpPr>
            <a:spLocks noGrp="1"/>
          </p:cNvSpPr>
          <p:nvPr>
            <p:ph type="sldNum" sz="quarter" idx="5"/>
          </p:nvPr>
        </p:nvSpPr>
        <p:spPr/>
        <p:txBody>
          <a:bodyPr/>
          <a:p>
            <a:fld id="{A6837353-30EB-4A48-80EB-173D804AEFBD}" type="slidenum">
              <a:rPr altLang="en-US" lang="zh-CN" smtClean="0"/>
              <a:t>7</a:t>
            </a:fld>
            <a:endParaRPr altLang="en-US"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473" name=""/>
        <p:cNvGrpSpPr/>
        <p:nvPr/>
      </p:nvGrpSpPr>
      <p:grpSpPr>
        <a:xfrm>
          <a:off x="0" y="0"/>
          <a:ext cx="0" cy="0"/>
          <a:chOff x="0" y="0"/>
          <a:chExt cx="0" cy="0"/>
        </a:xfrm>
      </p:grpSpPr>
      <p:sp>
        <p:nvSpPr>
          <p:cNvPr id="1049626" name="幻灯片图像占位符 1"/>
          <p:cNvSpPr>
            <a:spLocks noChangeAspect="1" noRot="1" noGrp="1"/>
          </p:cNvSpPr>
          <p:nvPr>
            <p:ph type="sldImg"/>
          </p:nvPr>
        </p:nvSpPr>
        <p:spPr/>
      </p:sp>
      <p:sp>
        <p:nvSpPr>
          <p:cNvPr id="1049627"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第三种是选择域链接完整性安全服务，保护消息流中特定域的数据完整性，不提供恢复功能；</a:t>
            </a:r>
          </a:p>
          <a:p>
            <a:r>
              <a:rPr altLang="zh-CN" dirty="0" sz="1200" kern="1200" lang="zh-CN">
                <a:solidFill>
                  <a:schemeClr val="tx1"/>
                </a:solidFill>
                <a:effectLst/>
                <a:latin typeface="+mn-lt"/>
                <a:ea typeface="+mn-ea"/>
                <a:cs typeface="+mn-cs"/>
              </a:rPr>
              <a:t>最后一种就是无连接完整性安全服务，保护单个数据传输单元的数据完整性。</a:t>
            </a:r>
          </a:p>
          <a:p>
            <a:endParaRPr altLang="zh-CN" dirty="0" sz="1200" kern="1200" lang="en-US">
              <a:solidFill>
                <a:schemeClr val="tx1"/>
              </a:solidFill>
              <a:effectLst/>
              <a:latin typeface="+mn-lt"/>
              <a:ea typeface="+mn-ea"/>
              <a:cs typeface="+mn-cs"/>
            </a:endParaRP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、不可否认</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抗抵赖安全服务既要防止数据的发送方否认曾经发送过特定数据，也要防止数据接收方否认曾经接收过特定数据，因此提供两种抗抵赖安全服务：</a:t>
            </a:r>
          </a:p>
          <a:p>
            <a:r>
              <a:rPr altLang="zh-CN" dirty="0" sz="1200" kern="1200" lang="zh-CN">
                <a:solidFill>
                  <a:schemeClr val="tx1"/>
                </a:solidFill>
                <a:effectLst/>
                <a:latin typeface="+mn-lt"/>
                <a:ea typeface="+mn-ea"/>
                <a:cs typeface="+mn-cs"/>
              </a:rPr>
              <a:t>一种是信源抗抵赖安全服务，另外一种是信宿抗抵赖安全服务。</a:t>
            </a:r>
          </a:p>
          <a:p>
            <a:endParaRPr altLang="en-US" dirty="0" lang="zh-CN"/>
          </a:p>
        </p:txBody>
      </p:sp>
      <p:sp>
        <p:nvSpPr>
          <p:cNvPr id="1049628" name="灯片编号占位符 3"/>
          <p:cNvSpPr>
            <a:spLocks noGrp="1"/>
          </p:cNvSpPr>
          <p:nvPr>
            <p:ph type="sldNum" sz="quarter" idx="5"/>
          </p:nvPr>
        </p:nvSpPr>
        <p:spPr/>
        <p:txBody>
          <a:bodyPr/>
          <a:p>
            <a:fld id="{A6837353-30EB-4A48-80EB-173D804AEFBD}" type="slidenum">
              <a:rPr altLang="en-US" lang="zh-CN" smtClean="0"/>
              <a:t>68</a:t>
            </a:fld>
            <a:endParaRPr altLang="en-US" 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495" name=""/>
        <p:cNvGrpSpPr/>
        <p:nvPr/>
      </p:nvGrpSpPr>
      <p:grpSpPr>
        <a:xfrm>
          <a:off x="0" y="0"/>
          <a:ext cx="0" cy="0"/>
          <a:chOff x="0" y="0"/>
          <a:chExt cx="0" cy="0"/>
        </a:xfrm>
      </p:grpSpPr>
      <p:sp>
        <p:nvSpPr>
          <p:cNvPr id="1049694" name="幻灯片图像占位符 1"/>
          <p:cNvSpPr>
            <a:spLocks noChangeAspect="1" noRot="1" noGrp="1"/>
          </p:cNvSpPr>
          <p:nvPr>
            <p:ph type="sldImg"/>
          </p:nvPr>
        </p:nvSpPr>
        <p:spPr/>
      </p:sp>
      <p:sp>
        <p:nvSpPr>
          <p:cNvPr id="1049695"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安全机制是用来实现安全服务的具体技术。它既可以是具体的、特定的，也可以是通用的。</a:t>
            </a:r>
          </a:p>
          <a:p>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安全体系结构为实现前面的</a:t>
            </a:r>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类</a:t>
            </a:r>
            <a:r>
              <a:rPr altLang="zh-CN" dirty="0" sz="1200" kern="1200" lang="en-US">
                <a:solidFill>
                  <a:schemeClr val="tx1"/>
                </a:solidFill>
                <a:effectLst/>
                <a:latin typeface="+mn-lt"/>
                <a:ea typeface="+mn-ea"/>
                <a:cs typeface="+mn-cs"/>
              </a:rPr>
              <a:t>14</a:t>
            </a:r>
            <a:r>
              <a:rPr altLang="zh-CN" dirty="0" sz="1200" kern="1200" lang="zh-CN">
                <a:solidFill>
                  <a:schemeClr val="tx1"/>
                </a:solidFill>
                <a:effectLst/>
                <a:latin typeface="+mn-lt"/>
                <a:ea typeface="+mn-ea"/>
                <a:cs typeface="+mn-cs"/>
              </a:rPr>
              <a:t>种安全服务，一共定义了</a:t>
            </a:r>
            <a:r>
              <a:rPr altLang="zh-CN" dirty="0" sz="1200" kern="1200" lang="en-US">
                <a:solidFill>
                  <a:schemeClr val="tx1"/>
                </a:solidFill>
                <a:effectLst/>
                <a:latin typeface="+mn-lt"/>
                <a:ea typeface="+mn-ea"/>
                <a:cs typeface="+mn-cs"/>
              </a:rPr>
              <a:t>8</a:t>
            </a:r>
            <a:r>
              <a:rPr altLang="zh-CN" dirty="0" sz="1200" kern="1200" lang="zh-CN">
                <a:solidFill>
                  <a:schemeClr val="tx1"/>
                </a:solidFill>
                <a:effectLst/>
                <a:latin typeface="+mn-lt"/>
                <a:ea typeface="+mn-ea"/>
                <a:cs typeface="+mn-cs"/>
              </a:rPr>
              <a:t>种安全机制，它们是：</a:t>
            </a:r>
          </a:p>
          <a:p>
            <a:r>
              <a:rPr altLang="zh-CN" dirty="0" sz="1200" kern="1200" lang="zh-CN">
                <a:solidFill>
                  <a:schemeClr val="tx1"/>
                </a:solidFill>
                <a:effectLst/>
                <a:latin typeface="+mn-lt"/>
                <a:ea typeface="+mn-ea"/>
                <a:cs typeface="+mn-cs"/>
              </a:rPr>
              <a:t>加密、数字签名、访问控制、数据完整性、认证交换、流量填充、路由控制和认证。</a:t>
            </a:r>
          </a:p>
          <a:p>
            <a:endParaRPr altLang="en-US" dirty="0" lang="zh-CN"/>
          </a:p>
        </p:txBody>
      </p:sp>
      <p:sp>
        <p:nvSpPr>
          <p:cNvPr id="1049696" name="灯片编号占位符 3"/>
          <p:cNvSpPr>
            <a:spLocks noGrp="1"/>
          </p:cNvSpPr>
          <p:nvPr>
            <p:ph type="sldNum" sz="quarter" idx="5"/>
          </p:nvPr>
        </p:nvSpPr>
        <p:spPr/>
        <p:txBody>
          <a:bodyPr/>
          <a:p>
            <a:fld id="{A6837353-30EB-4A48-80EB-173D804AEFBD}" type="slidenum">
              <a:rPr altLang="en-US" lang="zh-CN" smtClean="0"/>
              <a:t>69</a:t>
            </a:fld>
            <a:endParaRPr altLang="en-US" 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49705" name="幻灯片图像占位符 1"/>
          <p:cNvSpPr>
            <a:spLocks noChangeAspect="1" noRot="1" noGrp="1"/>
          </p:cNvSpPr>
          <p:nvPr>
            <p:ph type="sldImg"/>
          </p:nvPr>
        </p:nvSpPr>
        <p:spPr/>
      </p:sp>
      <p:sp>
        <p:nvSpPr>
          <p:cNvPr id="104970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加密是运用数学算法将数据转换为不可知的形式，主要依赖于加密算法和秘钥；</a:t>
            </a:r>
          </a:p>
          <a:p>
            <a:r>
              <a:rPr altLang="zh-CN" dirty="0" sz="1200" kern="1200" lang="zh-CN">
                <a:solidFill>
                  <a:schemeClr val="tx1"/>
                </a:solidFill>
                <a:effectLst/>
                <a:latin typeface="+mn-lt"/>
                <a:ea typeface="+mn-ea"/>
                <a:cs typeface="+mn-cs"/>
              </a:rPr>
              <a:t>数字签名是附加于数据单元之后的数据，用于接收方验证数据的来源和完整性，并防止伪造；</a:t>
            </a:r>
          </a:p>
          <a:p>
            <a:endParaRPr altLang="en-US" dirty="0" lang="zh-CN"/>
          </a:p>
        </p:txBody>
      </p:sp>
      <p:sp>
        <p:nvSpPr>
          <p:cNvPr id="1049707" name="灯片编号占位符 3"/>
          <p:cNvSpPr>
            <a:spLocks noGrp="1"/>
          </p:cNvSpPr>
          <p:nvPr>
            <p:ph type="sldNum" sz="quarter" idx="5"/>
          </p:nvPr>
        </p:nvSpPr>
        <p:spPr/>
        <p:txBody>
          <a:bodyPr/>
          <a:p>
            <a:fld id="{A6837353-30EB-4A48-80EB-173D804AEFBD}" type="slidenum">
              <a:rPr altLang="en-US" lang="zh-CN" smtClean="0"/>
              <a:t>70</a:t>
            </a:fld>
            <a:endParaRPr altLang="en-US" 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501" name=""/>
        <p:cNvGrpSpPr/>
        <p:nvPr/>
      </p:nvGrpSpPr>
      <p:grpSpPr>
        <a:xfrm>
          <a:off x="0" y="0"/>
          <a:ext cx="0" cy="0"/>
          <a:chOff x="0" y="0"/>
          <a:chExt cx="0" cy="0"/>
        </a:xfrm>
      </p:grpSpPr>
      <p:sp>
        <p:nvSpPr>
          <p:cNvPr id="1049716" name="幻灯片图像占位符 1"/>
          <p:cNvSpPr>
            <a:spLocks noChangeAspect="1" noRot="1" noGrp="1"/>
          </p:cNvSpPr>
          <p:nvPr>
            <p:ph type="sldImg"/>
          </p:nvPr>
        </p:nvSpPr>
        <p:spPr/>
      </p:sp>
      <p:sp>
        <p:nvSpPr>
          <p:cNvPr id="1049717"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访问控制则是用于对资源使用进行各种控制的机制；</a:t>
            </a:r>
          </a:p>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数据完整性是用于保证数据元或者数据流的完整性的各种机制，例如：数字摘要等等；</a:t>
            </a:r>
          </a:p>
          <a:p>
            <a:endParaRPr altLang="en-US" dirty="0" lang="zh-CN"/>
          </a:p>
        </p:txBody>
      </p:sp>
      <p:sp>
        <p:nvSpPr>
          <p:cNvPr id="1049718" name="灯片编号占位符 3"/>
          <p:cNvSpPr>
            <a:spLocks noGrp="1"/>
          </p:cNvSpPr>
          <p:nvPr>
            <p:ph type="sldNum" sz="quarter" idx="5"/>
          </p:nvPr>
        </p:nvSpPr>
        <p:spPr/>
        <p:txBody>
          <a:bodyPr/>
          <a:p>
            <a:fld id="{A6837353-30EB-4A48-80EB-173D804AEFBD}" type="slidenum">
              <a:rPr altLang="en-US" lang="zh-CN" smtClean="0"/>
              <a:t>71</a:t>
            </a:fld>
            <a:endParaRPr altLang="en-US" 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504" name=""/>
        <p:cNvGrpSpPr/>
        <p:nvPr/>
      </p:nvGrpSpPr>
      <p:grpSpPr>
        <a:xfrm>
          <a:off x="0" y="0"/>
          <a:ext cx="0" cy="0"/>
          <a:chOff x="0" y="0"/>
          <a:chExt cx="0" cy="0"/>
        </a:xfrm>
      </p:grpSpPr>
      <p:sp>
        <p:nvSpPr>
          <p:cNvPr id="1049727" name="幻灯片图像占位符 1"/>
          <p:cNvSpPr>
            <a:spLocks noChangeAspect="1" noRot="1" noGrp="1"/>
          </p:cNvSpPr>
          <p:nvPr>
            <p:ph type="sldImg"/>
          </p:nvPr>
        </p:nvSpPr>
        <p:spPr/>
      </p:sp>
      <p:sp>
        <p:nvSpPr>
          <p:cNvPr id="1049728"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认证交换则是通过信息交换来保证通信实体身份的各种机制；</a:t>
            </a:r>
          </a:p>
          <a:p>
            <a:r>
              <a:rPr altLang="zh-CN" dirty="0" sz="1200" kern="1200" lang="zh-CN">
                <a:solidFill>
                  <a:schemeClr val="tx1"/>
                </a:solidFill>
                <a:effectLst/>
                <a:latin typeface="+mn-lt"/>
                <a:ea typeface="+mn-ea"/>
                <a:cs typeface="+mn-cs"/>
              </a:rPr>
              <a:t>流量填充主要用在数据流空隙中插入若干干扰信息，从而防止攻击者进行流量分析的机制；</a:t>
            </a:r>
          </a:p>
          <a:p>
            <a:endParaRPr altLang="en-US" dirty="0" lang="zh-CN"/>
          </a:p>
        </p:txBody>
      </p:sp>
      <p:sp>
        <p:nvSpPr>
          <p:cNvPr id="1049729" name="灯片编号占位符 3"/>
          <p:cNvSpPr>
            <a:spLocks noGrp="1"/>
          </p:cNvSpPr>
          <p:nvPr>
            <p:ph type="sldNum" sz="quarter" idx="5"/>
          </p:nvPr>
        </p:nvSpPr>
        <p:spPr/>
        <p:txBody>
          <a:bodyPr/>
          <a:p>
            <a:fld id="{A6837353-30EB-4A48-80EB-173D804AEFBD}" type="slidenum">
              <a:rPr altLang="en-US" lang="zh-CN" smtClean="0"/>
              <a:t>72</a:t>
            </a:fld>
            <a:endParaRPr altLang="en-US" 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507" name=""/>
        <p:cNvGrpSpPr/>
        <p:nvPr/>
      </p:nvGrpSpPr>
      <p:grpSpPr>
        <a:xfrm>
          <a:off x="0" y="0"/>
          <a:ext cx="0" cy="0"/>
          <a:chOff x="0" y="0"/>
          <a:chExt cx="0" cy="0"/>
        </a:xfrm>
      </p:grpSpPr>
      <p:sp>
        <p:nvSpPr>
          <p:cNvPr id="1049738" name="幻灯片图像占位符 1"/>
          <p:cNvSpPr>
            <a:spLocks noChangeAspect="1" noRot="1" noGrp="1"/>
          </p:cNvSpPr>
          <p:nvPr>
            <p:ph type="sldImg"/>
          </p:nvPr>
        </p:nvSpPr>
        <p:spPr/>
      </p:sp>
      <p:sp>
        <p:nvSpPr>
          <p:cNvPr id="1049739"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路由控制能够动态或者预定义的为数据通信选择路径，以确保这些敏感数据仅仅通过指定的、安全的网络进行传输。</a:t>
            </a:r>
          </a:p>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公证机制则由通信双方都信任的第三方提供。由公证的第三方来确保数据的完整性，数据源、时间以及目的的正确性。</a:t>
            </a:r>
          </a:p>
          <a:p>
            <a:endParaRPr altLang="en-US" dirty="0" lang="zh-CN"/>
          </a:p>
        </p:txBody>
      </p:sp>
      <p:sp>
        <p:nvSpPr>
          <p:cNvPr id="1049740" name="灯片编号占位符 3"/>
          <p:cNvSpPr>
            <a:spLocks noGrp="1"/>
          </p:cNvSpPr>
          <p:nvPr>
            <p:ph type="sldNum" sz="quarter" idx="5"/>
          </p:nvPr>
        </p:nvSpPr>
        <p:spPr/>
        <p:txBody>
          <a:bodyPr/>
          <a:p>
            <a:fld id="{A6837353-30EB-4A48-80EB-173D804AEFBD}" type="slidenum">
              <a:rPr altLang="en-US" lang="zh-CN" smtClean="0"/>
              <a:t>73</a:t>
            </a:fld>
            <a:endParaRPr altLang="en-US" 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510" name=""/>
        <p:cNvGrpSpPr/>
        <p:nvPr/>
      </p:nvGrpSpPr>
      <p:grpSpPr>
        <a:xfrm>
          <a:off x="0" y="0"/>
          <a:ext cx="0" cy="0"/>
          <a:chOff x="0" y="0"/>
          <a:chExt cx="0" cy="0"/>
        </a:xfrm>
      </p:grpSpPr>
      <p:sp>
        <p:nvSpPr>
          <p:cNvPr id="1049746" name="幻灯片图像占位符 1"/>
          <p:cNvSpPr>
            <a:spLocks noChangeAspect="1" noRot="1" noGrp="1"/>
          </p:cNvSpPr>
          <p:nvPr>
            <p:ph type="sldImg"/>
          </p:nvPr>
        </p:nvSpPr>
        <p:spPr/>
      </p:sp>
      <p:sp>
        <p:nvSpPr>
          <p:cNvPr id="1049747"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安全机制是用于实现安全服务的具体技术，但是并非和安全服务一一对应。一种安全服务，往往可能采用好几种安全机制共同实现；同样的，同一种安全机制也可以用在实现不同的安全服务的过程中。</a:t>
            </a:r>
          </a:p>
          <a:p>
            <a:r>
              <a:rPr altLang="zh-CN" dirty="0" sz="1200" kern="1200" lang="zh-CN">
                <a:solidFill>
                  <a:schemeClr val="tx1"/>
                </a:solidFill>
                <a:effectLst/>
                <a:latin typeface="+mn-lt"/>
                <a:ea typeface="+mn-ea"/>
                <a:cs typeface="+mn-cs"/>
              </a:rPr>
              <a:t>这张表展示了安全服务和安全机制之间的对应关系。例如：对等实体认证安全服务就采用了加密机制、数字签名机制和认证交换机制；而数字签名机制不仅用在认证服务中，也用在保密服务和数据完整性服务中。</a:t>
            </a:r>
          </a:p>
          <a:p>
            <a:endParaRPr altLang="en-US" dirty="0" lang="zh-CN"/>
          </a:p>
        </p:txBody>
      </p:sp>
      <p:sp>
        <p:nvSpPr>
          <p:cNvPr id="1049748" name="灯片编号占位符 3"/>
          <p:cNvSpPr>
            <a:spLocks noGrp="1"/>
          </p:cNvSpPr>
          <p:nvPr>
            <p:ph type="sldNum" sz="quarter" idx="5"/>
          </p:nvPr>
        </p:nvSpPr>
        <p:spPr/>
        <p:txBody>
          <a:bodyPr/>
          <a:p>
            <a:fld id="{A6837353-30EB-4A48-80EB-173D804AEFBD}" type="slidenum">
              <a:rPr altLang="en-US" lang="zh-CN" smtClean="0"/>
              <a:t>74</a:t>
            </a:fld>
            <a:endParaRPr altLang="en-US" 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513" name=""/>
        <p:cNvGrpSpPr/>
        <p:nvPr/>
      </p:nvGrpSpPr>
      <p:grpSpPr>
        <a:xfrm>
          <a:off x="0" y="0"/>
          <a:ext cx="0" cy="0"/>
          <a:chOff x="0" y="0"/>
          <a:chExt cx="0" cy="0"/>
        </a:xfrm>
      </p:grpSpPr>
      <p:sp>
        <p:nvSpPr>
          <p:cNvPr id="1049754" name="幻灯片图像占位符 1"/>
          <p:cNvSpPr>
            <a:spLocks noChangeAspect="1" noRot="1" noGrp="1"/>
          </p:cNvSpPr>
          <p:nvPr>
            <p:ph type="sldImg"/>
          </p:nvPr>
        </p:nvSpPr>
        <p:spPr/>
      </p:sp>
      <p:sp>
        <p:nvSpPr>
          <p:cNvPr id="1049755"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这张表展示了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安全体系结构中安全服务与协议层次之间的关系，大家可以看到在</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定义的第七层也就是</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应用层</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必须使用所有的安全服务。</a:t>
            </a:r>
          </a:p>
          <a:p>
            <a:endParaRPr altLang="en-US" dirty="0" lang="zh-CN"/>
          </a:p>
        </p:txBody>
      </p:sp>
      <p:sp>
        <p:nvSpPr>
          <p:cNvPr id="1049756" name="灯片编号占位符 3"/>
          <p:cNvSpPr>
            <a:spLocks noGrp="1"/>
          </p:cNvSpPr>
          <p:nvPr>
            <p:ph type="sldNum" sz="quarter" idx="5"/>
          </p:nvPr>
        </p:nvSpPr>
        <p:spPr/>
        <p:txBody>
          <a:bodyPr/>
          <a:p>
            <a:fld id="{A6837353-30EB-4A48-80EB-173D804AEFBD}" type="slidenum">
              <a:rPr altLang="en-US" lang="zh-CN" smtClean="0"/>
              <a:t>75</a:t>
            </a:fld>
            <a:endParaRPr altLang="en-US" 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516" name=""/>
        <p:cNvGrpSpPr/>
        <p:nvPr/>
      </p:nvGrpSpPr>
      <p:grpSpPr>
        <a:xfrm>
          <a:off x="0" y="0"/>
          <a:ext cx="0" cy="0"/>
          <a:chOff x="0" y="0"/>
          <a:chExt cx="0" cy="0"/>
        </a:xfrm>
      </p:grpSpPr>
      <p:sp>
        <p:nvSpPr>
          <p:cNvPr id="1049761" name="幻灯片图像占位符 1"/>
          <p:cNvSpPr>
            <a:spLocks noChangeAspect="1" noRot="1" noGrp="1"/>
          </p:cNvSpPr>
          <p:nvPr>
            <p:ph type="sldImg"/>
          </p:nvPr>
        </p:nvSpPr>
        <p:spPr/>
      </p:sp>
      <p:sp>
        <p:nvSpPr>
          <p:cNvPr id="1049762"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到这里为止，我们主要讨论了</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安全体系结构中的安全服务、安全机制和协议层次，以及他们之间相互关系。这三者共同为网络用户提供了一个全方位的、立体的安全体系结构，共同构建了一个安全的网络通信环境。</a:t>
            </a:r>
          </a:p>
          <a:p>
            <a:r>
              <a:rPr altLang="zh-CN" dirty="0" sz="1200" kern="1200" lang="zh-CN">
                <a:solidFill>
                  <a:schemeClr val="tx1"/>
                </a:solidFill>
                <a:effectLst/>
                <a:latin typeface="+mn-lt"/>
                <a:ea typeface="+mn-ea"/>
                <a:cs typeface="+mn-cs"/>
              </a:rPr>
              <a:t>但是，细心的同学可能已经发现，</a:t>
            </a:r>
            <a:r>
              <a:rPr altLang="zh-CN" dirty="0" sz="1200" kern="1200" lang="en-US">
                <a:solidFill>
                  <a:schemeClr val="tx1"/>
                </a:solidFill>
                <a:effectLst/>
                <a:latin typeface="+mn-lt"/>
                <a:ea typeface="+mn-ea"/>
                <a:cs typeface="+mn-cs"/>
              </a:rPr>
              <a:t>OSI</a:t>
            </a:r>
            <a:r>
              <a:rPr altLang="zh-CN" dirty="0" sz="1200" kern="1200" lang="zh-CN">
                <a:solidFill>
                  <a:schemeClr val="tx1"/>
                </a:solidFill>
                <a:effectLst/>
                <a:latin typeface="+mn-lt"/>
                <a:ea typeface="+mn-ea"/>
                <a:cs typeface="+mn-cs"/>
              </a:rPr>
              <a:t>安全体系结构并</a:t>
            </a:r>
            <a:r>
              <a:rPr altLang="en-US" dirty="0" sz="1200" kern="1200" lang="zh-CN">
                <a:solidFill>
                  <a:schemeClr val="tx1"/>
                </a:solidFill>
                <a:effectLst/>
                <a:latin typeface="+mn-lt"/>
                <a:ea typeface="+mn-ea"/>
                <a:cs typeface="+mn-cs"/>
              </a:rPr>
              <a:t>未</a:t>
            </a:r>
            <a:r>
              <a:rPr altLang="zh-CN" dirty="0" sz="1200" kern="1200" lang="zh-CN">
                <a:solidFill>
                  <a:schemeClr val="tx1"/>
                </a:solidFill>
                <a:effectLst/>
                <a:latin typeface="+mn-lt"/>
                <a:ea typeface="+mn-ea"/>
                <a:cs typeface="+mn-cs"/>
              </a:rPr>
              <a:t>将</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入侵检测</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这一基本的安全机制纳入其中，成为该体系结构的最重要的缺陷与不足。</a:t>
            </a:r>
          </a:p>
          <a:p>
            <a:r>
              <a:rPr altLang="zh-CN" dirty="0" sz="1200" kern="1200" lang="zh-CN">
                <a:solidFill>
                  <a:schemeClr val="tx1"/>
                </a:solidFill>
                <a:effectLst/>
                <a:latin typeface="+mn-lt"/>
                <a:ea typeface="+mn-ea"/>
                <a:cs typeface="+mn-cs"/>
              </a:rPr>
              <a:t>关于</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入侵检测</a:t>
            </a:r>
            <a:r>
              <a:rPr altLang="zh-CN" dirty="0" sz="1200" kern="1200" lang="en-US">
                <a:solidFill>
                  <a:schemeClr val="tx1"/>
                </a:solidFill>
                <a:effectLst/>
                <a:latin typeface="+mn-lt"/>
                <a:ea typeface="+mn-ea"/>
                <a:cs typeface="+mn-cs"/>
              </a:rPr>
              <a:t>”</a:t>
            </a:r>
            <a:r>
              <a:rPr altLang="zh-CN" dirty="0" sz="1200" kern="1200" lang="zh-CN">
                <a:solidFill>
                  <a:schemeClr val="tx1"/>
                </a:solidFill>
                <a:effectLst/>
                <a:latin typeface="+mn-lt"/>
                <a:ea typeface="+mn-ea"/>
                <a:cs typeface="+mn-cs"/>
              </a:rPr>
              <a:t>，我们将在后续的章节进行详细的讨论。</a:t>
            </a:r>
          </a:p>
          <a:p>
            <a:endParaRPr altLang="en-US" dirty="0" lang="zh-CN"/>
          </a:p>
        </p:txBody>
      </p:sp>
      <p:sp>
        <p:nvSpPr>
          <p:cNvPr id="1049763" name="灯片编号占位符 3"/>
          <p:cNvSpPr>
            <a:spLocks noGrp="1"/>
          </p:cNvSpPr>
          <p:nvPr>
            <p:ph type="sldNum" sz="quarter" idx="5"/>
          </p:nvPr>
        </p:nvSpPr>
        <p:spPr/>
        <p:txBody>
          <a:bodyPr/>
          <a:p>
            <a:fld id="{A6837353-30EB-4A48-80EB-173D804AEFBD}" type="slidenum">
              <a:rPr altLang="en-US" lang="zh-CN" smtClean="0"/>
              <a:t>76</a:t>
            </a:fld>
            <a:endParaRPr altLang="en-US" 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532" name=""/>
        <p:cNvGrpSpPr/>
        <p:nvPr/>
      </p:nvGrpSpPr>
      <p:grpSpPr>
        <a:xfrm>
          <a:off x="0" y="0"/>
          <a:ext cx="0" cy="0"/>
          <a:chOff x="0" y="0"/>
          <a:chExt cx="0" cy="0"/>
        </a:xfrm>
      </p:grpSpPr>
      <p:sp>
        <p:nvSpPr>
          <p:cNvPr id="1049786" name="幻灯片图像占位符 1"/>
          <p:cNvSpPr>
            <a:spLocks noChangeAspect="1" noRot="1" noGrp="1"/>
          </p:cNvSpPr>
          <p:nvPr>
            <p:ph type="sldImg"/>
          </p:nvPr>
        </p:nvSpPr>
        <p:spPr/>
      </p:sp>
      <p:sp>
        <p:nvSpPr>
          <p:cNvPr id="1049787"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最后，我们再来讨论下安全模型。</a:t>
            </a:r>
          </a:p>
          <a:p>
            <a:endParaRPr altLang="en-US" dirty="0" lang="zh-CN"/>
          </a:p>
        </p:txBody>
      </p:sp>
      <p:sp>
        <p:nvSpPr>
          <p:cNvPr id="1049788" name="灯片编号占位符 3"/>
          <p:cNvSpPr>
            <a:spLocks noGrp="1"/>
          </p:cNvSpPr>
          <p:nvPr>
            <p:ph type="sldNum" sz="quarter" idx="5"/>
          </p:nvPr>
        </p:nvSpPr>
        <p:spPr/>
        <p:txBody>
          <a:bodyPr/>
          <a:p>
            <a:fld id="{A6837353-30EB-4A48-80EB-173D804AEFBD}" type="slidenum">
              <a:rPr altLang="en-US" lang="zh-CN" smtClean="0"/>
              <a:t>77</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37" name="幻灯片图像占位符 1"/>
          <p:cNvSpPr>
            <a:spLocks noChangeAspect="1" noRot="1" noGrp="1"/>
          </p:cNvSpPr>
          <p:nvPr>
            <p:ph type="sldImg"/>
          </p:nvPr>
        </p:nvSpPr>
        <p:spPr/>
      </p:sp>
      <p:sp>
        <p:nvSpPr>
          <p:cNvPr id="1048738"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接下来，先来了解下我们面临的网络安全现状。</a:t>
            </a:r>
          </a:p>
          <a:p>
            <a:endParaRPr altLang="en-US" dirty="0" lang="zh-CN"/>
          </a:p>
        </p:txBody>
      </p:sp>
      <p:sp>
        <p:nvSpPr>
          <p:cNvPr id="1048739" name="灯片编号占位符 3"/>
          <p:cNvSpPr>
            <a:spLocks noGrp="1"/>
          </p:cNvSpPr>
          <p:nvPr>
            <p:ph type="sldNum" sz="quarter" idx="5"/>
          </p:nvPr>
        </p:nvSpPr>
        <p:spPr/>
        <p:txBody>
          <a:bodyPr/>
          <a:p>
            <a:fld id="{A6837353-30EB-4A48-80EB-173D804AEFBD}" type="slidenum">
              <a:rPr altLang="en-US" lang="zh-CN" smtClean="0"/>
              <a:t>8</a:t>
            </a:fld>
            <a:endParaRPr altLang="en-US" 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536" name=""/>
        <p:cNvGrpSpPr/>
        <p:nvPr/>
      </p:nvGrpSpPr>
      <p:grpSpPr>
        <a:xfrm>
          <a:off x="0" y="0"/>
          <a:ext cx="0" cy="0"/>
          <a:chOff x="0" y="0"/>
          <a:chExt cx="0" cy="0"/>
        </a:xfrm>
      </p:grpSpPr>
      <p:sp>
        <p:nvSpPr>
          <p:cNvPr id="1049805" name="幻灯片图像占位符 1"/>
          <p:cNvSpPr>
            <a:spLocks noChangeAspect="1" noRot="1" noGrp="1"/>
          </p:cNvSpPr>
          <p:nvPr>
            <p:ph type="sldImg"/>
          </p:nvPr>
        </p:nvSpPr>
        <p:spPr/>
      </p:sp>
      <p:sp>
        <p:nvSpPr>
          <p:cNvPr id="104980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安全模型描述了信息安全的静态特征和动态模型：</a:t>
            </a:r>
          </a:p>
          <a:p>
            <a:r>
              <a:rPr altLang="zh-CN" dirty="0" sz="1200" kern="1200" lang="zh-CN">
                <a:solidFill>
                  <a:schemeClr val="tx1"/>
                </a:solidFill>
                <a:effectLst/>
                <a:latin typeface="+mn-lt"/>
                <a:ea typeface="+mn-ea"/>
                <a:cs typeface="+mn-cs"/>
              </a:rPr>
              <a:t>静态特征包括信息安全的相关结构、特征和状态；</a:t>
            </a:r>
          </a:p>
          <a:p>
            <a:r>
              <a:rPr altLang="zh-CN" dirty="0" sz="1200" kern="1200" lang="zh-CN">
                <a:solidFill>
                  <a:schemeClr val="tx1"/>
                </a:solidFill>
                <a:effectLst/>
                <a:latin typeface="+mn-lt"/>
                <a:ea typeface="+mn-ea"/>
                <a:cs typeface="+mn-cs"/>
              </a:rPr>
              <a:t>动态模型则包括信息安全的实施过程和规律</a:t>
            </a:r>
          </a:p>
          <a:p>
            <a:r>
              <a:rPr altLang="zh-CN" dirty="0" sz="1200" kern="1200" lang="zh-CN">
                <a:solidFill>
                  <a:schemeClr val="tx1"/>
                </a:solidFill>
                <a:effectLst/>
                <a:latin typeface="+mn-lt"/>
                <a:ea typeface="+mn-ea"/>
                <a:cs typeface="+mn-cs"/>
              </a:rPr>
              <a:t>从这个角度来理解，信息安全模型的作用主要体现在以下几个方面：</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、构建信息安全体系结构</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、描述和研究实际信息安全实施过程的普遍方式</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、面对具体的安全策略目标，规划、制定、设计和实施信息安全解决方案</a:t>
            </a:r>
          </a:p>
          <a:p>
            <a:r>
              <a:rPr altLang="zh-CN" dirty="0" sz="1200" kern="1200" lang="zh-CN">
                <a:solidFill>
                  <a:schemeClr val="tx1"/>
                </a:solidFill>
                <a:effectLst/>
                <a:latin typeface="+mn-lt"/>
                <a:ea typeface="+mn-ea"/>
                <a:cs typeface="+mn-cs"/>
              </a:rPr>
              <a:t>前面我讨论了信息安全体系结构，下面我们谈一谈信息安全模型的其它方面内容。</a:t>
            </a:r>
          </a:p>
          <a:p>
            <a:endParaRPr altLang="en-US" dirty="0" lang="zh-CN"/>
          </a:p>
        </p:txBody>
      </p:sp>
      <p:sp>
        <p:nvSpPr>
          <p:cNvPr id="1049807" name="灯片编号占位符 3"/>
          <p:cNvSpPr>
            <a:spLocks noGrp="1"/>
          </p:cNvSpPr>
          <p:nvPr>
            <p:ph type="sldNum" sz="quarter" idx="5"/>
          </p:nvPr>
        </p:nvSpPr>
        <p:spPr/>
        <p:txBody>
          <a:bodyPr/>
          <a:p>
            <a:fld id="{A6837353-30EB-4A48-80EB-173D804AEFBD}" type="slidenum">
              <a:rPr altLang="en-US" lang="zh-CN" smtClean="0"/>
              <a:t>79</a:t>
            </a:fld>
            <a:endParaRPr altLang="en-US" 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539" name=""/>
        <p:cNvGrpSpPr/>
        <p:nvPr/>
      </p:nvGrpSpPr>
      <p:grpSpPr>
        <a:xfrm>
          <a:off x="0" y="0"/>
          <a:ext cx="0" cy="0"/>
          <a:chOff x="0" y="0"/>
          <a:chExt cx="0" cy="0"/>
        </a:xfrm>
      </p:grpSpPr>
      <p:sp>
        <p:nvSpPr>
          <p:cNvPr id="1049813" name="幻灯片图像占位符 1"/>
          <p:cNvSpPr>
            <a:spLocks noChangeAspect="1" noRot="1" noGrp="1"/>
          </p:cNvSpPr>
          <p:nvPr>
            <p:ph type="sldImg"/>
          </p:nvPr>
        </p:nvSpPr>
        <p:spPr/>
      </p:sp>
      <p:sp>
        <p:nvSpPr>
          <p:cNvPr id="1049814"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P2DR2</a:t>
            </a:r>
            <a:r>
              <a:rPr altLang="zh-CN" dirty="0" sz="1200" kern="1200" lang="zh-CN">
                <a:solidFill>
                  <a:schemeClr val="tx1"/>
                </a:solidFill>
                <a:effectLst/>
                <a:latin typeface="+mn-lt"/>
                <a:ea typeface="+mn-ea"/>
                <a:cs typeface="+mn-cs"/>
              </a:rPr>
              <a:t>模型是动态信息安全理论的主要模型。</a:t>
            </a:r>
          </a:p>
          <a:p>
            <a:r>
              <a:rPr altLang="zh-CN" dirty="0" sz="1200" kern="1200" lang="zh-CN">
                <a:solidFill>
                  <a:schemeClr val="tx1"/>
                </a:solidFill>
                <a:effectLst/>
                <a:latin typeface="+mn-lt"/>
                <a:ea typeface="+mn-ea"/>
                <a:cs typeface="+mn-cs"/>
              </a:rPr>
              <a:t>信息技术发展日新月异、信息系统功能日趋复杂，这就导致信息系统面临的安全威胁和风险随时发生着变化。</a:t>
            </a:r>
          </a:p>
          <a:p>
            <a:r>
              <a:rPr altLang="zh-CN" dirty="0" sz="1200" kern="1200" lang="zh-CN">
                <a:solidFill>
                  <a:schemeClr val="tx1"/>
                </a:solidFill>
                <a:effectLst/>
                <a:latin typeface="+mn-lt"/>
                <a:ea typeface="+mn-ea"/>
                <a:cs typeface="+mn-cs"/>
              </a:rPr>
              <a:t>如果构建和改进信息系统体系结构以及相应的解决方案是一个核心问题。</a:t>
            </a:r>
          </a:p>
          <a:p>
            <a:r>
              <a:rPr altLang="zh-CN" dirty="0" sz="1200" kern="1200" lang="en-US">
                <a:solidFill>
                  <a:schemeClr val="tx1"/>
                </a:solidFill>
                <a:effectLst/>
                <a:latin typeface="+mn-lt"/>
                <a:ea typeface="+mn-ea"/>
                <a:cs typeface="+mn-cs"/>
              </a:rPr>
              <a:t>P2DR2</a:t>
            </a:r>
            <a:r>
              <a:rPr altLang="zh-CN" dirty="0" sz="1200" kern="1200" lang="zh-CN">
                <a:solidFill>
                  <a:schemeClr val="tx1"/>
                </a:solidFill>
                <a:effectLst/>
                <a:latin typeface="+mn-lt"/>
                <a:ea typeface="+mn-ea"/>
                <a:cs typeface="+mn-cs"/>
              </a:rPr>
              <a:t>就是这样一种描述信息安全动态特征的模型。</a:t>
            </a:r>
          </a:p>
          <a:p>
            <a:r>
              <a:rPr altLang="zh-CN" dirty="0" sz="1200" kern="1200" lang="zh-CN">
                <a:solidFill>
                  <a:schemeClr val="tx1"/>
                </a:solidFill>
                <a:effectLst/>
                <a:latin typeface="+mn-lt"/>
                <a:ea typeface="+mn-ea"/>
                <a:cs typeface="+mn-cs"/>
              </a:rPr>
              <a:t>该模型包含</a:t>
            </a:r>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个主要部分：</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Policy</a:t>
            </a:r>
            <a:r>
              <a:rPr altLang="zh-CN" dirty="0" sz="1200" kern="1200" lang="zh-CN">
                <a:solidFill>
                  <a:schemeClr val="tx1"/>
                </a:solidFill>
                <a:effectLst/>
                <a:latin typeface="+mn-lt"/>
                <a:ea typeface="+mn-ea"/>
                <a:cs typeface="+mn-cs"/>
              </a:rPr>
              <a:t>（安全策略）</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Protection</a:t>
            </a:r>
            <a:r>
              <a:rPr altLang="zh-CN" dirty="0" sz="1200" kern="1200" lang="zh-CN">
                <a:solidFill>
                  <a:schemeClr val="tx1"/>
                </a:solidFill>
                <a:effectLst/>
                <a:latin typeface="+mn-lt"/>
                <a:ea typeface="+mn-ea"/>
                <a:cs typeface="+mn-cs"/>
              </a:rPr>
              <a:t>（防护）</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Detection</a:t>
            </a:r>
            <a:r>
              <a:rPr altLang="zh-CN" dirty="0" sz="1200" kern="1200" lang="zh-CN">
                <a:solidFill>
                  <a:schemeClr val="tx1"/>
                </a:solidFill>
                <a:effectLst/>
                <a:latin typeface="+mn-lt"/>
                <a:ea typeface="+mn-ea"/>
                <a:cs typeface="+mn-cs"/>
              </a:rPr>
              <a:t>（检测）</a:t>
            </a:r>
          </a:p>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Response</a:t>
            </a:r>
            <a:r>
              <a:rPr altLang="zh-CN" dirty="0" sz="1200" kern="1200" lang="zh-CN">
                <a:solidFill>
                  <a:schemeClr val="tx1"/>
                </a:solidFill>
                <a:effectLst/>
                <a:latin typeface="+mn-lt"/>
                <a:ea typeface="+mn-ea"/>
                <a:cs typeface="+mn-cs"/>
              </a:rPr>
              <a:t>（响应）</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a:t>
            </a:r>
            <a:r>
              <a:rPr altLang="zh-CN" dirty="0" sz="1200" kern="1200" lang="en-US">
                <a:solidFill>
                  <a:schemeClr val="tx1"/>
                </a:solidFill>
                <a:effectLst/>
                <a:latin typeface="+mn-lt"/>
                <a:ea typeface="+mn-ea"/>
                <a:cs typeface="+mn-cs"/>
              </a:rPr>
              <a:t>Restore</a:t>
            </a:r>
            <a:r>
              <a:rPr altLang="zh-CN" dirty="0" sz="1200" kern="1200" lang="zh-CN">
                <a:solidFill>
                  <a:schemeClr val="tx1"/>
                </a:solidFill>
                <a:effectLst/>
                <a:latin typeface="+mn-lt"/>
                <a:ea typeface="+mn-ea"/>
                <a:cs typeface="+mn-cs"/>
              </a:rPr>
              <a:t>（恢复）</a:t>
            </a:r>
          </a:p>
          <a:p>
            <a:endParaRPr altLang="en-US" dirty="0" lang="zh-CN"/>
          </a:p>
        </p:txBody>
      </p:sp>
      <p:sp>
        <p:nvSpPr>
          <p:cNvPr id="1049815" name="灯片编号占位符 3"/>
          <p:cNvSpPr>
            <a:spLocks noGrp="1"/>
          </p:cNvSpPr>
          <p:nvPr>
            <p:ph type="sldNum" sz="quarter" idx="5"/>
          </p:nvPr>
        </p:nvSpPr>
        <p:spPr/>
        <p:txBody>
          <a:bodyPr/>
          <a:p>
            <a:fld id="{A6837353-30EB-4A48-80EB-173D804AEFBD}" type="slidenum">
              <a:rPr altLang="en-US" lang="zh-CN" smtClean="0"/>
              <a:t>80</a:t>
            </a:fld>
            <a:endParaRPr altLang="en-US" 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543" name=""/>
        <p:cNvGrpSpPr/>
        <p:nvPr/>
      </p:nvGrpSpPr>
      <p:grpSpPr>
        <a:xfrm>
          <a:off x="0" y="0"/>
          <a:ext cx="0" cy="0"/>
          <a:chOff x="0" y="0"/>
          <a:chExt cx="0" cy="0"/>
        </a:xfrm>
      </p:grpSpPr>
      <p:sp>
        <p:nvSpPr>
          <p:cNvPr id="1049831" name="幻灯片图像占位符 1"/>
          <p:cNvSpPr>
            <a:spLocks noChangeAspect="1" noRot="1" noGrp="1"/>
          </p:cNvSpPr>
          <p:nvPr>
            <p:ph type="sldImg"/>
          </p:nvPr>
        </p:nvSpPr>
        <p:spPr/>
      </p:sp>
      <p:sp>
        <p:nvSpPr>
          <p:cNvPr id="1049832"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zh-CN" dirty="0" sz="1200" kern="1200" lang="zh-CN">
                <a:solidFill>
                  <a:schemeClr val="tx1"/>
                </a:solidFill>
                <a:effectLst/>
                <a:latin typeface="+mn-lt"/>
                <a:ea typeface="+mn-ea"/>
                <a:cs typeface="+mn-cs"/>
              </a:rPr>
              <a:t>依靠这</a:t>
            </a:r>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个部分的不断循环，构建一个“完整、动态”的安全循环，保证信息系统在日益变化的环境中的安全。</a:t>
            </a:r>
          </a:p>
          <a:p>
            <a:endParaRPr altLang="en-US" dirty="0" lang="zh-CN"/>
          </a:p>
        </p:txBody>
      </p:sp>
      <p:sp>
        <p:nvSpPr>
          <p:cNvPr id="1049833" name="灯片编号占位符 3"/>
          <p:cNvSpPr>
            <a:spLocks noGrp="1"/>
          </p:cNvSpPr>
          <p:nvPr>
            <p:ph type="sldNum" sz="quarter" idx="5"/>
          </p:nvPr>
        </p:nvSpPr>
        <p:spPr/>
        <p:txBody>
          <a:bodyPr/>
          <a:p>
            <a:fld id="{A6837353-30EB-4A48-80EB-173D804AEFBD}" type="slidenum">
              <a:rPr altLang="en-US" lang="zh-CN" smtClean="0"/>
              <a:t>81</a:t>
            </a:fld>
            <a:endParaRPr altLang="en-US" 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546" name=""/>
        <p:cNvGrpSpPr/>
        <p:nvPr/>
      </p:nvGrpSpPr>
      <p:grpSpPr>
        <a:xfrm>
          <a:off x="0" y="0"/>
          <a:ext cx="0" cy="0"/>
          <a:chOff x="0" y="0"/>
          <a:chExt cx="0" cy="0"/>
        </a:xfrm>
      </p:grpSpPr>
      <p:sp>
        <p:nvSpPr>
          <p:cNvPr id="1049842" name="幻灯片图像占位符 1"/>
          <p:cNvSpPr>
            <a:spLocks noChangeAspect="1" noRot="1" noGrp="1"/>
          </p:cNvSpPr>
          <p:nvPr>
            <p:ph type="sldImg"/>
          </p:nvPr>
        </p:nvSpPr>
        <p:spPr/>
      </p:sp>
      <p:sp>
        <p:nvSpPr>
          <p:cNvPr id="104984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具体来说：</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、安全策略：主要突出管理策略在信息安全工程中的主导地位；</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、保护：是信息系统安全的第一步。主要包括：安全规则的制定；对系统进行必要的安全配置和采取一定的安全措施；例如：安装防火墙、防病毒软件。</a:t>
            </a:r>
          </a:p>
          <a:p>
            <a:endParaRPr altLang="en-US" dirty="0" lang="zh-CN"/>
          </a:p>
        </p:txBody>
      </p:sp>
      <p:sp>
        <p:nvSpPr>
          <p:cNvPr id="1049844" name="灯片编号占位符 3"/>
          <p:cNvSpPr>
            <a:spLocks noGrp="1"/>
          </p:cNvSpPr>
          <p:nvPr>
            <p:ph type="sldNum" sz="quarter" idx="5"/>
          </p:nvPr>
        </p:nvSpPr>
        <p:spPr/>
        <p:txBody>
          <a:bodyPr/>
          <a:p>
            <a:fld id="{A6837353-30EB-4A48-80EB-173D804AEFBD}" type="slidenum">
              <a:rPr altLang="en-US" lang="zh-CN" smtClean="0"/>
              <a:t>82</a:t>
            </a:fld>
            <a:endParaRPr altLang="en-US" 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549" name=""/>
        <p:cNvGrpSpPr/>
        <p:nvPr/>
      </p:nvGrpSpPr>
      <p:grpSpPr>
        <a:xfrm>
          <a:off x="0" y="0"/>
          <a:ext cx="0" cy="0"/>
          <a:chOff x="0" y="0"/>
          <a:chExt cx="0" cy="0"/>
        </a:xfrm>
      </p:grpSpPr>
      <p:sp>
        <p:nvSpPr>
          <p:cNvPr id="1049851" name="幻灯片图像占位符 1"/>
          <p:cNvSpPr>
            <a:spLocks noChangeAspect="1" noRot="1" noGrp="1"/>
          </p:cNvSpPr>
          <p:nvPr>
            <p:ph type="sldImg"/>
          </p:nvPr>
        </p:nvSpPr>
        <p:spPr/>
      </p:sp>
      <p:sp>
        <p:nvSpPr>
          <p:cNvPr id="1049852"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、检测：则是在系统运行过程中随时对信息运行状况进行监测，发现系统异常和安全风险和危险。例如：使用入侵检测系统监控</a:t>
            </a:r>
          </a:p>
          <a:p>
            <a:endParaRPr altLang="en-US" dirty="0" lang="zh-CN"/>
          </a:p>
        </p:txBody>
      </p:sp>
      <p:sp>
        <p:nvSpPr>
          <p:cNvPr id="1049853" name="灯片编号占位符 3"/>
          <p:cNvSpPr>
            <a:spLocks noGrp="1"/>
          </p:cNvSpPr>
          <p:nvPr>
            <p:ph type="sldNum" sz="quarter" idx="5"/>
          </p:nvPr>
        </p:nvSpPr>
        <p:spPr/>
        <p:txBody>
          <a:bodyPr/>
          <a:p>
            <a:fld id="{A6837353-30EB-4A48-80EB-173D804AEFBD}" type="slidenum">
              <a:rPr altLang="en-US" lang="zh-CN" smtClean="0"/>
              <a:t>83</a:t>
            </a:fld>
            <a:endParaRPr altLang="en-US" 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552" name=""/>
        <p:cNvGrpSpPr/>
        <p:nvPr/>
      </p:nvGrpSpPr>
      <p:grpSpPr>
        <a:xfrm>
          <a:off x="0" y="0"/>
          <a:ext cx="0" cy="0"/>
          <a:chOff x="0" y="0"/>
          <a:chExt cx="0" cy="0"/>
        </a:xfrm>
      </p:grpSpPr>
      <p:sp>
        <p:nvSpPr>
          <p:cNvPr id="1049862" name="幻灯片图像占位符 1"/>
          <p:cNvSpPr>
            <a:spLocks noChangeAspect="1" noRot="1" noGrp="1"/>
          </p:cNvSpPr>
          <p:nvPr>
            <p:ph type="sldImg"/>
          </p:nvPr>
        </p:nvSpPr>
        <p:spPr/>
      </p:sp>
      <p:sp>
        <p:nvSpPr>
          <p:cNvPr id="1049863" name="备注占位符 2"/>
          <p:cNvSpPr>
            <a:spLocks noGrp="1"/>
          </p:cNvSpPr>
          <p:nvPr>
            <p:ph type="body" idx="1"/>
          </p:nvPr>
        </p:nvSpPr>
        <p:spPr/>
        <p:txBody>
          <a:bodyPr/>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、响应：则包括报告（向管理员报警）、记录（记录相关信息便于时候分析）和反应（组织进一步的破坏行为。例如通知防火墙进行数据阻断，更新相关安全规则等）；</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、恢复：则是在攻击已经造成破坏时能够清除相关影响，保证系统正常运行。</a:t>
            </a:r>
          </a:p>
          <a:p>
            <a:r>
              <a:rPr altLang="zh-CN" dirty="0" sz="1200" kern="1200" lang="en-US">
                <a:solidFill>
                  <a:schemeClr val="tx1"/>
                </a:solidFill>
                <a:effectLst/>
                <a:latin typeface="+mn-lt"/>
                <a:ea typeface="+mn-ea"/>
                <a:cs typeface="+mn-cs"/>
              </a:rPr>
              <a:t>P2DR2</a:t>
            </a:r>
            <a:r>
              <a:rPr altLang="zh-CN" dirty="0" sz="1200" kern="1200" lang="zh-CN">
                <a:solidFill>
                  <a:schemeClr val="tx1"/>
                </a:solidFill>
                <a:effectLst/>
                <a:latin typeface="+mn-lt"/>
                <a:ea typeface="+mn-ea"/>
                <a:cs typeface="+mn-cs"/>
              </a:rPr>
              <a:t>模型使信息系统在这种螺旋式上升、波浪式前进的过程中能够抵御日趋复杂的安全威胁，构造了一个“完整、动态”的安全环境。</a:t>
            </a:r>
          </a:p>
          <a:p>
            <a:endParaRPr altLang="en-US" dirty="0" lang="zh-CN"/>
          </a:p>
        </p:txBody>
      </p:sp>
      <p:sp>
        <p:nvSpPr>
          <p:cNvPr id="1049864" name="灯片编号占位符 3"/>
          <p:cNvSpPr>
            <a:spLocks noGrp="1"/>
          </p:cNvSpPr>
          <p:nvPr>
            <p:ph type="sldNum" sz="quarter" idx="5"/>
          </p:nvPr>
        </p:nvSpPr>
        <p:spPr/>
        <p:txBody>
          <a:bodyPr/>
          <a:p>
            <a:fld id="{A6837353-30EB-4A48-80EB-173D804AEFBD}" type="slidenum">
              <a:rPr altLang="en-US" lang="zh-CN" smtClean="0"/>
              <a:t>84</a:t>
            </a:fld>
            <a:endParaRPr altLang="en-US" 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556" name=""/>
        <p:cNvGrpSpPr/>
        <p:nvPr/>
      </p:nvGrpSpPr>
      <p:grpSpPr>
        <a:xfrm>
          <a:off x="0" y="0"/>
          <a:ext cx="0" cy="0"/>
          <a:chOff x="0" y="0"/>
          <a:chExt cx="0" cy="0"/>
        </a:xfrm>
      </p:grpSpPr>
      <p:sp>
        <p:nvSpPr>
          <p:cNvPr id="1049892" name="幻灯片图像占位符 1"/>
          <p:cNvSpPr>
            <a:spLocks noChangeAspect="1" noRot="1" noGrp="1"/>
          </p:cNvSpPr>
          <p:nvPr>
            <p:ph type="sldImg"/>
          </p:nvPr>
        </p:nvSpPr>
        <p:spPr/>
      </p:sp>
      <p:sp>
        <p:nvSpPr>
          <p:cNvPr id="1049893"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具体到网络信息系统安全实践中，主要存在两种典型的网络安全模型。一种是网络传输的安全模型，另外一种是网络访问的安全模型。</a:t>
            </a:r>
          </a:p>
          <a:p>
            <a:r>
              <a:rPr altLang="zh-CN" dirty="0" sz="1200" kern="1200" lang="zh-CN">
                <a:solidFill>
                  <a:schemeClr val="tx1"/>
                </a:solidFill>
                <a:effectLst/>
                <a:latin typeface="+mn-lt"/>
                <a:ea typeface="+mn-ea"/>
                <a:cs typeface="+mn-cs"/>
              </a:rPr>
              <a:t>网络安全传输的模型由</a:t>
            </a:r>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个功能实体构成，分别是：</a:t>
            </a:r>
          </a:p>
          <a:p>
            <a:r>
              <a:rPr altLang="zh-CN" dirty="0" sz="1200" kern="1200" lang="en-US">
                <a:solidFill>
                  <a:schemeClr val="tx1"/>
                </a:solidFill>
                <a:effectLst/>
                <a:latin typeface="+mn-lt"/>
                <a:ea typeface="+mn-ea"/>
                <a:cs typeface="+mn-cs"/>
              </a:rPr>
              <a:t>1</a:t>
            </a:r>
            <a:r>
              <a:rPr altLang="zh-CN" dirty="0" sz="1200" kern="1200" lang="zh-CN">
                <a:solidFill>
                  <a:schemeClr val="tx1"/>
                </a:solidFill>
                <a:effectLst/>
                <a:latin typeface="+mn-lt"/>
                <a:ea typeface="+mn-ea"/>
                <a:cs typeface="+mn-cs"/>
              </a:rPr>
              <a:t>、消息发送方</a:t>
            </a:r>
          </a:p>
          <a:p>
            <a:r>
              <a:rPr altLang="zh-CN" dirty="0" sz="1200" kern="1200" lang="en-US">
                <a:solidFill>
                  <a:schemeClr val="tx1"/>
                </a:solidFill>
                <a:effectLst/>
                <a:latin typeface="+mn-lt"/>
                <a:ea typeface="+mn-ea"/>
                <a:cs typeface="+mn-cs"/>
              </a:rPr>
              <a:t>2</a:t>
            </a:r>
            <a:r>
              <a:rPr altLang="zh-CN" dirty="0" sz="1200" kern="1200" lang="zh-CN">
                <a:solidFill>
                  <a:schemeClr val="tx1"/>
                </a:solidFill>
                <a:effectLst/>
                <a:latin typeface="+mn-lt"/>
                <a:ea typeface="+mn-ea"/>
                <a:cs typeface="+mn-cs"/>
              </a:rPr>
              <a:t>、消息接收方</a:t>
            </a:r>
          </a:p>
          <a:p>
            <a:r>
              <a:rPr altLang="zh-CN" dirty="0" sz="1200" kern="1200" lang="en-US">
                <a:solidFill>
                  <a:schemeClr val="tx1"/>
                </a:solidFill>
                <a:effectLst/>
                <a:latin typeface="+mn-lt"/>
                <a:ea typeface="+mn-ea"/>
                <a:cs typeface="+mn-cs"/>
              </a:rPr>
              <a:t>3</a:t>
            </a:r>
            <a:r>
              <a:rPr altLang="zh-CN" dirty="0" sz="1200" kern="1200" lang="zh-CN">
                <a:solidFill>
                  <a:schemeClr val="tx1"/>
                </a:solidFill>
                <a:effectLst/>
                <a:latin typeface="+mn-lt"/>
                <a:ea typeface="+mn-ea"/>
                <a:cs typeface="+mn-cs"/>
              </a:rPr>
              <a:t>、安全变换</a:t>
            </a:r>
          </a:p>
          <a:p>
            <a:r>
              <a:rPr altLang="zh-CN" dirty="0" sz="1200" kern="1200" lang="en-US">
                <a:solidFill>
                  <a:schemeClr val="tx1"/>
                </a:solidFill>
                <a:effectLst/>
                <a:latin typeface="+mn-lt"/>
                <a:ea typeface="+mn-ea"/>
                <a:cs typeface="+mn-cs"/>
              </a:rPr>
              <a:t>4</a:t>
            </a:r>
            <a:r>
              <a:rPr altLang="zh-CN" dirty="0" sz="1200" kern="1200" lang="zh-CN">
                <a:solidFill>
                  <a:schemeClr val="tx1"/>
                </a:solidFill>
                <a:effectLst/>
                <a:latin typeface="+mn-lt"/>
                <a:ea typeface="+mn-ea"/>
                <a:cs typeface="+mn-cs"/>
              </a:rPr>
              <a:t>、信息通道</a:t>
            </a:r>
          </a:p>
          <a:p>
            <a:r>
              <a:rPr altLang="zh-CN" dirty="0" sz="1200" kern="1200" lang="en-US">
                <a:solidFill>
                  <a:schemeClr val="tx1"/>
                </a:solidFill>
                <a:effectLst/>
                <a:latin typeface="+mn-lt"/>
                <a:ea typeface="+mn-ea"/>
                <a:cs typeface="+mn-cs"/>
              </a:rPr>
              <a:t>5</a:t>
            </a:r>
            <a:r>
              <a:rPr altLang="zh-CN" dirty="0" sz="1200" kern="1200" lang="zh-CN">
                <a:solidFill>
                  <a:schemeClr val="tx1"/>
                </a:solidFill>
                <a:effectLst/>
                <a:latin typeface="+mn-lt"/>
                <a:ea typeface="+mn-ea"/>
                <a:cs typeface="+mn-cs"/>
              </a:rPr>
              <a:t>、可信第三方</a:t>
            </a:r>
          </a:p>
          <a:p>
            <a:r>
              <a:rPr altLang="zh-CN" dirty="0" sz="1200" kern="1200" lang="en-US">
                <a:solidFill>
                  <a:schemeClr val="tx1"/>
                </a:solidFill>
                <a:effectLst/>
                <a:latin typeface="+mn-lt"/>
                <a:ea typeface="+mn-ea"/>
                <a:cs typeface="+mn-cs"/>
              </a:rPr>
              <a:t>6</a:t>
            </a:r>
            <a:r>
              <a:rPr altLang="zh-CN" dirty="0" sz="1200" kern="1200" lang="zh-CN">
                <a:solidFill>
                  <a:schemeClr val="tx1"/>
                </a:solidFill>
                <a:effectLst/>
                <a:latin typeface="+mn-lt"/>
                <a:ea typeface="+mn-ea"/>
                <a:cs typeface="+mn-cs"/>
              </a:rPr>
              <a:t>、攻击者</a:t>
            </a:r>
          </a:p>
          <a:p>
            <a:r>
              <a:rPr altLang="zh-CN" dirty="0" sz="1200" kern="1200" lang="zh-CN">
                <a:solidFill>
                  <a:schemeClr val="tx1"/>
                </a:solidFill>
                <a:effectLst/>
                <a:latin typeface="+mn-lt"/>
                <a:ea typeface="+mn-ea"/>
                <a:cs typeface="+mn-cs"/>
              </a:rPr>
              <a:t>这里的安全变化最常用的方法就是加密技术。使用加密技术不可避免地涉及到密钥等在接收方和发送方之间共享的秘密信息，这就涉及到了可信第三方。</a:t>
            </a:r>
          </a:p>
          <a:p>
            <a:r>
              <a:rPr altLang="zh-CN" dirty="0" sz="1200" kern="1200" lang="zh-CN">
                <a:solidFill>
                  <a:schemeClr val="tx1"/>
                </a:solidFill>
                <a:effectLst/>
                <a:latin typeface="+mn-lt"/>
                <a:ea typeface="+mn-ea"/>
                <a:cs typeface="+mn-cs"/>
              </a:rPr>
              <a:t>具体的内容，我们会在以后的章节详细给大家介绍。</a:t>
            </a:r>
          </a:p>
          <a:p>
            <a:endParaRPr altLang="en-US" dirty="0" lang="zh-CN"/>
          </a:p>
        </p:txBody>
      </p:sp>
      <p:sp>
        <p:nvSpPr>
          <p:cNvPr id="1049894" name="灯片编号占位符 3"/>
          <p:cNvSpPr>
            <a:spLocks noGrp="1"/>
          </p:cNvSpPr>
          <p:nvPr>
            <p:ph type="sldNum" sz="quarter" idx="5"/>
          </p:nvPr>
        </p:nvSpPr>
        <p:spPr/>
        <p:txBody>
          <a:bodyPr/>
          <a:p>
            <a:fld id="{A6837353-30EB-4A48-80EB-173D804AEFBD}" type="slidenum">
              <a:rPr altLang="en-US" lang="zh-CN" smtClean="0"/>
              <a:t>85</a:t>
            </a:fld>
            <a:endParaRPr altLang="en-US" 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561" name=""/>
        <p:cNvGrpSpPr/>
        <p:nvPr/>
      </p:nvGrpSpPr>
      <p:grpSpPr>
        <a:xfrm>
          <a:off x="0" y="0"/>
          <a:ext cx="0" cy="0"/>
          <a:chOff x="0" y="0"/>
          <a:chExt cx="0" cy="0"/>
        </a:xfrm>
      </p:grpSpPr>
      <p:sp>
        <p:nvSpPr>
          <p:cNvPr id="1049910" name="幻灯片图像占位符 1"/>
          <p:cNvSpPr>
            <a:spLocks noChangeAspect="1" noRot="1" noGrp="1"/>
          </p:cNvSpPr>
          <p:nvPr>
            <p:ph type="sldImg"/>
          </p:nvPr>
        </p:nvSpPr>
        <p:spPr/>
      </p:sp>
      <p:sp>
        <p:nvSpPr>
          <p:cNvPr id="1049911" name="备注占位符 2"/>
          <p:cNvSpPr>
            <a:spLocks noGrp="1"/>
          </p:cNvSpPr>
          <p:nvPr>
            <p:ph type="body" idx="1"/>
          </p:nvPr>
        </p:nvSpPr>
        <p:spPr/>
        <p:txBody>
          <a:bodyPr/>
          <a:p>
            <a:r>
              <a:rPr altLang="en-US" dirty="0" lang="zh-CN"/>
              <a:t>网络访问安全模型主要用来保护信息系统不受到非法的访问。</a:t>
            </a:r>
            <a:endParaRPr altLang="zh-CN" dirty="0" lang="en-US"/>
          </a:p>
          <a:p>
            <a:endParaRPr altLang="zh-CN" dirty="0" lang="en-US"/>
          </a:p>
          <a:p>
            <a:r>
              <a:rPr altLang="en-US" dirty="0" lang="zh-CN"/>
              <a:t>访问安全模型主要涉及到两类安全机制：</a:t>
            </a:r>
            <a:endParaRPr altLang="zh-CN" dirty="0" lang="en-US"/>
          </a:p>
          <a:p>
            <a:r>
              <a:rPr altLang="en-US" dirty="0" lang="zh-CN"/>
              <a:t>一类我们成为“门卫”机制，包括认证机制、授权和访问控制机制等等。这些机制主要防范来自外部的非法访问；</a:t>
            </a:r>
            <a:endParaRPr altLang="zh-CN" dirty="0" lang="en-US"/>
          </a:p>
          <a:p>
            <a:r>
              <a:rPr altLang="en-US" dirty="0" lang="zh-CN"/>
              <a:t>另外一个类机制内部安全监控机制，主要防范哪些来自于内部的蠕虫、病毒以及其它类型的攻击。例如：入侵检测就属于这一类机制。</a:t>
            </a:r>
            <a:endParaRPr altLang="zh-CN" dirty="0" lang="en-US"/>
          </a:p>
          <a:p>
            <a:endParaRPr altLang="en-US" dirty="0" lang="zh-CN"/>
          </a:p>
        </p:txBody>
      </p:sp>
      <p:sp>
        <p:nvSpPr>
          <p:cNvPr id="1049912" name="灯片编号占位符 3"/>
          <p:cNvSpPr>
            <a:spLocks noGrp="1"/>
          </p:cNvSpPr>
          <p:nvPr>
            <p:ph type="sldNum" sz="quarter" idx="5"/>
          </p:nvPr>
        </p:nvSpPr>
        <p:spPr/>
        <p:txBody>
          <a:bodyPr/>
          <a:p>
            <a:fld id="{A6837353-30EB-4A48-80EB-173D804AEFBD}" type="slidenum">
              <a:rPr altLang="en-US" lang="zh-CN" smtClean="0"/>
              <a:t>86</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46" name="幻灯片图像占位符 1"/>
          <p:cNvSpPr>
            <a:spLocks noChangeAspect="1" noRot="1" noGrp="1"/>
          </p:cNvSpPr>
          <p:nvPr>
            <p:ph type="sldImg"/>
          </p:nvPr>
        </p:nvSpPr>
        <p:spPr/>
      </p:sp>
      <p:sp>
        <p:nvSpPr>
          <p:cNvPr id="1048747"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大家知道，中国的互联网发展虽然起步较晚，但是一直保持了较高的增长势头，目前已经成为全球规模最大的互联网。</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zh-CN">
                <a:solidFill>
                  <a:schemeClr val="tx1"/>
                </a:solidFill>
                <a:effectLst/>
                <a:latin typeface="+mn-lt"/>
                <a:ea typeface="+mn-ea"/>
                <a:cs typeface="+mn-cs"/>
              </a:rPr>
              <a:t>其实，中国互联网发展水平早在</a:t>
            </a:r>
            <a:r>
              <a:rPr altLang="zh-CN" dirty="0" sz="1200" kern="1200" lang="en-US">
                <a:solidFill>
                  <a:schemeClr val="tx1"/>
                </a:solidFill>
                <a:effectLst/>
                <a:latin typeface="+mn-lt"/>
                <a:ea typeface="+mn-ea"/>
                <a:cs typeface="+mn-cs"/>
              </a:rPr>
              <a:t>2018</a:t>
            </a:r>
            <a:r>
              <a:rPr altLang="zh-CN" dirty="0" sz="1200" kern="1200" lang="zh-CN">
                <a:solidFill>
                  <a:schemeClr val="tx1"/>
                </a:solidFill>
                <a:effectLst/>
                <a:latin typeface="+mn-lt"/>
                <a:ea typeface="+mn-ea"/>
                <a:cs typeface="+mn-cs"/>
              </a:rPr>
              <a:t>年就位居世界第二，仅次于美国。</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年世界互联网大会发布的《世界互联网发展报告</a:t>
            </a:r>
            <a:r>
              <a:rPr altLang="zh-CN" dirty="0" sz="1200" kern="1200" lang="en-US">
                <a:solidFill>
                  <a:schemeClr val="tx1"/>
                </a:solidFill>
                <a:effectLst/>
                <a:latin typeface="+mn-lt"/>
                <a:ea typeface="+mn-ea"/>
                <a:cs typeface="+mn-cs"/>
              </a:rPr>
              <a:t>2019</a:t>
            </a:r>
            <a:r>
              <a:rPr altLang="zh-CN" dirty="0" sz="1200" kern="1200" lang="zh-CN">
                <a:solidFill>
                  <a:schemeClr val="tx1"/>
                </a:solidFill>
                <a:effectLst/>
                <a:latin typeface="+mn-lt"/>
                <a:ea typeface="+mn-ea"/>
                <a:cs typeface="+mn-cs"/>
              </a:rPr>
              <a:t>》，主要信息展示在右边这张图片上，从这张图可以看到：</a:t>
            </a:r>
          </a:p>
          <a:p>
            <a:r>
              <a:rPr altLang="zh-CN" dirty="0" sz="1200" kern="1200" lang="zh-CN">
                <a:solidFill>
                  <a:schemeClr val="tx1"/>
                </a:solidFill>
                <a:effectLst/>
                <a:latin typeface="+mn-lt"/>
                <a:ea typeface="+mn-ea"/>
                <a:cs typeface="+mn-cs"/>
              </a:rPr>
              <a:t>中国互联网在“互联网应用”、“创新能力”和“产业发展”方面居世界前列。但在“网络安全能力建设”方面还有较大发展空间，仅居世界第</a:t>
            </a:r>
            <a:r>
              <a:rPr altLang="zh-CN" dirty="0" sz="1200" kern="1200" lang="en-US">
                <a:solidFill>
                  <a:schemeClr val="tx1"/>
                </a:solidFill>
                <a:effectLst/>
                <a:latin typeface="+mn-lt"/>
                <a:ea typeface="+mn-ea"/>
                <a:cs typeface="+mn-cs"/>
              </a:rPr>
              <a:t>20</a:t>
            </a:r>
            <a:r>
              <a:rPr altLang="zh-CN" dirty="0" sz="1200" kern="1200" lang="zh-CN">
                <a:solidFill>
                  <a:schemeClr val="tx1"/>
                </a:solidFill>
                <a:effectLst/>
                <a:latin typeface="+mn-lt"/>
                <a:ea typeface="+mn-ea"/>
                <a:cs typeface="+mn-cs"/>
              </a:rPr>
              <a:t>位，这与我们的互联网发展水平极不相称。</a:t>
            </a:r>
          </a:p>
          <a:p>
            <a:endParaRPr altLang="en-US" dirty="0" lang="zh-CN"/>
          </a:p>
        </p:txBody>
      </p:sp>
      <p:sp>
        <p:nvSpPr>
          <p:cNvPr id="1048748" name="灯片编号占位符 3"/>
          <p:cNvSpPr>
            <a:spLocks noGrp="1"/>
          </p:cNvSpPr>
          <p:nvPr>
            <p:ph type="sldNum" sz="quarter" idx="5"/>
          </p:nvPr>
        </p:nvSpPr>
        <p:spPr/>
        <p:txBody>
          <a:bodyPr/>
          <a:p>
            <a:fld id="{A6837353-30EB-4A48-80EB-173D804AEFBD}" type="slidenum">
              <a:rPr altLang="en-US" lang="zh-CN" smtClean="0"/>
              <a:t>9</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55" name="幻灯片图像占位符 1"/>
          <p:cNvSpPr>
            <a:spLocks noChangeAspect="1" noRot="1" noGrp="1"/>
          </p:cNvSpPr>
          <p:nvPr>
            <p:ph type="sldImg"/>
          </p:nvPr>
        </p:nvSpPr>
        <p:spPr/>
      </p:sp>
      <p:sp>
        <p:nvSpPr>
          <p:cNvPr id="1048756" name="备注占位符 2"/>
          <p:cNvSpPr>
            <a:spLocks noGrp="1"/>
          </p:cNvSpPr>
          <p:nvPr>
            <p:ph type="body" idx="1"/>
          </p:nvPr>
        </p:nvSpPr>
        <p:spPr/>
        <p:txBody>
          <a:bodyPr/>
          <a:p>
            <a:r>
              <a:rPr altLang="zh-CN" dirty="0" sz="1200" kern="1200" lang="zh-CN">
                <a:solidFill>
                  <a:schemeClr val="tx1"/>
                </a:solidFill>
                <a:effectLst/>
                <a:latin typeface="+mn-lt"/>
                <a:ea typeface="+mn-ea"/>
                <a:cs typeface="+mn-cs"/>
              </a:rPr>
              <a:t>中国国家互联网应急中心</a:t>
            </a:r>
            <a:r>
              <a:rPr altLang="zh-CN" dirty="0" sz="1200" kern="1200" lang="en-US">
                <a:solidFill>
                  <a:schemeClr val="tx1"/>
                </a:solidFill>
                <a:effectLst/>
                <a:latin typeface="+mn-lt"/>
                <a:ea typeface="+mn-ea"/>
                <a:cs typeface="+mn-cs"/>
              </a:rPr>
              <a:t>2022</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月发布的我国《互联网安全威胁报告》显示，我国</a:t>
            </a:r>
            <a:r>
              <a:rPr altLang="zh-CN" dirty="0" sz="1200" kern="1200" lang="en-US">
                <a:solidFill>
                  <a:schemeClr val="tx1"/>
                </a:solidFill>
                <a:effectLst/>
                <a:latin typeface="+mn-lt"/>
                <a:ea typeface="+mn-ea"/>
                <a:cs typeface="+mn-cs"/>
              </a:rPr>
              <a:t>2021</a:t>
            </a:r>
            <a:r>
              <a:rPr altLang="zh-CN"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7</a:t>
            </a:r>
            <a:r>
              <a:rPr altLang="zh-CN" dirty="0" sz="1200" kern="1200" lang="zh-CN">
                <a:solidFill>
                  <a:schemeClr val="tx1"/>
                </a:solidFill>
                <a:effectLst/>
                <a:latin typeface="+mn-lt"/>
                <a:ea typeface="+mn-ea"/>
                <a:cs typeface="+mn-cs"/>
              </a:rPr>
              <a:t>月的互联网安全状况的整体评价为良。但是，看一看主要数据，显得有些触目惊心。</a:t>
            </a:r>
          </a:p>
          <a:p>
            <a:r>
              <a:rPr altLang="zh-CN" dirty="0" sz="1200" kern="1200" lang="en-US">
                <a:solidFill>
                  <a:schemeClr val="tx1"/>
                </a:solidFill>
                <a:effectLst/>
                <a:latin typeface="+mn-lt"/>
                <a:ea typeface="+mn-ea"/>
                <a:cs typeface="+mn-cs"/>
              </a:rPr>
              <a:t> </a:t>
            </a:r>
            <a:endParaRPr altLang="zh-CN" dirty="0" sz="1200" kern="1200" lang="zh-CN">
              <a:solidFill>
                <a:schemeClr val="tx1"/>
              </a:solidFill>
              <a:effectLst/>
              <a:latin typeface="+mn-lt"/>
              <a:ea typeface="+mn-ea"/>
              <a:cs typeface="+mn-cs"/>
            </a:endParaRPr>
          </a:p>
          <a:p>
            <a:r>
              <a:rPr altLang="zh-CN" dirty="0" sz="1200" kern="1200" lang="en-US">
                <a:solidFill>
                  <a:schemeClr val="tx1"/>
                </a:solidFill>
                <a:effectLst/>
                <a:latin typeface="+mn-lt"/>
                <a:ea typeface="+mn-ea"/>
                <a:cs typeface="+mn-cs"/>
              </a:rPr>
              <a:t>2022</a:t>
            </a:r>
            <a:r>
              <a:rPr altLang="en-US" dirty="0" sz="1200" kern="1200" lang="zh-CN">
                <a:solidFill>
                  <a:schemeClr val="tx1"/>
                </a:solidFill>
                <a:effectLst/>
                <a:latin typeface="+mn-lt"/>
                <a:ea typeface="+mn-ea"/>
                <a:cs typeface="+mn-cs"/>
              </a:rPr>
              <a:t>年</a:t>
            </a:r>
            <a:r>
              <a:rPr altLang="zh-CN" dirty="0" sz="1200" kern="1200" lang="en-US">
                <a:solidFill>
                  <a:schemeClr val="tx1"/>
                </a:solidFill>
                <a:effectLst/>
                <a:latin typeface="+mn-lt"/>
                <a:ea typeface="+mn-ea"/>
                <a:cs typeface="+mn-cs"/>
              </a:rPr>
              <a:t>8</a:t>
            </a:r>
            <a:r>
              <a:rPr altLang="en-US" dirty="0" sz="1200" kern="1200" lang="zh-CN">
                <a:solidFill>
                  <a:schemeClr val="tx1"/>
                </a:solidFill>
                <a:effectLst/>
                <a:latin typeface="+mn-lt"/>
                <a:ea typeface="+mn-ea"/>
                <a:cs typeface="+mn-cs"/>
              </a:rPr>
              <a:t>月开始，安全威胁报告改为周报。</a:t>
            </a:r>
            <a:r>
              <a:rPr altLang="zh-CN" dirty="0" sz="1200" kern="1200" lang="en-US">
                <a:solidFill>
                  <a:schemeClr val="tx1"/>
                </a:solidFill>
                <a:effectLst/>
                <a:latin typeface="+mn-lt"/>
                <a:ea typeface="+mn-ea"/>
                <a:cs typeface="+mn-cs"/>
              </a:rPr>
              <a:t>www.cert.org.cn</a:t>
            </a:r>
            <a:endParaRPr altLang="zh-CN" dirty="0" sz="1200" kern="1200" lang="zh-CN">
              <a:solidFill>
                <a:schemeClr val="tx1"/>
              </a:solidFill>
              <a:effectLst/>
              <a:latin typeface="+mn-lt"/>
              <a:ea typeface="+mn-ea"/>
              <a:cs typeface="+mn-cs"/>
            </a:endParaRPr>
          </a:p>
          <a:p>
            <a:endParaRPr altLang="en-US" dirty="0" lang="zh-CN"/>
          </a:p>
        </p:txBody>
      </p:sp>
      <p:sp>
        <p:nvSpPr>
          <p:cNvPr id="1048757" name="灯片编号占位符 3"/>
          <p:cNvSpPr>
            <a:spLocks noGrp="1"/>
          </p:cNvSpPr>
          <p:nvPr>
            <p:ph type="sldNum" sz="quarter" idx="5"/>
          </p:nvPr>
        </p:nvSpPr>
        <p:spPr/>
        <p:txBody>
          <a:bodyPr/>
          <a:p>
            <a:fld id="{A6837353-30EB-4A48-80EB-173D804AEFBD}" type="slidenum">
              <a:rPr altLang="en-US" lang="zh-CN" smtClean="0"/>
              <a:t>10</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562" name=""/>
        <p:cNvGrpSpPr/>
        <p:nvPr/>
      </p:nvGrpSpPr>
      <p:grpSpPr>
        <a:xfrm>
          <a:off x="0" y="0"/>
          <a:ext cx="0" cy="0"/>
          <a:chOff x="0" y="0"/>
          <a:chExt cx="0" cy="0"/>
        </a:xfrm>
      </p:grpSpPr>
      <p:sp>
        <p:nvSpPr>
          <p:cNvPr id="1049913"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9914"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9915" name="日期占位符 3"/>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16" name="页脚占位符 4"/>
          <p:cNvSpPr>
            <a:spLocks noGrp="1"/>
          </p:cNvSpPr>
          <p:nvPr>
            <p:ph type="ftr" sz="quarter" idx="11"/>
          </p:nvPr>
        </p:nvSpPr>
        <p:spPr/>
        <p:txBody>
          <a:bodyPr/>
          <a:p>
            <a:endParaRPr altLang="en-US" lang="zh-CN"/>
          </a:p>
        </p:txBody>
      </p:sp>
      <p:sp>
        <p:nvSpPr>
          <p:cNvPr id="1049917" name="灯片编号占位符 5"/>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567" name=""/>
        <p:cNvGrpSpPr/>
        <p:nvPr/>
      </p:nvGrpSpPr>
      <p:grpSpPr>
        <a:xfrm>
          <a:off x="0" y="0"/>
          <a:ext cx="0" cy="0"/>
          <a:chOff x="0" y="0"/>
          <a:chExt cx="0" cy="0"/>
        </a:xfrm>
      </p:grpSpPr>
      <p:sp>
        <p:nvSpPr>
          <p:cNvPr id="1049938" name="标题 1"/>
          <p:cNvSpPr>
            <a:spLocks noGrp="1"/>
          </p:cNvSpPr>
          <p:nvPr>
            <p:ph type="title"/>
          </p:nvPr>
        </p:nvSpPr>
        <p:spPr/>
        <p:txBody>
          <a:bodyPr/>
          <a:p>
            <a:r>
              <a:rPr altLang="en-US" lang="zh-CN"/>
              <a:t>单击此处编辑母版标题样式</a:t>
            </a:r>
          </a:p>
        </p:txBody>
      </p:sp>
      <p:sp>
        <p:nvSpPr>
          <p:cNvPr id="1049939"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40" name="日期占位符 3"/>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41" name="页脚占位符 4"/>
          <p:cNvSpPr>
            <a:spLocks noGrp="1"/>
          </p:cNvSpPr>
          <p:nvPr>
            <p:ph type="ftr" sz="quarter" idx="11"/>
          </p:nvPr>
        </p:nvSpPr>
        <p:spPr/>
        <p:txBody>
          <a:bodyPr/>
          <a:p>
            <a:endParaRPr altLang="en-US" lang="zh-CN"/>
          </a:p>
        </p:txBody>
      </p:sp>
      <p:sp>
        <p:nvSpPr>
          <p:cNvPr id="1049942" name="灯片编号占位符 5"/>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564" name=""/>
        <p:cNvGrpSpPr/>
        <p:nvPr/>
      </p:nvGrpSpPr>
      <p:grpSpPr>
        <a:xfrm>
          <a:off x="0" y="0"/>
          <a:ext cx="0" cy="0"/>
          <a:chOff x="0" y="0"/>
          <a:chExt cx="0" cy="0"/>
        </a:xfrm>
      </p:grpSpPr>
      <p:sp>
        <p:nvSpPr>
          <p:cNvPr id="1049922"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923" name="竖排文字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24" name="日期占位符 3"/>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25" name="页脚占位符 4"/>
          <p:cNvSpPr>
            <a:spLocks noGrp="1"/>
          </p:cNvSpPr>
          <p:nvPr>
            <p:ph type="ftr" sz="quarter" idx="11"/>
          </p:nvPr>
        </p:nvSpPr>
        <p:spPr/>
        <p:txBody>
          <a:bodyPr/>
          <a:p>
            <a:endParaRPr altLang="en-US" lang="zh-CN"/>
          </a:p>
        </p:txBody>
      </p:sp>
      <p:sp>
        <p:nvSpPr>
          <p:cNvPr id="1049926" name="灯片编号占位符 5"/>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24" name=""/>
        <p:cNvGrpSpPr/>
        <p:nvPr/>
      </p:nvGrpSpPr>
      <p:grpSpPr>
        <a:xfrm>
          <a:off x="0" y="0"/>
          <a:ext cx="0" cy="0"/>
          <a:chOff x="0" y="0"/>
          <a:chExt cx="0" cy="0"/>
        </a:xfrm>
      </p:grpSpPr>
      <p:pic>
        <p:nvPicPr>
          <p:cNvPr id="2097162" name="图片 9"/>
          <p:cNvPicPr>
            <a:picLocks noChangeAspect="1"/>
          </p:cNvPicPr>
          <p:nvPr userDrawn="1"/>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57" name="任意多边形: 形状 10"/>
          <p:cNvSpPr/>
          <p:nvPr userDrawn="1"/>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58" name="任意多边形: 形状 11"/>
          <p:cNvSpPr/>
          <p:nvPr userDrawn="1"/>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9" name="矩形: 圆角 12"/>
          <p:cNvSpPr/>
          <p:nvPr userDrawn="1"/>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565" name=""/>
        <p:cNvGrpSpPr/>
        <p:nvPr/>
      </p:nvGrpSpPr>
      <p:grpSpPr>
        <a:xfrm>
          <a:off x="0" y="0"/>
          <a:ext cx="0" cy="0"/>
          <a:chOff x="0" y="0"/>
          <a:chExt cx="0" cy="0"/>
        </a:xfrm>
      </p:grpSpPr>
      <p:sp>
        <p:nvSpPr>
          <p:cNvPr id="1049927" name="标题 1"/>
          <p:cNvSpPr>
            <a:spLocks noGrp="1"/>
          </p:cNvSpPr>
          <p:nvPr>
            <p:ph type="title"/>
          </p:nvPr>
        </p:nvSpPr>
        <p:spPr/>
        <p:txBody>
          <a:bodyPr/>
          <a:p>
            <a:r>
              <a:rPr altLang="en-US" lang="zh-CN"/>
              <a:t>单击此处编辑母版标题样式</a:t>
            </a:r>
          </a:p>
        </p:txBody>
      </p:sp>
      <p:sp>
        <p:nvSpPr>
          <p:cNvPr id="1049928" name="内容占位符 2"/>
          <p:cNvSpPr>
            <a:spLocks noGrp="1"/>
          </p:cNvSpPr>
          <p:nvPr>
            <p:ph idx="1"/>
          </p:nvPr>
        </p:nvSpPr>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29" name="日期占位符 3"/>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30" name="页脚占位符 4"/>
          <p:cNvSpPr>
            <a:spLocks noGrp="1"/>
          </p:cNvSpPr>
          <p:nvPr>
            <p:ph type="ftr" sz="quarter" idx="11"/>
          </p:nvPr>
        </p:nvSpPr>
        <p:spPr/>
        <p:txBody>
          <a:bodyPr/>
          <a:p>
            <a:endParaRPr altLang="en-US" lang="zh-CN"/>
          </a:p>
        </p:txBody>
      </p:sp>
      <p:sp>
        <p:nvSpPr>
          <p:cNvPr id="1049931" name="灯片编号占位符 5"/>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568" name=""/>
        <p:cNvGrpSpPr/>
        <p:nvPr/>
      </p:nvGrpSpPr>
      <p:grpSpPr>
        <a:xfrm>
          <a:off x="0" y="0"/>
          <a:ext cx="0" cy="0"/>
          <a:chOff x="0" y="0"/>
          <a:chExt cx="0" cy="0"/>
        </a:xfrm>
      </p:grpSpPr>
      <p:sp>
        <p:nvSpPr>
          <p:cNvPr id="1049943"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944"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9945" name="日期占位符 3"/>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46" name="页脚占位符 4"/>
          <p:cNvSpPr>
            <a:spLocks noGrp="1"/>
          </p:cNvSpPr>
          <p:nvPr>
            <p:ph type="ftr" sz="quarter" idx="11"/>
          </p:nvPr>
        </p:nvSpPr>
        <p:spPr/>
        <p:txBody>
          <a:bodyPr/>
          <a:p>
            <a:endParaRPr altLang="en-US" lang="zh-CN"/>
          </a:p>
        </p:txBody>
      </p:sp>
      <p:sp>
        <p:nvSpPr>
          <p:cNvPr id="1049947" name="灯片编号占位符 5"/>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569" name=""/>
        <p:cNvGrpSpPr/>
        <p:nvPr/>
      </p:nvGrpSpPr>
      <p:grpSpPr>
        <a:xfrm>
          <a:off x="0" y="0"/>
          <a:ext cx="0" cy="0"/>
          <a:chOff x="0" y="0"/>
          <a:chExt cx="0" cy="0"/>
        </a:xfrm>
      </p:grpSpPr>
      <p:sp>
        <p:nvSpPr>
          <p:cNvPr id="1049948" name="标题 1"/>
          <p:cNvSpPr>
            <a:spLocks noGrp="1"/>
          </p:cNvSpPr>
          <p:nvPr>
            <p:ph type="title"/>
          </p:nvPr>
        </p:nvSpPr>
        <p:spPr/>
        <p:txBody>
          <a:bodyPr/>
          <a:p>
            <a:r>
              <a:rPr altLang="en-US" lang="zh-CN"/>
              <a:t>单击此处编辑母版标题样式</a:t>
            </a:r>
          </a:p>
        </p:txBody>
      </p:sp>
      <p:sp>
        <p:nvSpPr>
          <p:cNvPr id="1049949"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50"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51" name="日期占位符 4"/>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52" name="页脚占位符 5"/>
          <p:cNvSpPr>
            <a:spLocks noGrp="1"/>
          </p:cNvSpPr>
          <p:nvPr>
            <p:ph type="ftr" sz="quarter" idx="11"/>
          </p:nvPr>
        </p:nvSpPr>
        <p:spPr/>
        <p:txBody>
          <a:bodyPr/>
          <a:p>
            <a:endParaRPr altLang="en-US" lang="zh-CN"/>
          </a:p>
        </p:txBody>
      </p:sp>
      <p:sp>
        <p:nvSpPr>
          <p:cNvPr id="1049953" name="灯片编号占位符 6"/>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570" name=""/>
        <p:cNvGrpSpPr/>
        <p:nvPr/>
      </p:nvGrpSpPr>
      <p:grpSpPr>
        <a:xfrm>
          <a:off x="0" y="0"/>
          <a:ext cx="0" cy="0"/>
          <a:chOff x="0" y="0"/>
          <a:chExt cx="0" cy="0"/>
        </a:xfrm>
      </p:grpSpPr>
      <p:sp>
        <p:nvSpPr>
          <p:cNvPr id="1049954"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955"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956"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57"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958"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59" name="日期占位符 6"/>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60" name="页脚占位符 7"/>
          <p:cNvSpPr>
            <a:spLocks noGrp="1"/>
          </p:cNvSpPr>
          <p:nvPr>
            <p:ph type="ftr" sz="quarter" idx="11"/>
          </p:nvPr>
        </p:nvSpPr>
        <p:spPr/>
        <p:txBody>
          <a:bodyPr/>
          <a:p>
            <a:endParaRPr altLang="en-US" lang="zh-CN"/>
          </a:p>
        </p:txBody>
      </p:sp>
      <p:sp>
        <p:nvSpPr>
          <p:cNvPr id="1049961" name="灯片编号占位符 8"/>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563" name=""/>
        <p:cNvGrpSpPr/>
        <p:nvPr/>
      </p:nvGrpSpPr>
      <p:grpSpPr>
        <a:xfrm>
          <a:off x="0" y="0"/>
          <a:ext cx="0" cy="0"/>
          <a:chOff x="0" y="0"/>
          <a:chExt cx="0" cy="0"/>
        </a:xfrm>
      </p:grpSpPr>
      <p:sp>
        <p:nvSpPr>
          <p:cNvPr id="1049918" name="标题 1"/>
          <p:cNvSpPr>
            <a:spLocks noGrp="1"/>
          </p:cNvSpPr>
          <p:nvPr>
            <p:ph type="title"/>
          </p:nvPr>
        </p:nvSpPr>
        <p:spPr/>
        <p:txBody>
          <a:bodyPr/>
          <a:p>
            <a:r>
              <a:rPr altLang="en-US" lang="zh-CN"/>
              <a:t>单击此处编辑母版标题样式</a:t>
            </a:r>
          </a:p>
        </p:txBody>
      </p:sp>
      <p:sp>
        <p:nvSpPr>
          <p:cNvPr id="1049919" name="日期占位符 2"/>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20" name="页脚占位符 3"/>
          <p:cNvSpPr>
            <a:spLocks noGrp="1"/>
          </p:cNvSpPr>
          <p:nvPr>
            <p:ph type="ftr" sz="quarter" idx="11"/>
          </p:nvPr>
        </p:nvSpPr>
        <p:spPr/>
        <p:txBody>
          <a:bodyPr/>
          <a:p>
            <a:endParaRPr altLang="en-US" lang="zh-CN"/>
          </a:p>
        </p:txBody>
      </p:sp>
      <p:sp>
        <p:nvSpPr>
          <p:cNvPr id="1049921" name="灯片编号占位符 4"/>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77" name=""/>
        <p:cNvGrpSpPr/>
        <p:nvPr/>
      </p:nvGrpSpPr>
      <p:grpSpPr>
        <a:xfrm>
          <a:off x="0" y="0"/>
          <a:ext cx="0" cy="0"/>
          <a:chOff x="0" y="0"/>
          <a:chExt cx="0" cy="0"/>
        </a:xfrm>
      </p:grpSpPr>
      <p:sp>
        <p:nvSpPr>
          <p:cNvPr id="1048581" name="日期占位符 1"/>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8582" name="页脚占位符 2"/>
          <p:cNvSpPr>
            <a:spLocks noGrp="1"/>
          </p:cNvSpPr>
          <p:nvPr>
            <p:ph type="ftr" sz="quarter" idx="11"/>
          </p:nvPr>
        </p:nvSpPr>
        <p:spPr/>
        <p:txBody>
          <a:bodyPr/>
          <a:p>
            <a:endParaRPr altLang="en-US" lang="zh-CN"/>
          </a:p>
        </p:txBody>
      </p:sp>
      <p:sp>
        <p:nvSpPr>
          <p:cNvPr id="1048583" name="灯片编号占位符 3"/>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571" name=""/>
        <p:cNvGrpSpPr/>
        <p:nvPr/>
      </p:nvGrpSpPr>
      <p:grpSpPr>
        <a:xfrm>
          <a:off x="0" y="0"/>
          <a:ext cx="0" cy="0"/>
          <a:chOff x="0" y="0"/>
          <a:chExt cx="0" cy="0"/>
        </a:xfrm>
      </p:grpSpPr>
      <p:sp>
        <p:nvSpPr>
          <p:cNvPr id="1049962"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96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964"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965" name="日期占位符 4"/>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66" name="页脚占位符 5"/>
          <p:cNvSpPr>
            <a:spLocks noGrp="1"/>
          </p:cNvSpPr>
          <p:nvPr>
            <p:ph type="ftr" sz="quarter" idx="11"/>
          </p:nvPr>
        </p:nvSpPr>
        <p:spPr/>
        <p:txBody>
          <a:bodyPr/>
          <a:p>
            <a:endParaRPr altLang="en-US" lang="zh-CN"/>
          </a:p>
        </p:txBody>
      </p:sp>
      <p:sp>
        <p:nvSpPr>
          <p:cNvPr id="1049967" name="灯片编号占位符 6"/>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566" name=""/>
        <p:cNvGrpSpPr/>
        <p:nvPr/>
      </p:nvGrpSpPr>
      <p:grpSpPr>
        <a:xfrm>
          <a:off x="0" y="0"/>
          <a:ext cx="0" cy="0"/>
          <a:chOff x="0" y="0"/>
          <a:chExt cx="0" cy="0"/>
        </a:xfrm>
      </p:grpSpPr>
      <p:sp>
        <p:nvSpPr>
          <p:cNvPr id="1049932"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933"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9934"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935" name="日期占位符 4"/>
          <p:cNvSpPr>
            <a:spLocks noGrp="1"/>
          </p:cNvSpPr>
          <p:nvPr>
            <p:ph type="dt" sz="half" idx="10"/>
          </p:nvPr>
        </p:nvSpPr>
        <p:spPr/>
        <p:txBody>
          <a:bodyPr/>
          <a:p>
            <a:fld id="{F6373EB8-6177-476F-B3E0-A0BD319A8C28}" type="datetimeFigureOut">
              <a:rPr altLang="en-US" lang="zh-CN" smtClean="0"/>
              <a:t>2023/3/6</a:t>
            </a:fld>
            <a:endParaRPr altLang="en-US" lang="zh-CN"/>
          </a:p>
        </p:txBody>
      </p:sp>
      <p:sp>
        <p:nvSpPr>
          <p:cNvPr id="1049936" name="页脚占位符 5"/>
          <p:cNvSpPr>
            <a:spLocks noGrp="1"/>
          </p:cNvSpPr>
          <p:nvPr>
            <p:ph type="ftr" sz="quarter" idx="11"/>
          </p:nvPr>
        </p:nvSpPr>
        <p:spPr/>
        <p:txBody>
          <a:bodyPr/>
          <a:p>
            <a:endParaRPr altLang="en-US" lang="zh-CN"/>
          </a:p>
        </p:txBody>
      </p:sp>
      <p:sp>
        <p:nvSpPr>
          <p:cNvPr id="1049937" name="灯片编号占位符 6"/>
          <p:cNvSpPr>
            <a:spLocks noGrp="1"/>
          </p:cNvSpPr>
          <p:nvPr>
            <p:ph type="sldNum" sz="quarter" idx="12"/>
          </p:nvPr>
        </p:nvSpPr>
        <p:spPr/>
        <p:txBody>
          <a:bodyPr/>
          <a:p>
            <a:fld id="{B5144574-CB4F-43D0-9A3C-5C0584BEBA44}"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4"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F6373EB8-6177-476F-B3E0-A0BD319A8C28}" type="datetimeFigureOut">
              <a:rPr altLang="en-US" lang="zh-CN" smtClean="0"/>
              <a:t>2023/3/6</a:t>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B5144574-CB4F-43D0-9A3C-5C0584BEBA44}"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xmlns:p14="http://schemas.microsoft.com/office/powerpoint/2010/main" spd="slow" advClick="0" advTm="3000">
        <p14:doors dir="vert"/>
      </p:transition>
    </mc:Choice>
    <mc:Fallback>
      <p:transition spd="slow">
        <p:fade/>
      </p:transition>
    </mc:Fallback>
  </mc:AlternateConten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 Id="rId5"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slideLayout" Target="../slideLayouts/slideLayout7.xml"/><Relationship Id="rId6"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slideLayout" Target="../slideLayouts/slideLayout7.xml"/><Relationship Id="rId6"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7.xml"/><Relationship Id="rId6"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7.xml"/><Relationship Id="rId5"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slideLayout" Target="../slideLayouts/slideLayout7.xml"/><Relationship Id="rId6"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1.pn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slideLayout" Target="../slideLayouts/slideLayout7.xml"/><Relationship Id="rId6"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image" Target="../media/image34.png"/><Relationship Id="rId5" Type="http://schemas.openxmlformats.org/officeDocument/2006/relationships/tags" Target="../tags/tag4.xml"/><Relationship Id="rId6" Type="http://schemas.openxmlformats.org/officeDocument/2006/relationships/tags" Target="../tags/tag5.xml"/><Relationship Id="rId7" Type="http://schemas.openxmlformats.org/officeDocument/2006/relationships/tags" Target="../tags/tag6.xml"/><Relationship Id="rId8" Type="http://schemas.openxmlformats.org/officeDocument/2006/relationships/tags" Target="../tags/tag7.xml"/><Relationship Id="rId9" Type="http://schemas.openxmlformats.org/officeDocument/2006/relationships/image" Target="../media/image35.png"/><Relationship Id="rId10" Type="http://schemas.openxmlformats.org/officeDocument/2006/relationships/tags" Target="../tags/tag8.xml"/><Relationship Id="rId11" Type="http://schemas.openxmlformats.org/officeDocument/2006/relationships/image" Target="../media/image36.png"/><Relationship Id="rId12" Type="http://schemas.openxmlformats.org/officeDocument/2006/relationships/slideLayout" Target="../slideLayouts/slideLayout7.xml"/><Relationship Id="rId13"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9.xml"/><Relationship Id="rId3" Type="http://schemas.openxmlformats.org/officeDocument/2006/relationships/image" Target="../media/image37.png"/><Relationship Id="rId4" Type="http://schemas.openxmlformats.org/officeDocument/2006/relationships/tags" Target="../tags/tag10.xml"/><Relationship Id="rId5" Type="http://schemas.openxmlformats.org/officeDocument/2006/relationships/image" Target="../media/image38.png"/><Relationship Id="rId6" Type="http://schemas.openxmlformats.org/officeDocument/2006/relationships/tags" Target="../tags/tag11.xml"/><Relationship Id="rId7" Type="http://schemas.openxmlformats.org/officeDocument/2006/relationships/image" Target="../media/image39.png"/><Relationship Id="rId8" Type="http://schemas.openxmlformats.org/officeDocument/2006/relationships/tags" Target="../tags/tag12.xml"/><Relationship Id="rId9" Type="http://schemas.openxmlformats.org/officeDocument/2006/relationships/tags" Target="../tags/tag13.xml"/><Relationship Id="rId10" Type="http://schemas.openxmlformats.org/officeDocument/2006/relationships/tags" Target="../tags/tag14.xml"/><Relationship Id="rId11" Type="http://schemas.openxmlformats.org/officeDocument/2006/relationships/tags" Target="../tags/tag15.xml"/><Relationship Id="rId12" Type="http://schemas.openxmlformats.org/officeDocument/2006/relationships/slideLayout" Target="../slideLayouts/slideLayout7.xml"/><Relationship Id="rId13"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6.xml"/><Relationship Id="rId3" Type="http://schemas.openxmlformats.org/officeDocument/2006/relationships/image" Target="../media/image38.png"/><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slideLayout" Target="../slideLayouts/slideLayout7.xml"/><Relationship Id="rId9"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slideLayout" Target="../slideLayouts/slideLayout12.xml"/><Relationship Id="rId6"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1.xml"/><Relationship Id="rId3" Type="http://schemas.openxmlformats.org/officeDocument/2006/relationships/image" Target="../media/image37.png"/><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tags" Target="../tags/tag25.xml"/><Relationship Id="rId8" Type="http://schemas.openxmlformats.org/officeDocument/2006/relationships/slideLayout" Target="../slideLayouts/slideLayout7.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6.xml"/><Relationship Id="rId3" Type="http://schemas.openxmlformats.org/officeDocument/2006/relationships/image" Target="../media/image39.png"/><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tags" Target="../tags/tag29.xml"/><Relationship Id="rId7" Type="http://schemas.openxmlformats.org/officeDocument/2006/relationships/tags" Target="../tags/tag30.xml"/><Relationship Id="rId8" Type="http://schemas.openxmlformats.org/officeDocument/2006/relationships/slideLayout" Target="../slideLayouts/slideLayout7.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slideLayout" Target="../slideLayouts/slideLayout7.xml"/><Relationship Id="rId7"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5.png"/><Relationship Id="rId3" Type="http://schemas.openxmlformats.org/officeDocument/2006/relationships/slideLayout" Target="../slideLayouts/slideLayout7.xml"/><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31.xml"/><Relationship Id="rId3" Type="http://schemas.openxmlformats.org/officeDocument/2006/relationships/image" Target="../media/image45.png"/><Relationship Id="rId4" Type="http://schemas.openxmlformats.org/officeDocument/2006/relationships/slideLayout" Target="../slideLayouts/slideLayout7.xml"/><Relationship Id="rId5"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32.xml"/><Relationship Id="rId3" Type="http://schemas.openxmlformats.org/officeDocument/2006/relationships/image" Target="../media/image45.png"/><Relationship Id="rId4" Type="http://schemas.openxmlformats.org/officeDocument/2006/relationships/slideLayout" Target="../slideLayouts/slideLayout7.xml"/><Relationship Id="rId5"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6.png"/><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slideLayout" Target="../slideLayouts/slideLayout7.xml"/><Relationship Id="rId7"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50.jpeg"/><Relationship Id="rId4" Type="http://schemas.openxmlformats.org/officeDocument/2006/relationships/slideLayout" Target="../slideLayouts/slideLayout7.xml"/><Relationship Id="rId5"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oleObject" Target="../embeddings/oleObject0.bin"/><Relationship Id="rId4" Type="http://schemas.openxmlformats.org/officeDocument/2006/relationships/image" Target="../media/image51.png"/><Relationship Id="rId5" Type="http://schemas.openxmlformats.org/officeDocument/2006/relationships/slideLayout" Target="../slideLayouts/slideLayout7.xml"/><Relationship Id="rId6" Type="http://schemas.openxmlformats.org/officeDocument/2006/relationships/notesSlide" Target="../notesSlides/notesSlide31.xml"/><Relationship Id="rId7" Type="http://schemas.openxmlformats.org/officeDocument/2006/relationships/vmlDrawing" Target="../drawings/vmlDrawing1.vml"/></Relationships>
</file>

<file path=ppt/slides/_rels/slide3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2.png"/><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slideLayout" Target="../slideLayouts/slideLayout7.xml"/><Relationship Id="rId6"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55.jpeg"/><Relationship Id="rId4" Type="http://schemas.openxmlformats.org/officeDocument/2006/relationships/slideLayout" Target="../slideLayouts/slideLayout7.xml"/><Relationship Id="rId5"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56.pn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57.jpe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8.png"/><Relationship Id="rId3" Type="http://schemas.openxmlformats.org/officeDocument/2006/relationships/slideLayout" Target="../slideLayouts/slideLayout7.xml"/><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59.jpeg"/><Relationship Id="rId4" Type="http://schemas.openxmlformats.org/officeDocument/2006/relationships/slideLayout" Target="../slideLayouts/slideLayout7.xml"/><Relationship Id="rId5"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0.jpeg"/><Relationship Id="rId4" Type="http://schemas.openxmlformats.org/officeDocument/2006/relationships/slideLayout" Target="../slideLayouts/slideLayout7.xml"/><Relationship Id="rId5"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1.png"/><Relationship Id="rId4" Type="http://schemas.openxmlformats.org/officeDocument/2006/relationships/image" Target="../media/image62.jpeg"/><Relationship Id="rId5"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3.png"/><Relationship Id="rId4" Type="http://schemas.openxmlformats.org/officeDocument/2006/relationships/image" Target="../media/image64.jpeg"/><Relationship Id="rId5" Type="http://schemas.openxmlformats.org/officeDocument/2006/relationships/slideLayout" Target="../slideLayouts/slideLayout7.xml"/><Relationship Id="rId6"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5.jpeg"/><Relationship Id="rId4" Type="http://schemas.openxmlformats.org/officeDocument/2006/relationships/slideLayout" Target="../slideLayouts/slideLayout7.xml"/><Relationship Id="rId5"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6.png"/><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7.jpeg"/><Relationship Id="rId3" Type="http://schemas.openxmlformats.org/officeDocument/2006/relationships/slideLayout" Target="../slideLayouts/slideLayout7.xml"/><Relationship Id="rId4"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slideLayout" Target="../slideLayouts/slideLayout12.xml"/><Relationship Id="rId6"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8.jpeg"/><Relationship Id="rId4" Type="http://schemas.openxmlformats.org/officeDocument/2006/relationships/slideLayout" Target="../slideLayouts/slideLayout7.xml"/><Relationship Id="rId5"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image" Target="../media/image69.jpeg"/><Relationship Id="rId4" Type="http://schemas.openxmlformats.org/officeDocument/2006/relationships/slideLayout" Target="../slideLayouts/slideLayout7.xml"/><Relationship Id="rId5"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2.xml"/><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0.jpeg"/><Relationship Id="rId3" Type="http://schemas.openxmlformats.org/officeDocument/2006/relationships/slideLayout" Target="../slideLayouts/slideLayout7.xml"/><Relationship Id="rId4"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33.xml"/><Relationship Id="rId3" Type="http://schemas.openxmlformats.org/officeDocument/2006/relationships/slideLayout" Target="../slideLayouts/slideLayout7.xml"/><Relationship Id="rId4" Type="http://schemas.openxmlformats.org/officeDocument/2006/relationships/notesSlide" Target="../notesSlides/notesSlide66.xml"/></Relationships>
</file>

<file path=ppt/slides/_rels/slide7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34.xml"/><Relationship Id="rId3" Type="http://schemas.openxmlformats.org/officeDocument/2006/relationships/slideLayout" Target="../slideLayouts/slideLayout7.xml"/><Relationship Id="rId4" Type="http://schemas.openxmlformats.org/officeDocument/2006/relationships/notesSlide" Target="../notesSlides/notesSlide67.xml"/></Relationships>
</file>

<file path=ppt/slides/_rels/slide7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1.png"/><Relationship Id="rId3" Type="http://schemas.openxmlformats.org/officeDocument/2006/relationships/slideLayout" Target="../slideLayouts/slideLayout7.xml"/><Relationship Id="rId4"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71.xml"/></Relationships>
</file>

<file path=ppt/slides/_rels/slide8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72.xml"/></Relationships>
</file>

<file path=ppt/slides/_rels/slide8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73.xml"/></Relationships>
</file>

<file path=ppt/slides/_rels/slide8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74.xml"/></Relationships>
</file>

<file path=ppt/slides/_rels/slide8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2.wmf"/><Relationship Id="rId3" Type="http://schemas.openxmlformats.org/officeDocument/2006/relationships/slideLayout" Target="../slideLayouts/slideLayout7.xml"/><Relationship Id="rId4" Type="http://schemas.openxmlformats.org/officeDocument/2006/relationships/notesSlide" Target="../notesSlides/notesSlide76.xml"/></Relationships>
</file>

<file path=ppt/slides/_rels/slide8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7.xml"/><Relationship Id="rId5" Type="http://schemas.openxmlformats.org/officeDocument/2006/relationships/notesSlide" Target="../notesSlides/notesSlide7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7.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pic>
        <p:nvPicPr>
          <p:cNvPr id="2097161" name="图片 14"/>
          <p:cNvPicPr>
            <a:picLocks noChangeAspect="1"/>
          </p:cNvPicPr>
          <p:nvPr/>
        </p:nvPicPr>
        <p:blipFill rotWithShape="1">
          <a:blip xmlns:r="http://schemas.openxmlformats.org/officeDocument/2006/relationships" r:embed="rId1"/>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52" name="椭圆 35"/>
          <p:cNvSpPr/>
          <p:nvPr/>
        </p:nvSpPr>
        <p:spPr>
          <a:xfrm>
            <a:off x="2489200" y="0"/>
            <a:ext cx="7213600" cy="6858000"/>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53" name="文本框 17"/>
          <p:cNvSpPr txBox="1"/>
          <p:nvPr/>
        </p:nvSpPr>
        <p:spPr>
          <a:xfrm>
            <a:off x="1787128" y="2356684"/>
            <a:ext cx="8534400" cy="1422400"/>
          </a:xfrm>
          <a:prstGeom prst="rect"/>
          <a:noFill/>
        </p:spPr>
        <p:txBody>
          <a:bodyPr bIns="0" lIns="0" rIns="0" rtlCol="0" tIns="0" wrap="none">
            <a:spAutoFit/>
          </a:bodyPr>
          <a:p>
            <a:pPr algn="ctr"/>
            <a:r>
              <a:rPr altLang="en-US" b="1" dirty="0" sz="9600" lang="zh-CN">
                <a:ln w="9525">
                  <a:solidFill>
                    <a:schemeClr val="bg1"/>
                  </a:solidFill>
                  <a:prstDash val="solid"/>
                </a:ln>
                <a:solidFill>
                  <a:schemeClr val="accent5"/>
                </a:solidFill>
                <a:effectLst>
                  <a:outerShdw algn="tl" blurRad="12700" dir="2700000" dist="38100"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计算机网络安全</a:t>
            </a:r>
          </a:p>
        </p:txBody>
      </p:sp>
      <p:sp>
        <p:nvSpPr>
          <p:cNvPr id="1048654" name="文本框 30"/>
          <p:cNvSpPr txBox="1"/>
          <p:nvPr/>
        </p:nvSpPr>
        <p:spPr>
          <a:xfrm>
            <a:off x="4480173" y="4579026"/>
            <a:ext cx="3200400" cy="533401"/>
          </a:xfrm>
          <a:prstGeom prst="rect"/>
          <a:noFill/>
        </p:spPr>
        <p:txBody>
          <a:bodyPr bIns="0" lIns="0" rIns="0" rtlCol="0" tIns="0" wrap="none">
            <a:spAutoFit/>
          </a:bodyPr>
          <a:p>
            <a:pPr algn="dist"/>
            <a:r>
              <a:rPr altLang="en-US" dirty="0" sz="3600" lang="zh-CN" spc="60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p>
        </p:txBody>
      </p:sp>
      <p:sp>
        <p:nvSpPr>
          <p:cNvPr id="1048655"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8656"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8655"/>
                                        </p:tgtEl>
                                        <p:attrNameLst>
                                          <p:attrName>style.visibility</p:attrName>
                                        </p:attrNameLst>
                                      </p:cBhvr>
                                      <p:to>
                                        <p:strVal val="visible"/>
                                      </p:to>
                                    </p:set>
                                    <p:animEffect transition="in" filter="fade">
                                      <p:cBhvr>
                                        <p:cTn dur="1000" id="7"/>
                                        <p:tgtEl>
                                          <p:spTgt spid="1048655"/>
                                        </p:tgtEl>
                                      </p:cBhvr>
                                    </p:animEffect>
                                    <p:anim calcmode="lin" valueType="num">
                                      <p:cBhvr>
                                        <p:cTn dur="1000" fill="hold" id="8"/>
                                        <p:tgtEl>
                                          <p:spTgt spid="1048655"/>
                                        </p:tgtEl>
                                        <p:attrNameLst>
                                          <p:attrName>ppt_x</p:attrName>
                                        </p:attrNameLst>
                                      </p:cBhvr>
                                      <p:tavLst>
                                        <p:tav tm="0">
                                          <p:val>
                                            <p:strVal val="#ppt_x"/>
                                          </p:val>
                                        </p:tav>
                                        <p:tav tm="100000">
                                          <p:val>
                                            <p:strVal val="#ppt_x"/>
                                          </p:val>
                                        </p:tav>
                                      </p:tavLst>
                                    </p:anim>
                                    <p:anim calcmode="lin" valueType="num">
                                      <p:cBhvr>
                                        <p:cTn dur="1000" fill="hold" id="9"/>
                                        <p:tgtEl>
                                          <p:spTgt spid="1048655"/>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8656"/>
                                        </p:tgtEl>
                                        <p:attrNameLst>
                                          <p:attrName>style.visibility</p:attrName>
                                        </p:attrNameLst>
                                      </p:cBhvr>
                                      <p:to>
                                        <p:strVal val="visible"/>
                                      </p:to>
                                    </p:set>
                                    <p:animEffect transition="in" filter="fade">
                                      <p:cBhvr>
                                        <p:cTn dur="1000" id="12"/>
                                        <p:tgtEl>
                                          <p:spTgt spid="1048656"/>
                                        </p:tgtEl>
                                      </p:cBhvr>
                                    </p:animEffect>
                                    <p:anim calcmode="lin" valueType="num">
                                      <p:cBhvr>
                                        <p:cTn dur="1000" fill="hold" id="13"/>
                                        <p:tgtEl>
                                          <p:spTgt spid="1048656"/>
                                        </p:tgtEl>
                                        <p:attrNameLst>
                                          <p:attrName>ppt_x</p:attrName>
                                        </p:attrNameLst>
                                      </p:cBhvr>
                                      <p:tavLst>
                                        <p:tav tm="0">
                                          <p:val>
                                            <p:strVal val="#ppt_x"/>
                                          </p:val>
                                        </p:tav>
                                        <p:tav tm="100000">
                                          <p:val>
                                            <p:strVal val="#ppt_x"/>
                                          </p:val>
                                        </p:tav>
                                      </p:tavLst>
                                    </p:anim>
                                    <p:anim calcmode="lin" valueType="num">
                                      <p:cBhvr>
                                        <p:cTn dur="1000" fill="hold" id="14"/>
                                        <p:tgtEl>
                                          <p:spTgt spid="1048656"/>
                                        </p:tgtEl>
                                        <p:attrNameLst>
                                          <p:attrName>ppt_y</p:attrName>
                                        </p:attrNameLst>
                                      </p:cBhvr>
                                      <p:tavLst>
                                        <p:tav tm="0">
                                          <p:val>
                                            <p:strVal val="#ppt_y+.1"/>
                                          </p:val>
                                        </p:tav>
                                        <p:tav tm="100000">
                                          <p:val>
                                            <p:strVal val="#ppt_y"/>
                                          </p:val>
                                        </p:tav>
                                      </p:tavLst>
                                    </p:anim>
                                  </p:childTnLst>
                                </p:cTn>
                              </p:par>
                              <p:par>
                                <p:cTn fill="hold" grpId="0" id="15" nodeType="withEffect" presetClass="entr" presetID="22" presetSubtype="4">
                                  <p:stCondLst>
                                    <p:cond delay="0"/>
                                  </p:stCondLst>
                                  <p:childTnLst>
                                    <p:set>
                                      <p:cBhvr>
                                        <p:cTn dur="1" fill="hold" id="16">
                                          <p:stCondLst>
                                            <p:cond delay="0"/>
                                          </p:stCondLst>
                                        </p:cTn>
                                        <p:tgtEl>
                                          <p:spTgt spid="1048654"/>
                                        </p:tgtEl>
                                        <p:attrNameLst>
                                          <p:attrName>style.visibility</p:attrName>
                                        </p:attrNameLst>
                                      </p:cBhvr>
                                      <p:to>
                                        <p:strVal val="visible"/>
                                      </p:to>
                                    </p:set>
                                    <p:animEffect transition="in" filter="wipe(down)">
                                      <p:cBhvr>
                                        <p:cTn dur="500" id="17"/>
                                        <p:tgtEl>
                                          <p:spTgt spid="1048654"/>
                                        </p:tgtEl>
                                      </p:cBhvr>
                                    </p:animEffect>
                                  </p:childTnLst>
                                </p:cTn>
                              </p:par>
                              <p:par>
                                <p:cTn fill="hold" grpId="0" id="18" nodeType="withEffect" presetClass="entr" presetID="47" presetSubtype="0">
                                  <p:stCondLst>
                                    <p:cond delay="0"/>
                                  </p:stCondLst>
                                  <p:childTnLst>
                                    <p:set>
                                      <p:cBhvr>
                                        <p:cTn dur="1" fill="hold" id="19">
                                          <p:stCondLst>
                                            <p:cond delay="0"/>
                                          </p:stCondLst>
                                        </p:cTn>
                                        <p:tgtEl>
                                          <p:spTgt spid="1048653"/>
                                        </p:tgtEl>
                                        <p:attrNameLst>
                                          <p:attrName>style.visibility</p:attrName>
                                        </p:attrNameLst>
                                      </p:cBhvr>
                                      <p:to>
                                        <p:strVal val="visible"/>
                                      </p:to>
                                    </p:set>
                                    <p:animEffect transition="in" filter="fade">
                                      <p:cBhvr>
                                        <p:cTn dur="1000" id="20"/>
                                        <p:tgtEl>
                                          <p:spTgt spid="1048653"/>
                                        </p:tgtEl>
                                      </p:cBhvr>
                                    </p:animEffect>
                                    <p:anim calcmode="lin" valueType="num">
                                      <p:cBhvr>
                                        <p:cTn dur="1000" fill="hold" id="21"/>
                                        <p:tgtEl>
                                          <p:spTgt spid="1048653"/>
                                        </p:tgtEl>
                                        <p:attrNameLst>
                                          <p:attrName>ppt_x</p:attrName>
                                        </p:attrNameLst>
                                      </p:cBhvr>
                                      <p:tavLst>
                                        <p:tav tm="0">
                                          <p:val>
                                            <p:strVal val="#ppt_x"/>
                                          </p:val>
                                        </p:tav>
                                        <p:tav tm="100000">
                                          <p:val>
                                            <p:strVal val="#ppt_x"/>
                                          </p:val>
                                        </p:tav>
                                      </p:tavLst>
                                    </p:anim>
                                    <p:anim calcmode="lin" valueType="num">
                                      <p:cBhvr>
                                        <p:cTn dur="1000" fill="hold" id="22"/>
                                        <p:tgtEl>
                                          <p:spTgt spid="1048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3" grpId="0"/>
      <p:bldP spid="1048654" grpId="0"/>
      <p:bldP spid="1048655" grpId="0" animBg="1"/>
      <p:bldP spid="104865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pic>
        <p:nvPicPr>
          <p:cNvPr id="209718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4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5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endParaRPr altLang="zh-CN" dirty="0" sz="1800" kern="1200" lang="zh-CN">
              <a:solidFill>
                <a:schemeClr val="tx1"/>
              </a:solidFill>
              <a:effectLst/>
              <a:latin typeface="+mn-lt"/>
              <a:ea typeface="+mn-ea"/>
              <a:cs typeface="+mn-cs"/>
            </a:endParaRPr>
          </a:p>
        </p:txBody>
      </p:sp>
      <p:sp>
        <p:nvSpPr>
          <p:cNvPr id="1048752"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sp>
        <p:nvSpPr>
          <p:cNvPr id="1048753" name="文本框 24"/>
          <p:cNvSpPr txBox="1"/>
          <p:nvPr/>
        </p:nvSpPr>
        <p:spPr>
          <a:xfrm>
            <a:off x="1666813" y="1417933"/>
            <a:ext cx="5765746" cy="461665"/>
          </a:xfrm>
          <a:prstGeom prst="rect"/>
          <a:noFill/>
          <a:effectLst>
            <a:outerShdw algn="tl" blurRad="50800" dir="2700000" dist="38100" rotWithShape="0">
              <a:prstClr val="black">
                <a:alpha val="40000"/>
              </a:prstClr>
            </a:outerShdw>
          </a:effectLst>
        </p:spPr>
        <p:txBody>
          <a:bodyPr anchor="t" rtlCol="0" wrap="none">
            <a:spAutoFit/>
          </a:bodyPr>
          <a:p>
            <a:r>
              <a:rPr altLang="zh-CN" dirty="0" sz="2400" kumimoji="1" lang="en-US">
                <a:latin typeface="方正正大黑简体" panose="02000000000000000000" pitchFamily="2" charset="-122"/>
                <a:ea typeface="方正正大黑简体" panose="02000000000000000000" pitchFamily="2" charset="-122"/>
                <a:sym typeface="+mn-ea"/>
              </a:rPr>
              <a:t>CNCERT</a:t>
            </a:r>
            <a:r>
              <a:rPr altLang="en-US" dirty="0" sz="2400" kumimoji="1" lang="zh-CN">
                <a:latin typeface="方正正大黑简体" panose="02000000000000000000" pitchFamily="2" charset="-122"/>
                <a:ea typeface="方正正大黑简体" panose="02000000000000000000" pitchFamily="2" charset="-122"/>
                <a:sym typeface="+mn-ea"/>
              </a:rPr>
              <a:t>互联网安全威胁报告 </a:t>
            </a:r>
            <a:r>
              <a:rPr altLang="zh-CN" dirty="0" sz="2400" kumimoji="1" lang="en-US">
                <a:latin typeface="方正正大黑简体" panose="02000000000000000000" pitchFamily="2" charset="-122"/>
                <a:ea typeface="方正正大黑简体" panose="02000000000000000000" pitchFamily="2" charset="-122"/>
                <a:sym typeface="+mn-ea"/>
              </a:rPr>
              <a:t>2022</a:t>
            </a:r>
            <a:r>
              <a:rPr altLang="en-US" dirty="0" sz="2400" kumimoji="1" lang="zh-CN">
                <a:latin typeface="方正正大黑简体" panose="02000000000000000000" pitchFamily="2" charset="-122"/>
                <a:ea typeface="方正正大黑简体" panose="02000000000000000000" pitchFamily="2" charset="-122"/>
                <a:sym typeface="+mn-ea"/>
              </a:rPr>
              <a:t>年</a:t>
            </a:r>
            <a:r>
              <a:rPr altLang="zh-CN" dirty="0" sz="2400" kumimoji="1" lang="en-US">
                <a:latin typeface="方正正大黑简体" panose="02000000000000000000" pitchFamily="2" charset="-122"/>
                <a:ea typeface="方正正大黑简体" panose="02000000000000000000" pitchFamily="2" charset="-122"/>
                <a:sym typeface="+mn-ea"/>
              </a:rPr>
              <a:t>7</a:t>
            </a:r>
            <a:r>
              <a:rPr altLang="en-US" dirty="0" sz="2400" kumimoji="1" lang="zh-CN">
                <a:latin typeface="方正正大黑简体" panose="02000000000000000000" pitchFamily="2" charset="-122"/>
                <a:ea typeface="方正正大黑简体" panose="02000000000000000000" pitchFamily="2" charset="-122"/>
                <a:sym typeface="+mn-ea"/>
              </a:rPr>
              <a:t>月</a:t>
            </a:r>
          </a:p>
        </p:txBody>
      </p:sp>
      <p:pic>
        <p:nvPicPr>
          <p:cNvPr id="2097185" name="图片 26"/>
          <p:cNvPicPr>
            <a:picLocks noChangeAspect="1"/>
          </p:cNvPicPr>
          <p:nvPr/>
        </p:nvPicPr>
        <p:blipFill>
          <a:blip xmlns:r="http://schemas.openxmlformats.org/officeDocument/2006/relationships" r:embed="rId2"/>
          <a:stretch>
            <a:fillRect/>
          </a:stretch>
        </p:blipFill>
        <p:spPr>
          <a:xfrm>
            <a:off x="8727727" y="3480387"/>
            <a:ext cx="1951355" cy="606425"/>
          </a:xfrm>
          <a:prstGeom prst="rect"/>
          <a:ln w="12700" cmpd="sng">
            <a:solidFill>
              <a:schemeClr val="tx1"/>
            </a:solidFill>
            <a:prstDash val="solid"/>
          </a:ln>
          <a:effectLst>
            <a:outerShdw algn="tl" blurRad="50800" dir="2700000" dist="38100" rotWithShape="0">
              <a:prstClr val="black">
                <a:alpha val="40000"/>
              </a:prstClr>
            </a:outerShdw>
          </a:effectLst>
          <a:scene3d>
            <a:camera prst="orthographicFront"/>
            <a:lightRig dir="t" rig="threePt"/>
          </a:scene3d>
          <a:sp3d prstMaterial="matte"/>
        </p:spPr>
      </p:pic>
      <p:pic>
        <p:nvPicPr>
          <p:cNvPr id="2097186" name="图片 2"/>
          <p:cNvPicPr>
            <a:picLocks noChangeAspect="1"/>
          </p:cNvPicPr>
          <p:nvPr/>
        </p:nvPicPr>
        <p:blipFill>
          <a:blip xmlns:r="http://schemas.openxmlformats.org/officeDocument/2006/relationships" r:embed="rId3"/>
          <a:stretch>
            <a:fillRect/>
          </a:stretch>
        </p:blipFill>
        <p:spPr>
          <a:xfrm>
            <a:off x="1403291" y="1969910"/>
            <a:ext cx="6151207" cy="4233804"/>
          </a:xfrm>
          <a:prstGeom prst="rect"/>
        </p:spPr>
      </p:pic>
      <p:sp>
        <p:nvSpPr>
          <p:cNvPr id="1048754" name="文本框 4"/>
          <p:cNvSpPr txBox="1"/>
          <p:nvPr/>
        </p:nvSpPr>
        <p:spPr>
          <a:xfrm>
            <a:off x="8387082" y="4304173"/>
            <a:ext cx="2844583" cy="929640"/>
          </a:xfrm>
          <a:prstGeom prst="rect"/>
          <a:noFill/>
        </p:spPr>
        <p:txBody>
          <a:bodyPr rtlCol="0" wrap="square">
            <a:spAutoFit/>
          </a:bodyPr>
          <a:p>
            <a:r>
              <a:rPr altLang="zh-CN" b="1" dirty="0" sz="2800" kern="1200" lang="en-US">
                <a:solidFill>
                  <a:schemeClr val="tx1"/>
                </a:solidFill>
                <a:effectLst/>
                <a:latin typeface="+mn-lt"/>
                <a:ea typeface="+mn-ea"/>
                <a:cs typeface="+mn-cs"/>
              </a:rPr>
              <a:t>www.cert.org.cn</a:t>
            </a:r>
            <a:endParaRPr altLang="en-US" b="1" dirty="0" sz="280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752"/>
                                        </p:tgtEl>
                                        <p:attrNameLst>
                                          <p:attrName>style.visibility</p:attrName>
                                        </p:attrNameLst>
                                      </p:cBhvr>
                                      <p:to>
                                        <p:strVal val="visible"/>
                                      </p:to>
                                    </p:set>
                                    <p:animEffect transition="in" filter="fade">
                                      <p:cBhvr>
                                        <p:cTn dur="500" id="7">
                                          <p:stCondLst>
                                            <p:cond delay="0"/>
                                          </p:stCondLst>
                                        </p:cTn>
                                        <p:tgtEl>
                                          <p:spTgt spid="1048752"/>
                                        </p:tgtEl>
                                      </p:cBhvr>
                                    </p:animEffect>
                                    <p:set>
                                      <p:cBhvr>
                                        <p:cTn dur="500" fill="hold" id="8">
                                          <p:stCondLst>
                                            <p:cond delay="500"/>
                                          </p:stCondLst>
                                        </p:cTn>
                                        <p:tgtEl>
                                          <p:spTgt spid="1048752"/>
                                        </p:tgtEl>
                                        <p:attrNameLst>
                                          <p:attrName>style.visibility</p:attrName>
                                        </p:attrNameLst>
                                      </p:cBhvr>
                                      <p:to>
                                        <p:strVal val="visible"/>
                                      </p:to>
                                    </p:set>
                                    <p:anim calcmode="lin" to="0" valueType="num">
                                      <p:cBhvr>
                                        <p:cTn decel="100000" dur="1000" fill="hold" id="9">
                                          <p:stCondLst>
                                            <p:cond delay="0"/>
                                          </p:stCondLst>
                                        </p:cTn>
                                        <p:tgtEl>
                                          <p:spTgt spid="1048752"/>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10" presetSubtype="0">
                                  <p:stCondLst>
                                    <p:cond delay="0"/>
                                  </p:stCondLst>
                                  <p:childTnLst>
                                    <p:set>
                                      <p:cBhvr>
                                        <p:cTn dur="1" fill="hold" id="13">
                                          <p:stCondLst>
                                            <p:cond delay="0"/>
                                          </p:stCondLst>
                                        </p:cTn>
                                        <p:tgtEl>
                                          <p:spTgt spid="2097185"/>
                                        </p:tgtEl>
                                        <p:attrNameLst>
                                          <p:attrName>style.visibility</p:attrName>
                                        </p:attrNameLst>
                                      </p:cBhvr>
                                      <p:to>
                                        <p:strVal val="visible"/>
                                      </p:to>
                                    </p:set>
                                    <p:animEffect transition="in" filter="fade">
                                      <p:cBhvr>
                                        <p:cTn dur="500" id="14"/>
                                        <p:tgtEl>
                                          <p:spTgt spid="209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pic>
        <p:nvPicPr>
          <p:cNvPr id="209718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5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5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6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61"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sp>
        <p:nvSpPr>
          <p:cNvPr id="1048762" name="文本框 2"/>
          <p:cNvSpPr txBox="1">
            <a:spLocks noChangeArrowheads="1"/>
          </p:cNvSpPr>
          <p:nvPr/>
        </p:nvSpPr>
        <p:spPr bwMode="auto">
          <a:xfrm>
            <a:off x="1328896" y="5158524"/>
            <a:ext cx="7985361" cy="889483"/>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defPPr>
              <a:defRPr lang="zh-CN"/>
            </a:defPPr>
            <a:lvl1pPr>
              <a:defRPr sz="2400">
                <a:solidFill>
                  <a:schemeClr val="bg1"/>
                </a:solidFill>
                <a:latin typeface="方正正大黑简体" panose="02000000000000000000" pitchFamily="2" charset="-122"/>
                <a:ea typeface="方正正大黑简体" panose="02000000000000000000" pitchFamily="2" charset="-122"/>
              </a:defRPr>
            </a:lvl1pPr>
            <a:lvl2pPr eaLnBrk="0" hangingPunct="0" indent="-285750" marL="742950">
              <a:defRPr>
                <a:latin typeface="Arial" panose="020B0604020202020204" pitchFamily="34" charset="0"/>
                <a:ea typeface="黑体" panose="02010609060101010101" pitchFamily="49" charset="-122"/>
              </a:defRPr>
            </a:lvl2pPr>
            <a:lvl3pPr eaLnBrk="0" hangingPunct="0" indent="-228600" marL="1143000">
              <a:defRPr>
                <a:latin typeface="Arial" panose="020B0604020202020204" pitchFamily="34" charset="0"/>
                <a:ea typeface="黑体" panose="02010609060101010101" pitchFamily="49" charset="-122"/>
              </a:defRPr>
            </a:lvl3pPr>
            <a:lvl4pPr eaLnBrk="0" hangingPunct="0" indent="-228600" marL="1600200">
              <a:defRPr>
                <a:latin typeface="Arial" panose="020B0604020202020204" pitchFamily="34" charset="0"/>
                <a:ea typeface="黑体" panose="02010609060101010101" pitchFamily="49" charset="-122"/>
              </a:defRPr>
            </a:lvl4pPr>
            <a:lvl5pPr eaLnBrk="0" hangingPunct="0" indent="-228600" marL="2057400">
              <a:defRPr>
                <a:latin typeface="Arial" panose="020B0604020202020204" pitchFamily="34" charset="0"/>
                <a:ea typeface="黑体" panose="02010609060101010101" pitchFamily="49" charset="-122"/>
              </a:defRPr>
            </a:lvl5pPr>
            <a:lvl6pPr eaLnBrk="0" fontAlgn="base" hangingPunct="0" indent="-228600" marL="2514600">
              <a:spcBef>
                <a:spcPct val="0"/>
              </a:spcBef>
              <a:spcAft>
                <a:spcPct val="0"/>
              </a:spcAft>
              <a:defRPr>
                <a:latin typeface="Arial" panose="020B0604020202020204" pitchFamily="34" charset="0"/>
                <a:ea typeface="黑体" panose="02010609060101010101" pitchFamily="49" charset="-122"/>
              </a:defRPr>
            </a:lvl6pPr>
            <a:lvl7pPr eaLnBrk="0" fontAlgn="base" hangingPunct="0" indent="-228600" marL="2971800">
              <a:spcBef>
                <a:spcPct val="0"/>
              </a:spcBef>
              <a:spcAft>
                <a:spcPct val="0"/>
              </a:spcAft>
              <a:defRPr>
                <a:latin typeface="Arial" panose="020B0604020202020204" pitchFamily="34" charset="0"/>
                <a:ea typeface="黑体" panose="02010609060101010101" pitchFamily="49" charset="-122"/>
              </a:defRPr>
            </a:lvl7pPr>
            <a:lvl8pPr eaLnBrk="0" fontAlgn="base" hangingPunct="0" indent="-228600" marL="3429000">
              <a:spcBef>
                <a:spcPct val="0"/>
              </a:spcBef>
              <a:spcAft>
                <a:spcPct val="0"/>
              </a:spcAft>
              <a:defRPr>
                <a:latin typeface="Arial" panose="020B0604020202020204" pitchFamily="34" charset="0"/>
                <a:ea typeface="黑体" panose="02010609060101010101" pitchFamily="49" charset="-122"/>
              </a:defRPr>
            </a:lvl8pPr>
            <a:lvl9pPr eaLnBrk="0" fontAlgn="base" hangingPunct="0" indent="-228600" marL="3886200">
              <a:spcBef>
                <a:spcPct val="0"/>
              </a:spcBef>
              <a:spcAft>
                <a:spcPct val="0"/>
              </a:spcAft>
              <a:defRPr>
                <a:latin typeface="Arial" panose="020B0604020202020204" pitchFamily="34" charset="0"/>
                <a:ea typeface="黑体" panose="02010609060101010101" pitchFamily="49" charset="-122"/>
              </a:defRPr>
            </a:lvl9pPr>
          </a:lstStyle>
          <a:p>
            <a:r>
              <a:rPr altLang="zh-CN" dirty="0" lang="en-US"/>
              <a:t>2020</a:t>
            </a:r>
            <a:r>
              <a:rPr altLang="en-US" dirty="0" lang="zh-CN"/>
              <a:t>年上半年，我国境内被篡改网站数量为</a:t>
            </a:r>
            <a:r>
              <a:rPr altLang="zh-CN" dirty="0" lang="en-US"/>
              <a:t>147,682</a:t>
            </a:r>
            <a:r>
              <a:rPr altLang="en-US" dirty="0" lang="zh-CN"/>
              <a:t>个，较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194%</a:t>
            </a:r>
            <a:r>
              <a:rPr altLang="en-US" dirty="0" lang="zh-CN"/>
              <a:t>。</a:t>
            </a:r>
          </a:p>
        </p:txBody>
      </p:sp>
      <p:pic>
        <p:nvPicPr>
          <p:cNvPr id="2097188" name="图片 18"/>
          <p:cNvPicPr>
            <a:picLocks noChangeAspect="1"/>
          </p:cNvPicPr>
          <p:nvPr/>
        </p:nvPicPr>
        <p:blipFill>
          <a:blip xmlns:r="http://schemas.openxmlformats.org/officeDocument/2006/relationships" r:embed="rId2"/>
          <a:stretch>
            <a:fillRect/>
          </a:stretch>
        </p:blipFill>
        <p:spPr>
          <a:xfrm>
            <a:off x="1328896" y="1538082"/>
            <a:ext cx="4540636" cy="3304819"/>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89" name="图片 19"/>
          <p:cNvPicPr>
            <a:picLocks noChangeAspect="1"/>
          </p:cNvPicPr>
          <p:nvPr/>
        </p:nvPicPr>
        <p:blipFill>
          <a:blip xmlns:r="http://schemas.openxmlformats.org/officeDocument/2006/relationships" r:embed="rId3"/>
          <a:stretch>
            <a:fillRect/>
          </a:stretch>
        </p:blipFill>
        <p:spPr>
          <a:xfrm>
            <a:off x="6352824" y="1552433"/>
            <a:ext cx="4417936" cy="3304819"/>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90" name="图片 21"/>
          <p:cNvPicPr>
            <a:picLocks noChangeAspect="1"/>
          </p:cNvPicPr>
          <p:nvPr/>
        </p:nvPicPr>
        <p:blipFill>
          <a:blip xmlns:r="http://schemas.openxmlformats.org/officeDocument/2006/relationships" r:embed="rId4"/>
          <a:stretch>
            <a:fillRect/>
          </a:stretch>
        </p:blipFill>
        <p:spPr>
          <a:xfrm>
            <a:off x="9530025" y="5306473"/>
            <a:ext cx="1951355" cy="606425"/>
          </a:xfrm>
          <a:prstGeom prst="rect"/>
          <a:ln w="12700" cmpd="sng">
            <a:solidFill>
              <a:schemeClr val="tx1"/>
            </a:solidFill>
            <a:prstDash val="solid"/>
          </a:ln>
          <a:effectLst>
            <a:outerShdw algn="tl" blurRad="50800" dir="2700000" dist="38100" rotWithShape="0">
              <a:prstClr val="black">
                <a:alpha val="40000"/>
              </a:prstClr>
            </a:outerShdw>
          </a:effectLst>
          <a:scene3d>
            <a:camera prst="orthographicFront"/>
            <a:lightRig dir="t" rig="threePt"/>
          </a:scene3d>
          <a:sp3d prstMaterial="matte"/>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188"/>
                                        </p:tgtEl>
                                        <p:attrNameLst>
                                          <p:attrName>style.visibility</p:attrName>
                                        </p:attrNameLst>
                                      </p:cBhvr>
                                      <p:to>
                                        <p:strVal val="visible"/>
                                      </p:to>
                                    </p:set>
                                    <p:animEffect transition="in" filter="fade">
                                      <p:cBhvr>
                                        <p:cTn dur="1000" id="7"/>
                                        <p:tgtEl>
                                          <p:spTgt spid="2097188"/>
                                        </p:tgtEl>
                                      </p:cBhvr>
                                    </p:animEffect>
                                    <p:anim calcmode="lin" valueType="num">
                                      <p:cBhvr>
                                        <p:cTn dur="1000" fill="hold" id="8"/>
                                        <p:tgtEl>
                                          <p:spTgt spid="2097188"/>
                                        </p:tgtEl>
                                        <p:attrNameLst>
                                          <p:attrName>ppt_x</p:attrName>
                                        </p:attrNameLst>
                                      </p:cBhvr>
                                      <p:tavLst>
                                        <p:tav tm="0">
                                          <p:val>
                                            <p:strVal val="#ppt_x"/>
                                          </p:val>
                                        </p:tav>
                                        <p:tav tm="100000">
                                          <p:val>
                                            <p:strVal val="#ppt_x"/>
                                          </p:val>
                                        </p:tav>
                                      </p:tavLst>
                                    </p:anim>
                                    <p:anim calcmode="lin" valueType="num">
                                      <p:cBhvr>
                                        <p:cTn dur="1000" fill="hold" id="9"/>
                                        <p:tgtEl>
                                          <p:spTgt spid="2097188"/>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2097189"/>
                                        </p:tgtEl>
                                        <p:attrNameLst>
                                          <p:attrName>style.visibility</p:attrName>
                                        </p:attrNameLst>
                                      </p:cBhvr>
                                      <p:to>
                                        <p:strVal val="visible"/>
                                      </p:to>
                                    </p:set>
                                    <p:animEffect transition="in" filter="fade">
                                      <p:cBhvr>
                                        <p:cTn dur="1000" id="12"/>
                                        <p:tgtEl>
                                          <p:spTgt spid="2097189"/>
                                        </p:tgtEl>
                                      </p:cBhvr>
                                    </p:animEffect>
                                    <p:anim calcmode="lin" valueType="num">
                                      <p:cBhvr>
                                        <p:cTn dur="1000" fill="hold" id="13"/>
                                        <p:tgtEl>
                                          <p:spTgt spid="2097189"/>
                                        </p:tgtEl>
                                        <p:attrNameLst>
                                          <p:attrName>ppt_x</p:attrName>
                                        </p:attrNameLst>
                                      </p:cBhvr>
                                      <p:tavLst>
                                        <p:tav tm="0">
                                          <p:val>
                                            <p:strVal val="#ppt_x"/>
                                          </p:val>
                                        </p:tav>
                                        <p:tav tm="100000">
                                          <p:val>
                                            <p:strVal val="#ppt_x"/>
                                          </p:val>
                                        </p:tav>
                                      </p:tavLst>
                                    </p:anim>
                                    <p:anim calcmode="lin" valueType="num">
                                      <p:cBhvr>
                                        <p:cTn dur="1000" fill="hold" id="14"/>
                                        <p:tgtEl>
                                          <p:spTgt spid="2097189"/>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762"/>
                                        </p:tgtEl>
                                        <p:attrNameLst>
                                          <p:attrName>style.visibility</p:attrName>
                                        </p:attrNameLst>
                                      </p:cBhvr>
                                      <p:to>
                                        <p:strVal val="visible"/>
                                      </p:to>
                                    </p:set>
                                    <p:animEffect transition="in" filter="fade">
                                      <p:cBhvr>
                                        <p:cTn dur="1000" id="17"/>
                                        <p:tgtEl>
                                          <p:spTgt spid="1048762"/>
                                        </p:tgtEl>
                                      </p:cBhvr>
                                    </p:animEffect>
                                    <p:anim calcmode="lin" valueType="num">
                                      <p:cBhvr>
                                        <p:cTn dur="1000" fill="hold" id="18"/>
                                        <p:tgtEl>
                                          <p:spTgt spid="1048762"/>
                                        </p:tgtEl>
                                        <p:attrNameLst>
                                          <p:attrName>ppt_x</p:attrName>
                                        </p:attrNameLst>
                                      </p:cBhvr>
                                      <p:tavLst>
                                        <p:tav tm="0">
                                          <p:val>
                                            <p:strVal val="#ppt_x"/>
                                          </p:val>
                                        </p:tav>
                                        <p:tav tm="100000">
                                          <p:val>
                                            <p:strVal val="#ppt_x"/>
                                          </p:val>
                                        </p:tav>
                                      </p:tavLst>
                                    </p:anim>
                                    <p:anim calcmode="lin" valueType="num">
                                      <p:cBhvr>
                                        <p:cTn dur="1000" fill="hold" id="19"/>
                                        <p:tgtEl>
                                          <p:spTgt spid="1048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pic>
        <p:nvPicPr>
          <p:cNvPr id="209719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66"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67"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68"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69"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sp>
        <p:nvSpPr>
          <p:cNvPr id="1048770" name="文本框 2"/>
          <p:cNvSpPr txBox="1">
            <a:spLocks noChangeArrowheads="1"/>
          </p:cNvSpPr>
          <p:nvPr/>
        </p:nvSpPr>
        <p:spPr bwMode="auto">
          <a:xfrm>
            <a:off x="1328896" y="5158524"/>
            <a:ext cx="7985361" cy="889483"/>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defPPr>
              <a:defRPr lang="zh-CN"/>
            </a:defPPr>
            <a:lvl1pPr>
              <a:defRPr sz="2400">
                <a:solidFill>
                  <a:schemeClr val="bg1"/>
                </a:solidFill>
                <a:latin typeface="方正正大黑简体" panose="02000000000000000000" pitchFamily="2" charset="-122"/>
                <a:ea typeface="方正正大黑简体" panose="02000000000000000000" pitchFamily="2" charset="-122"/>
              </a:defRPr>
            </a:lvl1pPr>
            <a:lvl2pPr eaLnBrk="0" hangingPunct="0" indent="-285750" marL="742950">
              <a:defRPr>
                <a:latin typeface="Arial" panose="020B0604020202020204" pitchFamily="34" charset="0"/>
                <a:ea typeface="黑体" panose="02010609060101010101" pitchFamily="49" charset="-122"/>
              </a:defRPr>
            </a:lvl2pPr>
            <a:lvl3pPr eaLnBrk="0" hangingPunct="0" indent="-228600" marL="1143000">
              <a:defRPr>
                <a:latin typeface="Arial" panose="020B0604020202020204" pitchFamily="34" charset="0"/>
                <a:ea typeface="黑体" panose="02010609060101010101" pitchFamily="49" charset="-122"/>
              </a:defRPr>
            </a:lvl3pPr>
            <a:lvl4pPr eaLnBrk="0" hangingPunct="0" indent="-228600" marL="1600200">
              <a:defRPr>
                <a:latin typeface="Arial" panose="020B0604020202020204" pitchFamily="34" charset="0"/>
                <a:ea typeface="黑体" panose="02010609060101010101" pitchFamily="49" charset="-122"/>
              </a:defRPr>
            </a:lvl4pPr>
            <a:lvl5pPr eaLnBrk="0" hangingPunct="0" indent="-228600" marL="2057400">
              <a:defRPr>
                <a:latin typeface="Arial" panose="020B0604020202020204" pitchFamily="34" charset="0"/>
                <a:ea typeface="黑体" panose="02010609060101010101" pitchFamily="49" charset="-122"/>
              </a:defRPr>
            </a:lvl5pPr>
            <a:lvl6pPr eaLnBrk="0" fontAlgn="base" hangingPunct="0" indent="-228600" marL="2514600">
              <a:spcBef>
                <a:spcPct val="0"/>
              </a:spcBef>
              <a:spcAft>
                <a:spcPct val="0"/>
              </a:spcAft>
              <a:defRPr>
                <a:latin typeface="Arial" panose="020B0604020202020204" pitchFamily="34" charset="0"/>
                <a:ea typeface="黑体" panose="02010609060101010101" pitchFamily="49" charset="-122"/>
              </a:defRPr>
            </a:lvl6pPr>
            <a:lvl7pPr eaLnBrk="0" fontAlgn="base" hangingPunct="0" indent="-228600" marL="2971800">
              <a:spcBef>
                <a:spcPct val="0"/>
              </a:spcBef>
              <a:spcAft>
                <a:spcPct val="0"/>
              </a:spcAft>
              <a:defRPr>
                <a:latin typeface="Arial" panose="020B0604020202020204" pitchFamily="34" charset="0"/>
                <a:ea typeface="黑体" panose="02010609060101010101" pitchFamily="49" charset="-122"/>
              </a:defRPr>
            </a:lvl7pPr>
            <a:lvl8pPr eaLnBrk="0" fontAlgn="base" hangingPunct="0" indent="-228600" marL="3429000">
              <a:spcBef>
                <a:spcPct val="0"/>
              </a:spcBef>
              <a:spcAft>
                <a:spcPct val="0"/>
              </a:spcAft>
              <a:defRPr>
                <a:latin typeface="Arial" panose="020B0604020202020204" pitchFamily="34" charset="0"/>
                <a:ea typeface="黑体" panose="02010609060101010101" pitchFamily="49" charset="-122"/>
              </a:defRPr>
            </a:lvl8pPr>
            <a:lvl9pPr eaLnBrk="0" fontAlgn="base" hangingPunct="0" indent="-228600" marL="3886200">
              <a:spcBef>
                <a:spcPct val="0"/>
              </a:spcBef>
              <a:spcAft>
                <a:spcPct val="0"/>
              </a:spcAft>
              <a:defRPr>
                <a:latin typeface="Arial" panose="020B0604020202020204" pitchFamily="34" charset="0"/>
                <a:ea typeface="黑体" panose="02010609060101010101" pitchFamily="49" charset="-122"/>
              </a:defRPr>
            </a:lvl9pPr>
          </a:lstStyle>
          <a:p>
            <a:r>
              <a:rPr altLang="zh-CN" dirty="0" lang="en-US"/>
              <a:t>2020</a:t>
            </a:r>
            <a:r>
              <a:rPr altLang="en-US" dirty="0" lang="zh-CN"/>
              <a:t>年上半年，我国境内被植入后门的网站数量为</a:t>
            </a:r>
            <a:r>
              <a:rPr altLang="zh-CN" dirty="0" lang="en-US"/>
              <a:t>40086</a:t>
            </a:r>
            <a:r>
              <a:rPr altLang="en-US" dirty="0" lang="zh-CN"/>
              <a:t>个，较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32.79%</a:t>
            </a:r>
            <a:r>
              <a:rPr altLang="en-US" dirty="0" lang="zh-CN">
                <a:solidFill>
                  <a:srgbClr val="FFC000"/>
                </a:solidFill>
              </a:rPr>
              <a:t>。</a:t>
            </a:r>
          </a:p>
        </p:txBody>
      </p:sp>
      <p:pic>
        <p:nvPicPr>
          <p:cNvPr id="2097192" name="图片 18"/>
          <p:cNvPicPr>
            <a:picLocks noChangeAspect="1"/>
          </p:cNvPicPr>
          <p:nvPr/>
        </p:nvPicPr>
        <p:blipFill>
          <a:blip xmlns:r="http://schemas.openxmlformats.org/officeDocument/2006/relationships" r:embed="rId2"/>
          <a:stretch>
            <a:fillRect/>
          </a:stretch>
        </p:blipFill>
        <p:spPr>
          <a:xfrm>
            <a:off x="1328896" y="1553243"/>
            <a:ext cx="4540636" cy="3274496"/>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93" name="图片 19"/>
          <p:cNvPicPr>
            <a:picLocks noChangeAspect="1"/>
          </p:cNvPicPr>
          <p:nvPr/>
        </p:nvPicPr>
        <p:blipFill>
          <a:blip xmlns:r="http://schemas.openxmlformats.org/officeDocument/2006/relationships" r:embed="rId3"/>
          <a:stretch>
            <a:fillRect/>
          </a:stretch>
        </p:blipFill>
        <p:spPr>
          <a:xfrm>
            <a:off x="6271715" y="1553243"/>
            <a:ext cx="4581278" cy="3274259"/>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94" name="图片 20"/>
          <p:cNvPicPr>
            <a:picLocks noChangeAspect="1"/>
          </p:cNvPicPr>
          <p:nvPr/>
        </p:nvPicPr>
        <p:blipFill>
          <a:blip xmlns:r="http://schemas.openxmlformats.org/officeDocument/2006/relationships" r:embed="rId4"/>
          <a:stretch>
            <a:fillRect/>
          </a:stretch>
        </p:blipFill>
        <p:spPr>
          <a:xfrm>
            <a:off x="9530025" y="5306473"/>
            <a:ext cx="1951355" cy="606425"/>
          </a:xfrm>
          <a:prstGeom prst="rect"/>
          <a:ln w="12700" cmpd="sng">
            <a:solidFill>
              <a:schemeClr val="tx1"/>
            </a:solidFill>
            <a:prstDash val="solid"/>
          </a:ln>
          <a:effectLst>
            <a:outerShdw algn="tl" blurRad="50800" dir="2700000" dist="38100" rotWithShape="0">
              <a:prstClr val="black">
                <a:alpha val="40000"/>
              </a:prstClr>
            </a:outerShdw>
          </a:effectLst>
          <a:scene3d>
            <a:camera prst="orthographicFront"/>
            <a:lightRig dir="t" rig="threePt"/>
          </a:scene3d>
          <a:sp3d prstMaterial="matte"/>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192"/>
                                        </p:tgtEl>
                                        <p:attrNameLst>
                                          <p:attrName>style.visibility</p:attrName>
                                        </p:attrNameLst>
                                      </p:cBhvr>
                                      <p:to>
                                        <p:strVal val="visible"/>
                                      </p:to>
                                    </p:set>
                                    <p:animEffect transition="in" filter="fade">
                                      <p:cBhvr>
                                        <p:cTn dur="1000" id="7"/>
                                        <p:tgtEl>
                                          <p:spTgt spid="2097192"/>
                                        </p:tgtEl>
                                      </p:cBhvr>
                                    </p:animEffect>
                                    <p:anim calcmode="lin" valueType="num">
                                      <p:cBhvr>
                                        <p:cTn dur="1000" fill="hold" id="8"/>
                                        <p:tgtEl>
                                          <p:spTgt spid="2097192"/>
                                        </p:tgtEl>
                                        <p:attrNameLst>
                                          <p:attrName>ppt_x</p:attrName>
                                        </p:attrNameLst>
                                      </p:cBhvr>
                                      <p:tavLst>
                                        <p:tav tm="0">
                                          <p:val>
                                            <p:strVal val="#ppt_x"/>
                                          </p:val>
                                        </p:tav>
                                        <p:tav tm="100000">
                                          <p:val>
                                            <p:strVal val="#ppt_x"/>
                                          </p:val>
                                        </p:tav>
                                      </p:tavLst>
                                    </p:anim>
                                    <p:anim calcmode="lin" valueType="num">
                                      <p:cBhvr>
                                        <p:cTn dur="1000" fill="hold" id="9"/>
                                        <p:tgtEl>
                                          <p:spTgt spid="2097192"/>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2097193"/>
                                        </p:tgtEl>
                                        <p:attrNameLst>
                                          <p:attrName>style.visibility</p:attrName>
                                        </p:attrNameLst>
                                      </p:cBhvr>
                                      <p:to>
                                        <p:strVal val="visible"/>
                                      </p:to>
                                    </p:set>
                                    <p:animEffect transition="in" filter="fade">
                                      <p:cBhvr>
                                        <p:cTn dur="1000" id="12"/>
                                        <p:tgtEl>
                                          <p:spTgt spid="2097193"/>
                                        </p:tgtEl>
                                      </p:cBhvr>
                                    </p:animEffect>
                                    <p:anim calcmode="lin" valueType="num">
                                      <p:cBhvr>
                                        <p:cTn dur="1000" fill="hold" id="13"/>
                                        <p:tgtEl>
                                          <p:spTgt spid="2097193"/>
                                        </p:tgtEl>
                                        <p:attrNameLst>
                                          <p:attrName>ppt_x</p:attrName>
                                        </p:attrNameLst>
                                      </p:cBhvr>
                                      <p:tavLst>
                                        <p:tav tm="0">
                                          <p:val>
                                            <p:strVal val="#ppt_x"/>
                                          </p:val>
                                        </p:tav>
                                        <p:tav tm="100000">
                                          <p:val>
                                            <p:strVal val="#ppt_x"/>
                                          </p:val>
                                        </p:tav>
                                      </p:tavLst>
                                    </p:anim>
                                    <p:anim calcmode="lin" valueType="num">
                                      <p:cBhvr>
                                        <p:cTn dur="1000" fill="hold" id="14"/>
                                        <p:tgtEl>
                                          <p:spTgt spid="2097193"/>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770"/>
                                        </p:tgtEl>
                                        <p:attrNameLst>
                                          <p:attrName>style.visibility</p:attrName>
                                        </p:attrNameLst>
                                      </p:cBhvr>
                                      <p:to>
                                        <p:strVal val="visible"/>
                                      </p:to>
                                    </p:set>
                                    <p:animEffect transition="in" filter="fade">
                                      <p:cBhvr>
                                        <p:cTn dur="1000" id="17"/>
                                        <p:tgtEl>
                                          <p:spTgt spid="1048770"/>
                                        </p:tgtEl>
                                      </p:cBhvr>
                                    </p:animEffect>
                                    <p:anim calcmode="lin" valueType="num">
                                      <p:cBhvr>
                                        <p:cTn dur="1000" fill="hold" id="18"/>
                                        <p:tgtEl>
                                          <p:spTgt spid="1048770"/>
                                        </p:tgtEl>
                                        <p:attrNameLst>
                                          <p:attrName>ppt_x</p:attrName>
                                        </p:attrNameLst>
                                      </p:cBhvr>
                                      <p:tavLst>
                                        <p:tav tm="0">
                                          <p:val>
                                            <p:strVal val="#ppt_x"/>
                                          </p:val>
                                        </p:tav>
                                        <p:tav tm="100000">
                                          <p:val>
                                            <p:strVal val="#ppt_x"/>
                                          </p:val>
                                        </p:tav>
                                      </p:tavLst>
                                    </p:anim>
                                    <p:anim calcmode="lin" valueType="num">
                                      <p:cBhvr>
                                        <p:cTn dur="1000" fill="hold" id="19"/>
                                        <p:tgtEl>
                                          <p:spTgt spid="10487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pic>
        <p:nvPicPr>
          <p:cNvPr id="2097195"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7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7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7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77"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pic>
        <p:nvPicPr>
          <p:cNvPr id="2097196" name="图片 25"/>
          <p:cNvPicPr>
            <a:picLocks noChangeAspect="1"/>
          </p:cNvPicPr>
          <p:nvPr/>
        </p:nvPicPr>
        <p:blipFill>
          <a:blip xmlns:r="http://schemas.openxmlformats.org/officeDocument/2006/relationships" r:embed="rId2"/>
          <a:stretch>
            <a:fillRect/>
          </a:stretch>
        </p:blipFill>
        <p:spPr>
          <a:xfrm>
            <a:off x="9530025" y="5306473"/>
            <a:ext cx="1951355" cy="606425"/>
          </a:xfrm>
          <a:prstGeom prst="rect"/>
          <a:ln w="12700" cmpd="sng">
            <a:solidFill>
              <a:schemeClr val="tx1"/>
            </a:solidFill>
            <a:prstDash val="solid"/>
          </a:ln>
          <a:effectLst>
            <a:outerShdw algn="tl" blurRad="50800" dir="2700000" dist="38100" rotWithShape="0">
              <a:prstClr val="black">
                <a:alpha val="40000"/>
              </a:prstClr>
            </a:outerShdw>
          </a:effectLst>
          <a:scene3d>
            <a:camera prst="orthographicFront"/>
            <a:lightRig dir="t" rig="threePt"/>
          </a:scene3d>
          <a:sp3d prstMaterial="matte"/>
        </p:spPr>
      </p:pic>
      <p:sp>
        <p:nvSpPr>
          <p:cNvPr id="1048778" name="文本框 2"/>
          <p:cNvSpPr txBox="1">
            <a:spLocks noChangeArrowheads="1"/>
          </p:cNvSpPr>
          <p:nvPr/>
        </p:nvSpPr>
        <p:spPr bwMode="auto">
          <a:xfrm>
            <a:off x="1328896" y="4961487"/>
            <a:ext cx="8061215" cy="1283557"/>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defPPr>
              <a:defRPr lang="zh-CN"/>
            </a:defPPr>
            <a:lvl1pPr>
              <a:defRPr sz="2400">
                <a:solidFill>
                  <a:schemeClr val="bg1"/>
                </a:solidFill>
                <a:latin typeface="方正正大黑简体" panose="02000000000000000000" pitchFamily="2" charset="-122"/>
                <a:ea typeface="方正正大黑简体" panose="02000000000000000000" pitchFamily="2" charset="-122"/>
              </a:defRPr>
            </a:lvl1pPr>
            <a:lvl2pPr eaLnBrk="0" hangingPunct="0" indent="-285750" marL="742950">
              <a:defRPr>
                <a:latin typeface="Arial" panose="020B0604020202020204" pitchFamily="34" charset="0"/>
                <a:ea typeface="黑体" panose="02010609060101010101" pitchFamily="49" charset="-122"/>
              </a:defRPr>
            </a:lvl2pPr>
            <a:lvl3pPr eaLnBrk="0" hangingPunct="0" indent="-228600" marL="1143000">
              <a:defRPr>
                <a:latin typeface="Arial" panose="020B0604020202020204" pitchFamily="34" charset="0"/>
                <a:ea typeface="黑体" panose="02010609060101010101" pitchFamily="49" charset="-122"/>
              </a:defRPr>
            </a:lvl3pPr>
            <a:lvl4pPr eaLnBrk="0" hangingPunct="0" indent="-228600" marL="1600200">
              <a:defRPr>
                <a:latin typeface="Arial" panose="020B0604020202020204" pitchFamily="34" charset="0"/>
                <a:ea typeface="黑体" panose="02010609060101010101" pitchFamily="49" charset="-122"/>
              </a:defRPr>
            </a:lvl4pPr>
            <a:lvl5pPr eaLnBrk="0" hangingPunct="0" indent="-228600" marL="2057400">
              <a:defRPr>
                <a:latin typeface="Arial" panose="020B0604020202020204" pitchFamily="34" charset="0"/>
                <a:ea typeface="黑体" panose="02010609060101010101" pitchFamily="49" charset="-122"/>
              </a:defRPr>
            </a:lvl5pPr>
            <a:lvl6pPr eaLnBrk="0" fontAlgn="base" hangingPunct="0" indent="-228600" marL="2514600">
              <a:spcBef>
                <a:spcPct val="0"/>
              </a:spcBef>
              <a:spcAft>
                <a:spcPct val="0"/>
              </a:spcAft>
              <a:defRPr>
                <a:latin typeface="Arial" panose="020B0604020202020204" pitchFamily="34" charset="0"/>
                <a:ea typeface="黑体" panose="02010609060101010101" pitchFamily="49" charset="-122"/>
              </a:defRPr>
            </a:lvl6pPr>
            <a:lvl7pPr eaLnBrk="0" fontAlgn="base" hangingPunct="0" indent="-228600" marL="2971800">
              <a:spcBef>
                <a:spcPct val="0"/>
              </a:spcBef>
              <a:spcAft>
                <a:spcPct val="0"/>
              </a:spcAft>
              <a:defRPr>
                <a:latin typeface="Arial" panose="020B0604020202020204" pitchFamily="34" charset="0"/>
                <a:ea typeface="黑体" panose="02010609060101010101" pitchFamily="49" charset="-122"/>
              </a:defRPr>
            </a:lvl7pPr>
            <a:lvl8pPr eaLnBrk="0" fontAlgn="base" hangingPunct="0" indent="-228600" marL="3429000">
              <a:spcBef>
                <a:spcPct val="0"/>
              </a:spcBef>
              <a:spcAft>
                <a:spcPct val="0"/>
              </a:spcAft>
              <a:defRPr>
                <a:latin typeface="Arial" panose="020B0604020202020204" pitchFamily="34" charset="0"/>
                <a:ea typeface="黑体" panose="02010609060101010101" pitchFamily="49" charset="-122"/>
              </a:defRPr>
            </a:lvl8pPr>
            <a:lvl9pPr eaLnBrk="0" fontAlgn="base" hangingPunct="0" indent="-228600" marL="3886200">
              <a:spcBef>
                <a:spcPct val="0"/>
              </a:spcBef>
              <a:spcAft>
                <a:spcPct val="0"/>
              </a:spcAft>
              <a:defRPr>
                <a:latin typeface="Arial" panose="020B0604020202020204" pitchFamily="34" charset="0"/>
                <a:ea typeface="黑体" panose="02010609060101010101" pitchFamily="49" charset="-122"/>
              </a:defRPr>
            </a:lvl9pPr>
          </a:lstStyle>
          <a:p>
            <a:r>
              <a:rPr altLang="zh-CN" dirty="0" lang="en-US"/>
              <a:t>2020</a:t>
            </a:r>
            <a:r>
              <a:rPr altLang="en-US" dirty="0" lang="zh-CN"/>
              <a:t>年上半年，国家信息安全漏洞共享平台收集整理信息系统安全漏洞</a:t>
            </a:r>
            <a:r>
              <a:rPr altLang="zh-CN" dirty="0" lang="en-US"/>
              <a:t>11073</a:t>
            </a:r>
            <a:r>
              <a:rPr altLang="en-US" dirty="0" lang="zh-CN"/>
              <a:t>个，较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89.2%</a:t>
            </a:r>
            <a:r>
              <a:rPr altLang="en-US" dirty="0" lang="zh-CN"/>
              <a:t>；其中，高危漏洞</a:t>
            </a:r>
            <a:r>
              <a:rPr altLang="zh-CN" dirty="0" lang="en-US"/>
              <a:t>4280</a:t>
            </a:r>
            <a:r>
              <a:rPr altLang="en-US" dirty="0" lang="zh-CN"/>
              <a:t>个，较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128.1%</a:t>
            </a:r>
            <a:r>
              <a:rPr altLang="en-US" dirty="0" lang="zh-CN"/>
              <a:t>。</a:t>
            </a:r>
            <a:endParaRPr altLang="en-US" dirty="0" lang="zh-CN">
              <a:solidFill>
                <a:srgbClr val="FFC000"/>
              </a:solidFill>
            </a:endParaRPr>
          </a:p>
        </p:txBody>
      </p:sp>
      <p:pic>
        <p:nvPicPr>
          <p:cNvPr id="2097197" name="图片 18"/>
          <p:cNvPicPr>
            <a:picLocks noChangeAspect="1"/>
          </p:cNvPicPr>
          <p:nvPr/>
        </p:nvPicPr>
        <p:blipFill>
          <a:blip xmlns:r="http://schemas.openxmlformats.org/officeDocument/2006/relationships" r:embed="rId3"/>
          <a:stretch>
            <a:fillRect/>
          </a:stretch>
        </p:blipFill>
        <p:spPr>
          <a:xfrm>
            <a:off x="1378052" y="1553243"/>
            <a:ext cx="4442323" cy="3274496"/>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98" name="图片 19"/>
          <p:cNvPicPr>
            <a:picLocks noChangeAspect="1"/>
          </p:cNvPicPr>
          <p:nvPr/>
        </p:nvPicPr>
        <p:blipFill>
          <a:blip xmlns:r="http://schemas.openxmlformats.org/officeDocument/2006/relationships" r:embed="rId4"/>
          <a:stretch>
            <a:fillRect/>
          </a:stretch>
        </p:blipFill>
        <p:spPr>
          <a:xfrm>
            <a:off x="6369974" y="1553243"/>
            <a:ext cx="4384759" cy="3274259"/>
          </a:xfrm>
          <a:prstGeom prst="rect"/>
          <a:ln w="12700" cmpd="sng">
            <a:solidFill>
              <a:schemeClr val="tx1"/>
            </a:solidFill>
            <a:prstDash val="solid"/>
          </a:ln>
          <a:effectLst>
            <a:outerShdw algn="tl" blurRad="50800" dir="2700000" dist="38100"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197"/>
                                        </p:tgtEl>
                                        <p:attrNameLst>
                                          <p:attrName>style.visibility</p:attrName>
                                        </p:attrNameLst>
                                      </p:cBhvr>
                                      <p:to>
                                        <p:strVal val="visible"/>
                                      </p:to>
                                    </p:set>
                                    <p:animEffect transition="in" filter="fade">
                                      <p:cBhvr>
                                        <p:cTn dur="1000" id="7"/>
                                        <p:tgtEl>
                                          <p:spTgt spid="2097197"/>
                                        </p:tgtEl>
                                      </p:cBhvr>
                                    </p:animEffect>
                                    <p:anim calcmode="lin" valueType="num">
                                      <p:cBhvr>
                                        <p:cTn dur="1000" fill="hold" id="8"/>
                                        <p:tgtEl>
                                          <p:spTgt spid="2097197"/>
                                        </p:tgtEl>
                                        <p:attrNameLst>
                                          <p:attrName>ppt_x</p:attrName>
                                        </p:attrNameLst>
                                      </p:cBhvr>
                                      <p:tavLst>
                                        <p:tav tm="0">
                                          <p:val>
                                            <p:strVal val="#ppt_x"/>
                                          </p:val>
                                        </p:tav>
                                        <p:tav tm="100000">
                                          <p:val>
                                            <p:strVal val="#ppt_x"/>
                                          </p:val>
                                        </p:tav>
                                      </p:tavLst>
                                    </p:anim>
                                    <p:anim calcmode="lin" valueType="num">
                                      <p:cBhvr>
                                        <p:cTn dur="1000" fill="hold" id="9"/>
                                        <p:tgtEl>
                                          <p:spTgt spid="2097197"/>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2097198"/>
                                        </p:tgtEl>
                                        <p:attrNameLst>
                                          <p:attrName>style.visibility</p:attrName>
                                        </p:attrNameLst>
                                      </p:cBhvr>
                                      <p:to>
                                        <p:strVal val="visible"/>
                                      </p:to>
                                    </p:set>
                                    <p:animEffect transition="in" filter="fade">
                                      <p:cBhvr>
                                        <p:cTn dur="1000" id="12"/>
                                        <p:tgtEl>
                                          <p:spTgt spid="2097198"/>
                                        </p:tgtEl>
                                      </p:cBhvr>
                                    </p:animEffect>
                                    <p:anim calcmode="lin" valueType="num">
                                      <p:cBhvr>
                                        <p:cTn dur="1000" fill="hold" id="13"/>
                                        <p:tgtEl>
                                          <p:spTgt spid="2097198"/>
                                        </p:tgtEl>
                                        <p:attrNameLst>
                                          <p:attrName>ppt_x</p:attrName>
                                        </p:attrNameLst>
                                      </p:cBhvr>
                                      <p:tavLst>
                                        <p:tav tm="0">
                                          <p:val>
                                            <p:strVal val="#ppt_x"/>
                                          </p:val>
                                        </p:tav>
                                        <p:tav tm="100000">
                                          <p:val>
                                            <p:strVal val="#ppt_x"/>
                                          </p:val>
                                        </p:tav>
                                      </p:tavLst>
                                    </p:anim>
                                    <p:anim calcmode="lin" valueType="num">
                                      <p:cBhvr>
                                        <p:cTn dur="1000" fill="hold" id="14"/>
                                        <p:tgtEl>
                                          <p:spTgt spid="2097198"/>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778"/>
                                        </p:tgtEl>
                                        <p:attrNameLst>
                                          <p:attrName>style.visibility</p:attrName>
                                        </p:attrNameLst>
                                      </p:cBhvr>
                                      <p:to>
                                        <p:strVal val="visible"/>
                                      </p:to>
                                    </p:set>
                                    <p:animEffect transition="in" filter="fade">
                                      <p:cBhvr>
                                        <p:cTn dur="1000" id="17"/>
                                        <p:tgtEl>
                                          <p:spTgt spid="1048778"/>
                                        </p:tgtEl>
                                      </p:cBhvr>
                                    </p:animEffect>
                                    <p:anim calcmode="lin" valueType="num">
                                      <p:cBhvr>
                                        <p:cTn dur="1000" fill="hold" id="18"/>
                                        <p:tgtEl>
                                          <p:spTgt spid="1048778"/>
                                        </p:tgtEl>
                                        <p:attrNameLst>
                                          <p:attrName>ppt_x</p:attrName>
                                        </p:attrNameLst>
                                      </p:cBhvr>
                                      <p:tavLst>
                                        <p:tav tm="0">
                                          <p:val>
                                            <p:strVal val="#ppt_x"/>
                                          </p:val>
                                        </p:tav>
                                        <p:tav tm="100000">
                                          <p:val>
                                            <p:strVal val="#ppt_x"/>
                                          </p:val>
                                        </p:tav>
                                      </p:tavLst>
                                    </p:anim>
                                    <p:anim calcmode="lin" valueType="num">
                                      <p:cBhvr>
                                        <p:cTn dur="1000" fill="hold" id="19"/>
                                        <p:tgtEl>
                                          <p:spTgt spid="1048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pic>
        <p:nvPicPr>
          <p:cNvPr id="209719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8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8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8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85"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sp>
        <p:nvSpPr>
          <p:cNvPr id="1048786" name="文本框 2"/>
          <p:cNvSpPr txBox="1">
            <a:spLocks noChangeArrowheads="1"/>
          </p:cNvSpPr>
          <p:nvPr/>
        </p:nvSpPr>
        <p:spPr bwMode="auto">
          <a:xfrm>
            <a:off x="1328896" y="4961487"/>
            <a:ext cx="9425837" cy="1283557"/>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defPPr>
              <a:defRPr lang="zh-CN"/>
            </a:defPPr>
            <a:lvl1pPr>
              <a:defRPr sz="2400">
                <a:solidFill>
                  <a:schemeClr val="bg1"/>
                </a:solidFill>
                <a:latin typeface="方正正大黑简体" panose="02000000000000000000" pitchFamily="2" charset="-122"/>
                <a:ea typeface="方正正大黑简体" panose="02000000000000000000" pitchFamily="2" charset="-122"/>
              </a:defRPr>
            </a:lvl1pPr>
            <a:lvl2pPr eaLnBrk="0" hangingPunct="0" indent="-285750" marL="742950">
              <a:defRPr>
                <a:latin typeface="Arial" panose="020B0604020202020204" pitchFamily="34" charset="0"/>
                <a:ea typeface="黑体" panose="02010609060101010101" pitchFamily="49" charset="-122"/>
              </a:defRPr>
            </a:lvl2pPr>
            <a:lvl3pPr eaLnBrk="0" hangingPunct="0" indent="-228600" marL="1143000">
              <a:defRPr>
                <a:latin typeface="Arial" panose="020B0604020202020204" pitchFamily="34" charset="0"/>
                <a:ea typeface="黑体" panose="02010609060101010101" pitchFamily="49" charset="-122"/>
              </a:defRPr>
            </a:lvl3pPr>
            <a:lvl4pPr eaLnBrk="0" hangingPunct="0" indent="-228600" marL="1600200">
              <a:defRPr>
                <a:latin typeface="Arial" panose="020B0604020202020204" pitchFamily="34" charset="0"/>
                <a:ea typeface="黑体" panose="02010609060101010101" pitchFamily="49" charset="-122"/>
              </a:defRPr>
            </a:lvl4pPr>
            <a:lvl5pPr eaLnBrk="0" hangingPunct="0" indent="-228600" marL="2057400">
              <a:defRPr>
                <a:latin typeface="Arial" panose="020B0604020202020204" pitchFamily="34" charset="0"/>
                <a:ea typeface="黑体" panose="02010609060101010101" pitchFamily="49" charset="-122"/>
              </a:defRPr>
            </a:lvl5pPr>
            <a:lvl6pPr eaLnBrk="0" fontAlgn="base" hangingPunct="0" indent="-228600" marL="2514600">
              <a:spcBef>
                <a:spcPct val="0"/>
              </a:spcBef>
              <a:spcAft>
                <a:spcPct val="0"/>
              </a:spcAft>
              <a:defRPr>
                <a:latin typeface="Arial" panose="020B0604020202020204" pitchFamily="34" charset="0"/>
                <a:ea typeface="黑体" panose="02010609060101010101" pitchFamily="49" charset="-122"/>
              </a:defRPr>
            </a:lvl6pPr>
            <a:lvl7pPr eaLnBrk="0" fontAlgn="base" hangingPunct="0" indent="-228600" marL="2971800">
              <a:spcBef>
                <a:spcPct val="0"/>
              </a:spcBef>
              <a:spcAft>
                <a:spcPct val="0"/>
              </a:spcAft>
              <a:defRPr>
                <a:latin typeface="Arial" panose="020B0604020202020204" pitchFamily="34" charset="0"/>
                <a:ea typeface="黑体" panose="02010609060101010101" pitchFamily="49" charset="-122"/>
              </a:defRPr>
            </a:lvl7pPr>
            <a:lvl8pPr eaLnBrk="0" fontAlgn="base" hangingPunct="0" indent="-228600" marL="3429000">
              <a:spcBef>
                <a:spcPct val="0"/>
              </a:spcBef>
              <a:spcAft>
                <a:spcPct val="0"/>
              </a:spcAft>
              <a:defRPr>
                <a:latin typeface="Arial" panose="020B0604020202020204" pitchFamily="34" charset="0"/>
                <a:ea typeface="黑体" panose="02010609060101010101" pitchFamily="49" charset="-122"/>
              </a:defRPr>
            </a:lvl8pPr>
            <a:lvl9pPr eaLnBrk="0" fontAlgn="base" hangingPunct="0" indent="-228600" marL="3886200">
              <a:spcBef>
                <a:spcPct val="0"/>
              </a:spcBef>
              <a:spcAft>
                <a:spcPct val="0"/>
              </a:spcAft>
              <a:defRPr>
                <a:latin typeface="Arial" panose="020B0604020202020204" pitchFamily="34" charset="0"/>
                <a:ea typeface="黑体" panose="02010609060101010101" pitchFamily="49" charset="-122"/>
              </a:defRPr>
            </a:lvl9pPr>
          </a:lstStyle>
          <a:p>
            <a:r>
              <a:rPr altLang="zh-CN" dirty="0" lang="en-US"/>
              <a:t>2020</a:t>
            </a:r>
            <a:r>
              <a:rPr altLang="en-US" dirty="0" lang="zh-CN"/>
              <a:t>年上半年，</a:t>
            </a:r>
            <a:r>
              <a:rPr altLang="zh-CN" dirty="0" lang="en-US"/>
              <a:t>CNCERT</a:t>
            </a:r>
            <a:r>
              <a:rPr altLang="en-US" dirty="0" lang="zh-CN"/>
              <a:t>接收到网络安全事件报告</a:t>
            </a:r>
            <a:r>
              <a:rPr altLang="zh-CN" dirty="0" lang="en-US"/>
              <a:t>49468</a:t>
            </a:r>
            <a:r>
              <a:rPr altLang="en-US" dirty="0" lang="zh-CN"/>
              <a:t>件，较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0.6%</a:t>
            </a:r>
            <a:r>
              <a:rPr altLang="en-US" dirty="0" lang="zh-CN"/>
              <a:t>；全国各级网络举报部门共受理举报</a:t>
            </a:r>
            <a:r>
              <a:rPr altLang="zh-CN" dirty="0" lang="en-US"/>
              <a:t>8088</a:t>
            </a:r>
            <a:r>
              <a:rPr altLang="en-US" dirty="0" lang="zh-CN"/>
              <a:t>万件，较</a:t>
            </a:r>
            <a:r>
              <a:rPr altLang="zh-CN" dirty="0" lang="en-US"/>
              <a:t>2019</a:t>
            </a:r>
            <a:r>
              <a:rPr altLang="en-US" dirty="0" lang="zh-CN"/>
              <a:t>年同期</a:t>
            </a:r>
            <a:r>
              <a:rPr altLang="en-US" dirty="0" lang="zh-CN">
                <a:solidFill>
                  <a:srgbClr val="FFC000"/>
                </a:solidFill>
              </a:rPr>
              <a:t>增长</a:t>
            </a:r>
            <a:r>
              <a:rPr altLang="zh-CN" dirty="0" lang="en-US">
                <a:solidFill>
                  <a:srgbClr val="FFC000"/>
                </a:solidFill>
              </a:rPr>
              <a:t>17.9%</a:t>
            </a:r>
            <a:r>
              <a:rPr altLang="en-US" dirty="0" lang="zh-CN"/>
              <a:t>。</a:t>
            </a:r>
            <a:endParaRPr altLang="en-US" dirty="0" lang="zh-CN">
              <a:solidFill>
                <a:srgbClr val="FFC000"/>
              </a:solidFill>
            </a:endParaRPr>
          </a:p>
        </p:txBody>
      </p:sp>
      <p:pic>
        <p:nvPicPr>
          <p:cNvPr id="2097200" name="图片 18"/>
          <p:cNvPicPr>
            <a:picLocks noChangeAspect="1"/>
          </p:cNvPicPr>
          <p:nvPr/>
        </p:nvPicPr>
        <p:blipFill>
          <a:blip xmlns:r="http://schemas.openxmlformats.org/officeDocument/2006/relationships" r:embed="rId2"/>
          <a:stretch>
            <a:fillRect/>
          </a:stretch>
        </p:blipFill>
        <p:spPr>
          <a:xfrm>
            <a:off x="1378052" y="1613365"/>
            <a:ext cx="4442323" cy="3154252"/>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201" name="图片 19"/>
          <p:cNvPicPr>
            <a:picLocks noChangeAspect="1"/>
          </p:cNvPicPr>
          <p:nvPr/>
        </p:nvPicPr>
        <p:blipFill>
          <a:blip xmlns:r="http://schemas.openxmlformats.org/officeDocument/2006/relationships" r:embed="rId3"/>
          <a:stretch>
            <a:fillRect/>
          </a:stretch>
        </p:blipFill>
        <p:spPr>
          <a:xfrm>
            <a:off x="6369974" y="1627987"/>
            <a:ext cx="4384759" cy="3124770"/>
          </a:xfrm>
          <a:prstGeom prst="rect"/>
          <a:ln w="12700" cmpd="sng">
            <a:solidFill>
              <a:schemeClr val="tx1"/>
            </a:solidFill>
            <a:prstDash val="solid"/>
          </a:ln>
          <a:effectLst>
            <a:outerShdw algn="tl" blurRad="50800" dir="2700000" dist="38100"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200"/>
                                        </p:tgtEl>
                                        <p:attrNameLst>
                                          <p:attrName>style.visibility</p:attrName>
                                        </p:attrNameLst>
                                      </p:cBhvr>
                                      <p:to>
                                        <p:strVal val="visible"/>
                                      </p:to>
                                    </p:set>
                                    <p:animEffect transition="in" filter="fade">
                                      <p:cBhvr>
                                        <p:cTn dur="1000" id="7"/>
                                        <p:tgtEl>
                                          <p:spTgt spid="2097200"/>
                                        </p:tgtEl>
                                      </p:cBhvr>
                                    </p:animEffect>
                                    <p:anim calcmode="lin" valueType="num">
                                      <p:cBhvr>
                                        <p:cTn dur="1000" fill="hold" id="8"/>
                                        <p:tgtEl>
                                          <p:spTgt spid="2097200"/>
                                        </p:tgtEl>
                                        <p:attrNameLst>
                                          <p:attrName>ppt_x</p:attrName>
                                        </p:attrNameLst>
                                      </p:cBhvr>
                                      <p:tavLst>
                                        <p:tav tm="0">
                                          <p:val>
                                            <p:strVal val="#ppt_x"/>
                                          </p:val>
                                        </p:tav>
                                        <p:tav tm="100000">
                                          <p:val>
                                            <p:strVal val="#ppt_x"/>
                                          </p:val>
                                        </p:tav>
                                      </p:tavLst>
                                    </p:anim>
                                    <p:anim calcmode="lin" valueType="num">
                                      <p:cBhvr>
                                        <p:cTn dur="1000" fill="hold" id="9"/>
                                        <p:tgtEl>
                                          <p:spTgt spid="209720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2097201"/>
                                        </p:tgtEl>
                                        <p:attrNameLst>
                                          <p:attrName>style.visibility</p:attrName>
                                        </p:attrNameLst>
                                      </p:cBhvr>
                                      <p:to>
                                        <p:strVal val="visible"/>
                                      </p:to>
                                    </p:set>
                                    <p:animEffect transition="in" filter="fade">
                                      <p:cBhvr>
                                        <p:cTn dur="1000" id="12"/>
                                        <p:tgtEl>
                                          <p:spTgt spid="2097201"/>
                                        </p:tgtEl>
                                      </p:cBhvr>
                                    </p:animEffect>
                                    <p:anim calcmode="lin" valueType="num">
                                      <p:cBhvr>
                                        <p:cTn dur="1000" fill="hold" id="13"/>
                                        <p:tgtEl>
                                          <p:spTgt spid="2097201"/>
                                        </p:tgtEl>
                                        <p:attrNameLst>
                                          <p:attrName>ppt_x</p:attrName>
                                        </p:attrNameLst>
                                      </p:cBhvr>
                                      <p:tavLst>
                                        <p:tav tm="0">
                                          <p:val>
                                            <p:strVal val="#ppt_x"/>
                                          </p:val>
                                        </p:tav>
                                        <p:tav tm="100000">
                                          <p:val>
                                            <p:strVal val="#ppt_x"/>
                                          </p:val>
                                        </p:tav>
                                      </p:tavLst>
                                    </p:anim>
                                    <p:anim calcmode="lin" valueType="num">
                                      <p:cBhvr>
                                        <p:cTn dur="1000" fill="hold" id="14"/>
                                        <p:tgtEl>
                                          <p:spTgt spid="2097201"/>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786"/>
                                        </p:tgtEl>
                                        <p:attrNameLst>
                                          <p:attrName>style.visibility</p:attrName>
                                        </p:attrNameLst>
                                      </p:cBhvr>
                                      <p:to>
                                        <p:strVal val="visible"/>
                                      </p:to>
                                    </p:set>
                                    <p:animEffect transition="in" filter="fade">
                                      <p:cBhvr>
                                        <p:cTn dur="1000" id="17"/>
                                        <p:tgtEl>
                                          <p:spTgt spid="1048786"/>
                                        </p:tgtEl>
                                      </p:cBhvr>
                                    </p:animEffect>
                                    <p:anim calcmode="lin" valueType="num">
                                      <p:cBhvr>
                                        <p:cTn dur="1000" fill="hold" id="18"/>
                                        <p:tgtEl>
                                          <p:spTgt spid="1048786"/>
                                        </p:tgtEl>
                                        <p:attrNameLst>
                                          <p:attrName>ppt_x</p:attrName>
                                        </p:attrNameLst>
                                      </p:cBhvr>
                                      <p:tavLst>
                                        <p:tav tm="0">
                                          <p:val>
                                            <p:strVal val="#ppt_x"/>
                                          </p:val>
                                        </p:tav>
                                        <p:tav tm="100000">
                                          <p:val>
                                            <p:strVal val="#ppt_x"/>
                                          </p:val>
                                        </p:tav>
                                      </p:tavLst>
                                    </p:anim>
                                    <p:anim calcmode="lin" valueType="num">
                                      <p:cBhvr>
                                        <p:cTn dur="1000" fill="hold" id="19"/>
                                        <p:tgtEl>
                                          <p:spTgt spid="10487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pic>
        <p:nvPicPr>
          <p:cNvPr id="209720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90"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91"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92"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93" name="文本框 58"/>
          <p:cNvSpPr txBox="1"/>
          <p:nvPr/>
        </p:nvSpPr>
        <p:spPr>
          <a:xfrm>
            <a:off x="4469751" y="653569"/>
            <a:ext cx="31115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2010 </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震网病毒</a:t>
            </a:r>
          </a:p>
        </p:txBody>
      </p:sp>
      <p:grpSp>
        <p:nvGrpSpPr>
          <p:cNvPr id="186" name="组合 16"/>
          <p:cNvGrpSpPr/>
          <p:nvPr/>
        </p:nvGrpSpPr>
        <p:grpSpPr>
          <a:xfrm>
            <a:off x="1290893" y="1389499"/>
            <a:ext cx="4944818" cy="4215590"/>
            <a:chOff x="323528" y="2276872"/>
            <a:chExt cx="4463216" cy="3946191"/>
          </a:xfrm>
        </p:grpSpPr>
        <p:sp>
          <p:nvSpPr>
            <p:cNvPr id="1048794" name="文本框 20"/>
            <p:cNvSpPr txBox="1"/>
            <p:nvPr/>
          </p:nvSpPr>
          <p:spPr>
            <a:xfrm>
              <a:off x="323528" y="5661253"/>
              <a:ext cx="4463216" cy="561810"/>
            </a:xfrm>
            <a:prstGeom prst="rect"/>
            <a:noFill/>
            <a:effectLst>
              <a:outerShdw algn="tl" blurRad="50800" dir="2700000" dist="38100" rotWithShape="0">
                <a:prstClr val="black">
                  <a:alpha val="40000"/>
                </a:prstClr>
              </a:outerShdw>
            </a:effectLst>
          </p:spPr>
          <p:txBody>
            <a:bodyPr wrap="square">
              <a:spAutoFit/>
            </a:bodyPr>
            <a:p>
              <a:pPr>
                <a:lnSpc>
                  <a:spcPct val="150000"/>
                </a:lnSpc>
              </a:pPr>
              <a:r>
                <a:rPr altLang="en-US" dirty="0" sz="2400" kumimoji="1" lang="zh-CN">
                  <a:latin typeface="方正正大黑简体" panose="02000000000000000000" pitchFamily="2" charset="-122"/>
                  <a:ea typeface="方正正大黑简体" panose="02000000000000000000" pitchFamily="2" charset="-122"/>
                </a:rPr>
                <a:t>世界上第一款军用级网络攻击武器</a:t>
              </a:r>
            </a:p>
          </p:txBody>
        </p:sp>
        <p:pic>
          <p:nvPicPr>
            <p:cNvPr id="2097203" name="图片 21"/>
            <p:cNvPicPr>
              <a:picLocks noChangeAspect="1"/>
            </p:cNvPicPr>
            <p:nvPr/>
          </p:nvPicPr>
          <p:blipFill>
            <a:blip xmlns:r="http://schemas.openxmlformats.org/officeDocument/2006/relationships" r:embed="rId2"/>
            <a:stretch>
              <a:fillRect/>
            </a:stretch>
          </p:blipFill>
          <p:spPr>
            <a:xfrm>
              <a:off x="404863" y="2276872"/>
              <a:ext cx="3922109" cy="3472061"/>
            </a:xfrm>
            <a:prstGeom prst="rect"/>
          </p:spPr>
        </p:pic>
      </p:grpSp>
      <p:pic>
        <p:nvPicPr>
          <p:cNvPr id="2097204" name="Picture 2"/>
          <p:cNvPicPr>
            <a:picLocks noChangeAspect="1" noChangeArrowheads="1"/>
          </p:cNvPicPr>
          <p:nvPr/>
        </p:nvPicPr>
        <p:blipFill>
          <a:blip xmlns:r="http://schemas.openxmlformats.org/officeDocument/2006/relationships" r:embed="rId3"/>
          <a:stretch>
            <a:fillRect/>
          </a:stretch>
        </p:blipFill>
        <p:spPr bwMode="auto">
          <a:xfrm>
            <a:off x="7421143" y="1686538"/>
            <a:ext cx="3252494" cy="2130719"/>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205" name="图片 23"/>
          <p:cNvPicPr>
            <a:picLocks noChangeAspect="1"/>
          </p:cNvPicPr>
          <p:nvPr/>
        </p:nvPicPr>
        <p:blipFill rotWithShape="1">
          <a:blip xmlns:r="http://schemas.openxmlformats.org/officeDocument/2006/relationships" r:embed="rId4"/>
          <a:srcRect b="10672"/>
          <a:stretch>
            <a:fillRect/>
          </a:stretch>
        </p:blipFill>
        <p:spPr bwMode="auto">
          <a:xfrm>
            <a:off x="7421143" y="3939118"/>
            <a:ext cx="3253264" cy="1977991"/>
          </a:xfrm>
          <a:prstGeom prst="rect"/>
          <a:ln w="12700" cmpd="sng">
            <a:solidFill>
              <a:schemeClr val="tx1"/>
            </a:solidFill>
            <a:prstDash val="solid"/>
          </a:ln>
          <a:effectLst>
            <a:outerShdw algn="tl" blurRad="50800" dir="2700000" dist="38100"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793"/>
                                        </p:tgtEl>
                                        <p:attrNameLst>
                                          <p:attrName>style.visibility</p:attrName>
                                        </p:attrNameLst>
                                      </p:cBhvr>
                                      <p:to>
                                        <p:strVal val="visible"/>
                                      </p:to>
                                    </p:set>
                                    <p:animEffect transition="in" filter="fade">
                                      <p:cBhvr>
                                        <p:cTn dur="500" id="7">
                                          <p:stCondLst>
                                            <p:cond delay="0"/>
                                          </p:stCondLst>
                                        </p:cTn>
                                        <p:tgtEl>
                                          <p:spTgt spid="1048793"/>
                                        </p:tgtEl>
                                      </p:cBhvr>
                                    </p:animEffect>
                                    <p:set>
                                      <p:cBhvr>
                                        <p:cTn dur="500" fill="hold" id="8">
                                          <p:stCondLst>
                                            <p:cond delay="500"/>
                                          </p:stCondLst>
                                        </p:cTn>
                                        <p:tgtEl>
                                          <p:spTgt spid="1048793"/>
                                        </p:tgtEl>
                                        <p:attrNameLst>
                                          <p:attrName>style.visibility</p:attrName>
                                        </p:attrNameLst>
                                      </p:cBhvr>
                                      <p:to>
                                        <p:strVal val="visible"/>
                                      </p:to>
                                    </p:set>
                                    <p:anim calcmode="lin" to="0" valueType="num">
                                      <p:cBhvr>
                                        <p:cTn decel="100000" dur="1000" fill="hold" id="9">
                                          <p:stCondLst>
                                            <p:cond delay="0"/>
                                          </p:stCondLst>
                                        </p:cTn>
                                        <p:tgtEl>
                                          <p:spTgt spid="1048793"/>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186"/>
                                        </p:tgtEl>
                                        <p:attrNameLst>
                                          <p:attrName>style.visibility</p:attrName>
                                        </p:attrNameLst>
                                      </p:cBhvr>
                                      <p:to>
                                        <p:strVal val="visible"/>
                                      </p:to>
                                    </p:set>
                                    <p:animEffect transition="in" filter="fade">
                                      <p:cBhvr>
                                        <p:cTn dur="1000" id="14"/>
                                        <p:tgtEl>
                                          <p:spTgt spid="186"/>
                                        </p:tgtEl>
                                      </p:cBhvr>
                                    </p:animEffect>
                                    <p:anim calcmode="lin" valueType="num">
                                      <p:cBhvr>
                                        <p:cTn dur="1000" fill="hold" id="15"/>
                                        <p:tgtEl>
                                          <p:spTgt spid="186"/>
                                        </p:tgtEl>
                                        <p:attrNameLst>
                                          <p:attrName>ppt_x</p:attrName>
                                        </p:attrNameLst>
                                      </p:cBhvr>
                                      <p:tavLst>
                                        <p:tav tm="0">
                                          <p:val>
                                            <p:strVal val="#ppt_x"/>
                                          </p:val>
                                        </p:tav>
                                        <p:tav tm="100000">
                                          <p:val>
                                            <p:strVal val="#ppt_x"/>
                                          </p:val>
                                        </p:tav>
                                      </p:tavLst>
                                    </p:anim>
                                    <p:anim calcmode="lin" valueType="num">
                                      <p:cBhvr>
                                        <p:cTn dur="1000" fill="hold" id="16"/>
                                        <p:tgtEl>
                                          <p:spTgt spid="18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097204"/>
                                        </p:tgtEl>
                                        <p:attrNameLst>
                                          <p:attrName>style.visibility</p:attrName>
                                        </p:attrNameLst>
                                      </p:cBhvr>
                                      <p:to>
                                        <p:strVal val="visible"/>
                                      </p:to>
                                    </p:set>
                                    <p:animEffect transition="in" filter="fade">
                                      <p:cBhvr>
                                        <p:cTn dur="1000" id="21"/>
                                        <p:tgtEl>
                                          <p:spTgt spid="2097204"/>
                                        </p:tgtEl>
                                      </p:cBhvr>
                                    </p:animEffect>
                                    <p:anim calcmode="lin" valueType="num">
                                      <p:cBhvr>
                                        <p:cTn dur="1000" fill="hold" id="22"/>
                                        <p:tgtEl>
                                          <p:spTgt spid="2097204"/>
                                        </p:tgtEl>
                                        <p:attrNameLst>
                                          <p:attrName>ppt_x</p:attrName>
                                        </p:attrNameLst>
                                      </p:cBhvr>
                                      <p:tavLst>
                                        <p:tav tm="0">
                                          <p:val>
                                            <p:strVal val="#ppt_x"/>
                                          </p:val>
                                        </p:tav>
                                        <p:tav tm="100000">
                                          <p:val>
                                            <p:strVal val="#ppt_x"/>
                                          </p:val>
                                        </p:tav>
                                      </p:tavLst>
                                    </p:anim>
                                    <p:anim calcmode="lin" valueType="num">
                                      <p:cBhvr>
                                        <p:cTn dur="1000" fill="hold" id="23"/>
                                        <p:tgtEl>
                                          <p:spTgt spid="2097204"/>
                                        </p:tgtEl>
                                        <p:attrNameLst>
                                          <p:attrName>ppt_y</p:attrName>
                                        </p:attrNameLst>
                                      </p:cBhvr>
                                      <p:tavLst>
                                        <p:tav tm="0">
                                          <p:val>
                                            <p:strVal val="#ppt_y+.1"/>
                                          </p:val>
                                        </p:tav>
                                        <p:tav tm="100000">
                                          <p:val>
                                            <p:strVal val="#ppt_y"/>
                                          </p:val>
                                        </p:tav>
                                      </p:tavLst>
                                    </p:anim>
                                  </p:childTnLst>
                                </p:cTn>
                              </p:par>
                              <p:par>
                                <p:cTn fill="hold" id="24" nodeType="withEffect" presetClass="entr" presetID="42" presetSubtype="0">
                                  <p:stCondLst>
                                    <p:cond delay="0"/>
                                  </p:stCondLst>
                                  <p:childTnLst>
                                    <p:set>
                                      <p:cBhvr>
                                        <p:cTn dur="1" fill="hold" id="25">
                                          <p:stCondLst>
                                            <p:cond delay="0"/>
                                          </p:stCondLst>
                                        </p:cTn>
                                        <p:tgtEl>
                                          <p:spTgt spid="2097205"/>
                                        </p:tgtEl>
                                        <p:attrNameLst>
                                          <p:attrName>style.visibility</p:attrName>
                                        </p:attrNameLst>
                                      </p:cBhvr>
                                      <p:to>
                                        <p:strVal val="visible"/>
                                      </p:to>
                                    </p:set>
                                    <p:animEffect transition="in" filter="fade">
                                      <p:cBhvr>
                                        <p:cTn dur="1000" id="26"/>
                                        <p:tgtEl>
                                          <p:spTgt spid="2097205"/>
                                        </p:tgtEl>
                                      </p:cBhvr>
                                    </p:animEffect>
                                    <p:anim calcmode="lin" valueType="num">
                                      <p:cBhvr>
                                        <p:cTn dur="1000" fill="hold" id="27"/>
                                        <p:tgtEl>
                                          <p:spTgt spid="2097205"/>
                                        </p:tgtEl>
                                        <p:attrNameLst>
                                          <p:attrName>ppt_x</p:attrName>
                                        </p:attrNameLst>
                                      </p:cBhvr>
                                      <p:tavLst>
                                        <p:tav tm="0">
                                          <p:val>
                                            <p:strVal val="#ppt_x"/>
                                          </p:val>
                                        </p:tav>
                                        <p:tav tm="100000">
                                          <p:val>
                                            <p:strVal val="#ppt_x"/>
                                          </p:val>
                                        </p:tav>
                                      </p:tavLst>
                                    </p:anim>
                                    <p:anim calcmode="lin" valueType="num">
                                      <p:cBhvr>
                                        <p:cTn dur="1000" fill="hold" id="28"/>
                                        <p:tgtEl>
                                          <p:spTgt spid="2097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pic>
        <p:nvPicPr>
          <p:cNvPr id="209720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9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9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0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01" name="文本框 58"/>
          <p:cNvSpPr txBox="1"/>
          <p:nvPr/>
        </p:nvSpPr>
        <p:spPr>
          <a:xfrm>
            <a:off x="3152083" y="653569"/>
            <a:ext cx="56896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2015</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年乌克兰电网遭受攻击</a:t>
            </a:r>
          </a:p>
        </p:txBody>
      </p:sp>
      <p:pic>
        <p:nvPicPr>
          <p:cNvPr id="2097207" name="图片 18"/>
          <p:cNvPicPr>
            <a:picLocks noChangeAspect="1"/>
          </p:cNvPicPr>
          <p:nvPr/>
        </p:nvPicPr>
        <p:blipFill>
          <a:blip xmlns:r="http://schemas.openxmlformats.org/officeDocument/2006/relationships" r:embed="rId2"/>
          <a:stretch>
            <a:fillRect/>
          </a:stretch>
        </p:blipFill>
        <p:spPr>
          <a:xfrm>
            <a:off x="2135822" y="1382166"/>
            <a:ext cx="7920355" cy="4822266"/>
          </a:xfrm>
          <a:prstGeom prst="rect"/>
        </p:spPr>
      </p:pic>
      <p:grpSp>
        <p:nvGrpSpPr>
          <p:cNvPr id="190" name="组合 19"/>
          <p:cNvGrpSpPr/>
          <p:nvPr/>
        </p:nvGrpSpPr>
        <p:grpSpPr>
          <a:xfrm>
            <a:off x="1810896" y="2703232"/>
            <a:ext cx="3572501" cy="2960650"/>
            <a:chOff x="395536" y="1700808"/>
            <a:chExt cx="4762501" cy="3946843"/>
          </a:xfrm>
          <a:effectLst>
            <a:outerShdw algn="tl" blurRad="50800" dir="2700000" dist="38100" rotWithShape="0">
              <a:prstClr val="black">
                <a:alpha val="40000"/>
              </a:prstClr>
            </a:outerShdw>
          </a:effectLst>
        </p:grpSpPr>
        <p:pic>
          <p:nvPicPr>
            <p:cNvPr id="2097208" name="图片 24"/>
            <p:cNvPicPr>
              <a:picLocks noChangeAspect="1"/>
            </p:cNvPicPr>
            <p:nvPr/>
          </p:nvPicPr>
          <p:blipFill>
            <a:blip xmlns:r="http://schemas.openxmlformats.org/officeDocument/2006/relationships" r:embed="rId3"/>
            <a:stretch>
              <a:fillRect/>
            </a:stretch>
          </p:blipFill>
          <p:spPr>
            <a:xfrm>
              <a:off x="395536" y="1700808"/>
              <a:ext cx="4762500" cy="3171825"/>
            </a:xfrm>
            <a:prstGeom prst="rect"/>
          </p:spPr>
        </p:pic>
        <p:sp>
          <p:nvSpPr>
            <p:cNvPr id="1048802" name="文本框 25"/>
            <p:cNvSpPr txBox="1"/>
            <p:nvPr/>
          </p:nvSpPr>
          <p:spPr>
            <a:xfrm>
              <a:off x="828696" y="4916260"/>
              <a:ext cx="4329341" cy="731391"/>
            </a:xfrm>
            <a:prstGeom prst="rect"/>
            <a:noFill/>
            <a:effectLst>
              <a:outerShdw algn="tl" blurRad="50800" dir="2700000" dist="38100" rotWithShape="0">
                <a:prstClr val="black">
                  <a:alpha val="40000"/>
                </a:prstClr>
              </a:outerShdw>
            </a:effectLst>
          </p:spPr>
          <p:txBody>
            <a:bodyPr wrap="square">
              <a:spAutoFit/>
            </a:bodyPr>
            <a:p>
              <a:pPr>
                <a:lnSpc>
                  <a:spcPct val="150000"/>
                </a:lnSpc>
              </a:pPr>
              <a:r>
                <a:rPr altLang="en-US" dirty="0" sz="2000" kumimoji="1" lang="zh-CN">
                  <a:solidFill>
                    <a:srgbClr val="FF0000"/>
                  </a:solidFill>
                  <a:latin typeface="方正正大黑简体" panose="02000000000000000000" pitchFamily="2" charset="-122"/>
                  <a:ea typeface="方正正大黑简体" panose="02000000000000000000" pitchFamily="2" charset="-122"/>
                </a:rPr>
                <a:t>乌克兰电网遭网络攻击停电</a:t>
              </a:r>
            </a:p>
          </p:txBody>
        </p:sp>
      </p:grpSp>
      <p:grpSp>
        <p:nvGrpSpPr>
          <p:cNvPr id="191" name="组合 26"/>
          <p:cNvGrpSpPr/>
          <p:nvPr/>
        </p:nvGrpSpPr>
        <p:grpSpPr>
          <a:xfrm>
            <a:off x="7143432" y="1816860"/>
            <a:ext cx="2583180" cy="1572394"/>
            <a:chOff x="6012160" y="1397801"/>
            <a:chExt cx="2442299" cy="1528879"/>
          </a:xfrm>
          <a:effectLst>
            <a:outerShdw algn="tl" blurRad="50800" dir="2700000" dist="38100" rotWithShape="0">
              <a:prstClr val="black">
                <a:alpha val="40000"/>
              </a:prstClr>
            </a:outerShdw>
          </a:effectLst>
        </p:grpSpPr>
        <p:pic>
          <p:nvPicPr>
            <p:cNvPr id="2097209" name="图片 27"/>
            <p:cNvPicPr>
              <a:picLocks noChangeAspect="1"/>
            </p:cNvPicPr>
            <p:nvPr/>
          </p:nvPicPr>
          <p:blipFill>
            <a:blip xmlns:r="http://schemas.openxmlformats.org/officeDocument/2006/relationships" r:embed="rId4"/>
            <a:stretch>
              <a:fillRect/>
            </a:stretch>
          </p:blipFill>
          <p:spPr>
            <a:xfrm>
              <a:off x="6012160" y="1397801"/>
              <a:ext cx="2442299" cy="1528879"/>
            </a:xfrm>
            <a:prstGeom prst="rect"/>
          </p:spPr>
        </p:pic>
        <p:sp>
          <p:nvSpPr>
            <p:cNvPr id="1048803" name="文本框 28"/>
            <p:cNvSpPr txBox="1"/>
            <p:nvPr/>
          </p:nvSpPr>
          <p:spPr>
            <a:xfrm>
              <a:off x="6516216" y="2797639"/>
              <a:ext cx="1656184" cy="111137"/>
            </a:xfrm>
            <a:prstGeom prst="rect"/>
            <a:noFill/>
            <a:effectLst>
              <a:outerShdw algn="tl" blurRad="50800" dir="2700000" dist="38100" rotWithShape="0">
                <a:prstClr val="black">
                  <a:alpha val="40000"/>
                </a:prstClr>
              </a:outerShdw>
            </a:effectLst>
          </p:spPr>
          <p:txBody>
            <a:bodyPr wrap="square">
              <a:spAutoFit/>
            </a:bodyPr>
            <a:p>
              <a:pPr>
                <a:lnSpc>
                  <a:spcPct val="150000"/>
                </a:lnSpc>
              </a:pPr>
              <a:r>
                <a:rPr altLang="zh-CN" b="1" dirty="0" sz="100" lang="en-US" err="1">
                  <a:latin typeface="宋体" panose="02010600030101010101" pitchFamily="2" charset="-122"/>
                  <a:ea typeface="宋体" panose="02010600030101010101" pitchFamily="2" charset="-122"/>
                </a:rPr>
                <a:t>BlackEnergy</a:t>
              </a:r>
              <a:endParaRPr altLang="en-US" b="1" dirty="0" sz="100" lang="zh-CN">
                <a:latin typeface="宋体" panose="02010600030101010101" pitchFamily="2" charset="-122"/>
                <a:ea typeface="宋体" panose="02010600030101010101" pitchFamily="2" charset="-122"/>
              </a:endParaRPr>
            </a:p>
          </p:txBody>
        </p:sp>
      </p:grpSp>
      <p:sp>
        <p:nvSpPr>
          <p:cNvPr id="1048804" name="文本框 29"/>
          <p:cNvSpPr txBox="1"/>
          <p:nvPr/>
        </p:nvSpPr>
        <p:spPr>
          <a:xfrm>
            <a:off x="6765457" y="3486171"/>
            <a:ext cx="2648998" cy="114300"/>
          </a:xfrm>
          <a:prstGeom prst="rect"/>
          <a:noFill/>
          <a:effectLst>
            <a:outerShdw algn="tl" blurRad="50800" dir="2700000" dist="38100" rotWithShape="0">
              <a:prstClr val="black">
                <a:alpha val="40000"/>
              </a:prstClr>
            </a:outerShdw>
          </a:effectLst>
        </p:spPr>
        <p:txBody>
          <a:bodyPr wrap="square">
            <a:spAutoFit/>
          </a:bodyPr>
          <a:p>
            <a:pPr>
              <a:lnSpc>
                <a:spcPct val="150000"/>
              </a:lnSpc>
            </a:pPr>
            <a:r>
              <a:rPr altLang="zh-CN" b="1" dirty="0" sz="100" i="0" lang="en-US">
                <a:solidFill>
                  <a:srgbClr val="333333"/>
                </a:solidFill>
                <a:effectLst/>
                <a:latin typeface="宋体" panose="02010600030101010101" pitchFamily="2" charset="-122"/>
                <a:ea typeface="宋体" panose="02010600030101010101" pitchFamily="2" charset="-122"/>
              </a:rPr>
              <a:t>    2015</a:t>
            </a:r>
            <a:r>
              <a:rPr altLang="en-US" b="1" dirty="0" sz="100" i="0" lang="zh-CN">
                <a:solidFill>
                  <a:srgbClr val="333333"/>
                </a:solidFill>
                <a:effectLst/>
                <a:latin typeface="宋体" panose="02010600030101010101" pitchFamily="2" charset="-122"/>
                <a:ea typeface="宋体" panose="02010600030101010101" pitchFamily="2" charset="-122"/>
              </a:rPr>
              <a:t>年</a:t>
            </a:r>
            <a:r>
              <a:rPr altLang="zh-CN" b="1" dirty="0" sz="100" i="0" lang="en-US">
                <a:solidFill>
                  <a:srgbClr val="333333"/>
                </a:solidFill>
                <a:effectLst/>
                <a:latin typeface="宋体" panose="02010600030101010101" pitchFamily="2" charset="-122"/>
                <a:ea typeface="宋体" panose="02010600030101010101" pitchFamily="2" charset="-122"/>
              </a:rPr>
              <a:t>12</a:t>
            </a:r>
            <a:r>
              <a:rPr altLang="en-US" b="1" dirty="0" sz="100" i="0" lang="zh-CN">
                <a:solidFill>
                  <a:srgbClr val="333333"/>
                </a:solidFill>
                <a:effectLst/>
                <a:latin typeface="宋体" panose="02010600030101010101" pitchFamily="2" charset="-122"/>
                <a:ea typeface="宋体" panose="02010600030101010101" pitchFamily="2" charset="-122"/>
              </a:rPr>
              <a:t>月</a:t>
            </a:r>
            <a:r>
              <a:rPr altLang="zh-CN" b="1" dirty="0" sz="100" i="0" lang="en-US">
                <a:solidFill>
                  <a:srgbClr val="333333"/>
                </a:solidFill>
                <a:effectLst/>
                <a:latin typeface="宋体" panose="02010600030101010101" pitchFamily="2" charset="-122"/>
                <a:ea typeface="宋体" panose="02010600030101010101" pitchFamily="2" charset="-122"/>
              </a:rPr>
              <a:t>23</a:t>
            </a:r>
            <a:r>
              <a:rPr altLang="en-US" b="1" dirty="0" sz="100" i="0" lang="zh-CN">
                <a:solidFill>
                  <a:srgbClr val="333333"/>
                </a:solidFill>
                <a:effectLst/>
                <a:latin typeface="宋体" panose="02010600030101010101" pitchFamily="2" charset="-122"/>
                <a:ea typeface="宋体" panose="02010600030101010101" pitchFamily="2" charset="-122"/>
              </a:rPr>
              <a:t>日下午，乌克兰电力系统遭到了黑客攻击，其首都基辅部分地区和乌克兰西部的</a:t>
            </a:r>
            <a:r>
              <a:rPr altLang="zh-CN" b="1" dirty="0" sz="100" i="0" lang="en-US">
                <a:solidFill>
                  <a:srgbClr val="333333"/>
                </a:solidFill>
                <a:effectLst/>
                <a:latin typeface="宋体" panose="02010600030101010101" pitchFamily="2" charset="-122"/>
                <a:ea typeface="宋体" panose="02010600030101010101" pitchFamily="2" charset="-122"/>
              </a:rPr>
              <a:t>140</a:t>
            </a:r>
            <a:r>
              <a:rPr altLang="en-US" b="1" dirty="0" sz="100" i="0" lang="zh-CN">
                <a:solidFill>
                  <a:srgbClr val="333333"/>
                </a:solidFill>
                <a:effectLst/>
                <a:latin typeface="宋体" panose="02010600030101010101" pitchFamily="2" charset="-122"/>
                <a:ea typeface="宋体" panose="02010600030101010101" pitchFamily="2" charset="-122"/>
              </a:rPr>
              <a:t>万名居民突然发现家中停电，</a:t>
            </a:r>
            <a:r>
              <a:rPr altLang="zh-CN" b="1" dirty="0" sz="100" i="0" lang="en-US">
                <a:solidFill>
                  <a:srgbClr val="333333"/>
                </a:solidFill>
                <a:effectLst/>
                <a:latin typeface="宋体" panose="02010600030101010101" pitchFamily="2" charset="-122"/>
                <a:ea typeface="宋体" panose="02010600030101010101" pitchFamily="2" charset="-122"/>
              </a:rPr>
              <a:t>3-6</a:t>
            </a:r>
            <a:r>
              <a:rPr altLang="en-US" b="1" dirty="0" sz="100" i="0" lang="zh-CN">
                <a:solidFill>
                  <a:srgbClr val="333333"/>
                </a:solidFill>
                <a:effectLst/>
                <a:latin typeface="宋体" panose="02010600030101010101" pitchFamily="2" charset="-122"/>
                <a:ea typeface="宋体" panose="02010600030101010101" pitchFamily="2" charset="-122"/>
              </a:rPr>
              <a:t>小时候才逐步恢复供电。</a:t>
            </a:r>
            <a:endParaRPr altLang="en-US" b="1" dirty="0" sz="100" lang="zh-CN">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801"/>
                                        </p:tgtEl>
                                        <p:attrNameLst>
                                          <p:attrName>style.visibility</p:attrName>
                                        </p:attrNameLst>
                                      </p:cBhvr>
                                      <p:to>
                                        <p:strVal val="visible"/>
                                      </p:to>
                                    </p:set>
                                    <p:animEffect transition="in" filter="fade">
                                      <p:cBhvr>
                                        <p:cTn dur="500" id="7">
                                          <p:stCondLst>
                                            <p:cond delay="0"/>
                                          </p:stCondLst>
                                        </p:cTn>
                                        <p:tgtEl>
                                          <p:spTgt spid="1048801"/>
                                        </p:tgtEl>
                                      </p:cBhvr>
                                    </p:animEffect>
                                    <p:set>
                                      <p:cBhvr>
                                        <p:cTn dur="500" fill="hold" id="8">
                                          <p:stCondLst>
                                            <p:cond delay="500"/>
                                          </p:stCondLst>
                                        </p:cTn>
                                        <p:tgtEl>
                                          <p:spTgt spid="1048801"/>
                                        </p:tgtEl>
                                        <p:attrNameLst>
                                          <p:attrName>style.visibility</p:attrName>
                                        </p:attrNameLst>
                                      </p:cBhvr>
                                      <p:to>
                                        <p:strVal val="visible"/>
                                      </p:to>
                                    </p:set>
                                    <p:anim calcmode="lin" to="0" valueType="num">
                                      <p:cBhvr>
                                        <p:cTn decel="100000" dur="1000" fill="hold" id="9">
                                          <p:stCondLst>
                                            <p:cond delay="0"/>
                                          </p:stCondLst>
                                        </p:cTn>
                                        <p:tgtEl>
                                          <p:spTgt spid="1048801"/>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10" presetSubtype="0">
                                  <p:stCondLst>
                                    <p:cond delay="0"/>
                                  </p:stCondLst>
                                  <p:childTnLst>
                                    <p:set>
                                      <p:cBhvr>
                                        <p:cTn dur="1" fill="hold" id="13">
                                          <p:stCondLst>
                                            <p:cond delay="0"/>
                                          </p:stCondLst>
                                        </p:cTn>
                                        <p:tgtEl>
                                          <p:spTgt spid="2097207"/>
                                        </p:tgtEl>
                                        <p:attrNameLst>
                                          <p:attrName>style.visibility</p:attrName>
                                        </p:attrNameLst>
                                      </p:cBhvr>
                                      <p:to>
                                        <p:strVal val="visible"/>
                                      </p:to>
                                    </p:set>
                                    <p:animEffect transition="in" filter="fade">
                                      <p:cBhvr>
                                        <p:cTn dur="500" id="14"/>
                                        <p:tgtEl>
                                          <p:spTgt spid="2097207"/>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0" presetSubtype="0">
                                  <p:stCondLst>
                                    <p:cond delay="0"/>
                                  </p:stCondLst>
                                  <p:childTnLst>
                                    <p:set>
                                      <p:cBhvr>
                                        <p:cTn dur="1" fill="hold" id="18">
                                          <p:stCondLst>
                                            <p:cond delay="0"/>
                                          </p:stCondLst>
                                        </p:cTn>
                                        <p:tgtEl>
                                          <p:spTgt spid="190"/>
                                        </p:tgtEl>
                                        <p:attrNameLst>
                                          <p:attrName>style.visibility</p:attrName>
                                        </p:attrNameLst>
                                      </p:cBhvr>
                                      <p:to>
                                        <p:strVal val="visible"/>
                                      </p:to>
                                    </p:set>
                                    <p:animEffect transition="in" filter="fade">
                                      <p:cBhvr>
                                        <p:cTn dur="500" id="19"/>
                                        <p:tgtEl>
                                          <p:spTgt spid="190"/>
                                        </p:tgtEl>
                                      </p:cBhvr>
                                    </p:animEffect>
                                  </p:childTnLst>
                                </p:cTn>
                              </p:par>
                              <p:par>
                                <p:cTn fill="hold" id="20" nodeType="withEffect" presetClass="entr" presetID="10" presetSubtype="0">
                                  <p:stCondLst>
                                    <p:cond delay="0"/>
                                  </p:stCondLst>
                                  <p:childTnLst>
                                    <p:set>
                                      <p:cBhvr>
                                        <p:cTn dur="1" fill="hold" id="21">
                                          <p:stCondLst>
                                            <p:cond delay="0"/>
                                          </p:stCondLst>
                                        </p:cTn>
                                        <p:tgtEl>
                                          <p:spTgt spid="191"/>
                                        </p:tgtEl>
                                        <p:attrNameLst>
                                          <p:attrName>style.visibility</p:attrName>
                                        </p:attrNameLst>
                                      </p:cBhvr>
                                      <p:to>
                                        <p:strVal val="visible"/>
                                      </p:to>
                                    </p:set>
                                    <p:animEffect transition="in" filter="fade">
                                      <p:cBhvr>
                                        <p:cTn dur="500" id="22"/>
                                        <p:tgtEl>
                                          <p:spTgt spid="191"/>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1048804"/>
                                        </p:tgtEl>
                                        <p:attrNameLst>
                                          <p:attrName>style.visibility</p:attrName>
                                        </p:attrNameLst>
                                      </p:cBhvr>
                                      <p:to>
                                        <p:strVal val="visible"/>
                                      </p:to>
                                    </p:set>
                                    <p:animEffect transition="in" filter="fade">
                                      <p:cBhvr>
                                        <p:cTn dur="500" id="26"/>
                                        <p:tgtEl>
                                          <p:spTgt spid="1048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1" grpId="0"/>
      <p:bldP spid="10488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pic>
        <p:nvPicPr>
          <p:cNvPr id="209721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0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0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1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11" name="文本框 58"/>
          <p:cNvSpPr txBox="1"/>
          <p:nvPr/>
        </p:nvSpPr>
        <p:spPr>
          <a:xfrm>
            <a:off x="3071933" y="653569"/>
            <a:ext cx="56261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2021</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年滴滴出行</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App</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被下架</a:t>
            </a:r>
          </a:p>
        </p:txBody>
      </p:sp>
      <p:sp>
        <p:nvSpPr>
          <p:cNvPr id="1048812" name="矩形 37"/>
          <p:cNvSpPr/>
          <p:nvPr>
            <p:custDataLst>
              <p:tags r:id="rId2"/>
            </p:custDataLst>
          </p:nvPr>
        </p:nvSpPr>
        <p:spPr>
          <a:xfrm>
            <a:off x="8868367" y="1613474"/>
            <a:ext cx="378514" cy="4333359"/>
          </a:xfrm>
          <a:prstGeom prst="rect"/>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a:endParaRPr altLang="en-US" sz="2400" lang="zh-CN">
              <a:solidFill>
                <a:prstClr val="white"/>
              </a:solidFill>
              <a:latin typeface="Arial" panose="020B0604020202020204"/>
              <a:ea typeface="微软雅黑" panose="020B0503020204020204" charset="-122"/>
            </a:endParaRPr>
          </a:p>
        </p:txBody>
      </p:sp>
      <p:pic>
        <p:nvPicPr>
          <p:cNvPr id="2097211" name="PA-图片 14" descr="几何拼接2"/>
          <p:cNvPicPr>
            <a:picLocks noChangeAspect="1"/>
          </p:cNvPicPr>
          <p:nvPr>
            <p:custDataLst>
              <p:tags r:id="rId3"/>
            </p:custDataLst>
          </p:nvPr>
        </p:nvPicPr>
        <p:blipFill>
          <a:blip xmlns:r="http://schemas.openxmlformats.org/officeDocument/2006/relationships" r:embed="rId4"/>
          <a:srcRect l="7405" r="7405"/>
          <a:stretch>
            <a:fillRect/>
          </a:stretch>
        </p:blipFill>
        <p:spPr>
          <a:xfrm>
            <a:off x="2966387" y="1613474"/>
            <a:ext cx="5902224" cy="4324635"/>
          </a:xfrm>
          <a:prstGeom prst="rect"/>
        </p:spPr>
      </p:pic>
      <p:sp>
        <p:nvSpPr>
          <p:cNvPr id="1048813" name="椭圆 39"/>
          <p:cNvSpPr/>
          <p:nvPr>
            <p:custDataLst>
              <p:tags r:id="rId5"/>
            </p:custDataLst>
          </p:nvPr>
        </p:nvSpPr>
        <p:spPr>
          <a:xfrm rot="16200000">
            <a:off x="9091566" y="3433036"/>
            <a:ext cx="89810" cy="101761"/>
          </a:xfrm>
          <a:prstGeom prst="ellipse"/>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solidFill>
                <a:prstClr val="white"/>
              </a:solidFill>
              <a:latin typeface="Arial" panose="020B0604020202020204"/>
              <a:ea typeface="微软雅黑" panose="020B0503020204020204" charset="-122"/>
            </a:endParaRPr>
          </a:p>
        </p:txBody>
      </p:sp>
      <p:sp>
        <p:nvSpPr>
          <p:cNvPr id="1048814" name="椭圆 40"/>
          <p:cNvSpPr/>
          <p:nvPr>
            <p:custDataLst>
              <p:tags r:id="rId6"/>
            </p:custDataLst>
          </p:nvPr>
        </p:nvSpPr>
        <p:spPr>
          <a:xfrm rot="16200000">
            <a:off x="9091566" y="3223135"/>
            <a:ext cx="89810" cy="101761"/>
          </a:xfrm>
          <a:prstGeom prst="ellipse"/>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a:endParaRPr altLang="en-US" sz="2400" lang="zh-CN">
              <a:solidFill>
                <a:prstClr val="white"/>
              </a:solidFill>
              <a:latin typeface="Arial" panose="020B0604020202020204"/>
              <a:ea typeface="微软雅黑" panose="020B0503020204020204" charset="-122"/>
            </a:endParaRPr>
          </a:p>
        </p:txBody>
      </p:sp>
      <p:sp>
        <p:nvSpPr>
          <p:cNvPr id="1048815" name="椭圆 41"/>
          <p:cNvSpPr/>
          <p:nvPr>
            <p:custDataLst>
              <p:tags r:id="rId7"/>
            </p:custDataLst>
          </p:nvPr>
        </p:nvSpPr>
        <p:spPr>
          <a:xfrm rot="16200000">
            <a:off x="9091566" y="3642938"/>
            <a:ext cx="89810" cy="101761"/>
          </a:xfrm>
          <a:prstGeom prst="ellipse"/>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a:endParaRPr altLang="en-US" sz="2400" lang="zh-CN">
              <a:solidFill>
                <a:prstClr val="white"/>
              </a:solidFill>
              <a:latin typeface="Arial" panose="020B0604020202020204"/>
              <a:ea typeface="微软雅黑" panose="020B0503020204020204" charset="-122"/>
            </a:endParaRPr>
          </a:p>
        </p:txBody>
      </p:sp>
      <p:pic>
        <p:nvPicPr>
          <p:cNvPr id="2097212" name="PA-图片 21" descr="字体感觉1"/>
          <p:cNvPicPr>
            <a:picLocks noChangeAspect="1"/>
          </p:cNvPicPr>
          <p:nvPr>
            <p:custDataLst>
              <p:tags r:id="rId8"/>
            </p:custDataLst>
          </p:nvPr>
        </p:nvPicPr>
        <p:blipFill>
          <a:blip xmlns:r="http://schemas.openxmlformats.org/officeDocument/2006/relationships" r:embed="rId9"/>
          <a:srcRect l="5260" r="5260"/>
          <a:stretch>
            <a:fillRect/>
          </a:stretch>
        </p:blipFill>
        <p:spPr>
          <a:xfrm>
            <a:off x="2972060" y="1630980"/>
            <a:ext cx="5902224" cy="4324635"/>
          </a:xfrm>
          <a:prstGeom prst="rect"/>
        </p:spPr>
      </p:pic>
      <p:pic>
        <p:nvPicPr>
          <p:cNvPr id="2097213" name="PA-图片 24" descr="几何图形"/>
          <p:cNvPicPr>
            <a:picLocks noChangeAspect="1"/>
          </p:cNvPicPr>
          <p:nvPr>
            <p:custDataLst>
              <p:tags r:id="rId10"/>
            </p:custDataLst>
          </p:nvPr>
        </p:nvPicPr>
        <p:blipFill>
          <a:blip xmlns:r="http://schemas.openxmlformats.org/officeDocument/2006/relationships" r:embed="rId11"/>
          <a:srcRect l="5444" r="5444"/>
          <a:stretch>
            <a:fillRect/>
          </a:stretch>
        </p:blipFill>
        <p:spPr>
          <a:xfrm>
            <a:off x="2972060" y="1622227"/>
            <a:ext cx="5902224" cy="432463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811"/>
                                        </p:tgtEl>
                                        <p:attrNameLst>
                                          <p:attrName>style.visibility</p:attrName>
                                        </p:attrNameLst>
                                      </p:cBhvr>
                                      <p:to>
                                        <p:strVal val="visible"/>
                                      </p:to>
                                    </p:set>
                                    <p:animEffect transition="in" filter="fade">
                                      <p:cBhvr>
                                        <p:cTn dur="500" id="7">
                                          <p:stCondLst>
                                            <p:cond delay="0"/>
                                          </p:stCondLst>
                                        </p:cTn>
                                        <p:tgtEl>
                                          <p:spTgt spid="1048811"/>
                                        </p:tgtEl>
                                      </p:cBhvr>
                                    </p:animEffect>
                                    <p:set>
                                      <p:cBhvr>
                                        <p:cTn dur="500" fill="hold" id="8">
                                          <p:stCondLst>
                                            <p:cond delay="500"/>
                                          </p:stCondLst>
                                        </p:cTn>
                                        <p:tgtEl>
                                          <p:spTgt spid="1048811"/>
                                        </p:tgtEl>
                                        <p:attrNameLst>
                                          <p:attrName>style.visibility</p:attrName>
                                        </p:attrNameLst>
                                      </p:cBhvr>
                                      <p:to>
                                        <p:strVal val="visible"/>
                                      </p:to>
                                    </p:set>
                                    <p:anim calcmode="lin" to="0" valueType="num">
                                      <p:cBhvr>
                                        <p:cTn decel="100000" dur="1000" fill="hold" id="9">
                                          <p:stCondLst>
                                            <p:cond delay="0"/>
                                          </p:stCondLst>
                                        </p:cTn>
                                        <p:tgtEl>
                                          <p:spTgt spid="1048811"/>
                                        </p:tgtEl>
                                        <p:attrNameLst>
                                          <p:attrName>ppt_y</p:attrName>
                                        </p:attrNameLst>
                                      </p:cBhvr>
                                      <p:tavLst>
                                        <p:tav tm="0">
                                          <p:val>
                                            <p:strVal val="ppt_y+((ceil(rand(-2)+1))+(rand(2)-1))*0.125"/>
                                          </p:val>
                                        </p:tav>
                                        <p:tav tm="100000">
                                          <p:val>
                                            <p:strVal val="ppt_y"/>
                                          </p:val>
                                        </p:tav>
                                      </p:tavLst>
                                    </p:anim>
                                  </p:childTnLst>
                                </p:cTn>
                              </p:par>
                              <p:par>
                                <p:cTn fill="hold" id="10" nodeType="withEffect" presetClass="entr" presetID="9999" presetSubtype="0">
                                  <p:stCondLst>
                                    <p:cond delay="0"/>
                                  </p:stCondLst>
                                  <p:childTnLst>
                                    <p:set>
                                      <p:cBhvr>
                                        <p:cTn dur="1" fill="hold" id="11">
                                          <p:stCondLst>
                                            <p:cond delay="0"/>
                                          </p:stCondLst>
                                        </p:cTn>
                                        <p:tgtEl>
                                          <p:spTgt spid="2097211"/>
                                        </p:tgtEl>
                                        <p:attrNameLst>
                                          <p:attrName>style.visibility</p:attrName>
                                        </p:attrNameLst>
                                      </p:cBhvr>
                                      <p:to>
                                        <p:strVal val="visible"/>
                                      </p:to>
                                    </p:set>
                                    <p:animEffect transition="in" filter="fade">
                                      <p:cBhvr>
                                        <p:cTn dur="500" id="12"/>
                                        <p:tgtEl>
                                          <p:spTgt spid="2097211"/>
                                        </p:tgtEl>
                                      </p:cBhvr>
                                    </p:animEffect>
                                  </p:childTnLst>
                                </p:cTn>
                              </p:par>
                              <p:par>
                                <p:cTn id="13" nodeType="withEffect" presetClass="emph" presetID="9999" presetSubtype="1">
                                  <p:stCondLst>
                                    <p:cond delay="0"/>
                                  </p:stCondLst>
                                  <p:childTnLst>
                                    <p:set>
                                      <p:cBhvr>
                                        <p:cTn dur="indefinite" id="14"/>
                                        <p:tgtEl>
                                          <p:spTgt spid="1048814"/>
                                        </p:tgtEl>
                                        <p:attrNameLst>
                                          <p:attrName>fill.color</p:attrName>
                                        </p:attrNameLst>
                                      </p:cBhvr>
                                      <p:to>
                                        <p:clrVal>
                                          <a:schemeClr val="bg1"/>
                                        </p:clrVal>
                                      </p:to>
                                    </p:set>
                                    <p:set>
                                      <p:cBhvr>
                                        <p:cTn dur="indefinite" id="15"/>
                                        <p:tgtEl>
                                          <p:spTgt spid="1048814"/>
                                        </p:tgtEl>
                                        <p:attrNameLst>
                                          <p:attrName>fill.type</p:attrName>
                                        </p:attrNameLst>
                                      </p:cBhvr>
                                      <p:to>
                                        <p:strVal val="solid"/>
                                      </p:to>
                                    </p:set>
                                    <p:set>
                                      <p:cBhvr>
                                        <p:cTn dur="indefinite" id="16"/>
                                        <p:tgtEl>
                                          <p:spTgt spid="1048814"/>
                                        </p:tgtEl>
                                        <p:attrNameLst>
                                          <p:attrName>fill.on</p:attrName>
                                        </p:attrNameLst>
                                      </p:cBhvr>
                                      <p:to>
                                        <p:strVal val="tru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9999" presetSubtype="0">
                                  <p:stCondLst>
                                    <p:cond delay="0"/>
                                  </p:stCondLst>
                                  <p:childTnLst>
                                    <p:set>
                                      <p:cBhvr>
                                        <p:cTn dur="1" fill="hold" id="20">
                                          <p:stCondLst>
                                            <p:cond delay="0"/>
                                          </p:stCondLst>
                                        </p:cTn>
                                        <p:tgtEl>
                                          <p:spTgt spid="2097212"/>
                                        </p:tgtEl>
                                        <p:attrNameLst>
                                          <p:attrName>style.visibility</p:attrName>
                                        </p:attrNameLst>
                                      </p:cBhvr>
                                      <p:to>
                                        <p:strVal val="visible"/>
                                      </p:to>
                                    </p:set>
                                    <p:animEffect transition="in" filter="fade">
                                      <p:cBhvr>
                                        <p:cTn dur="500" id="21"/>
                                        <p:tgtEl>
                                          <p:spTgt spid="2097212"/>
                                        </p:tgtEl>
                                      </p:cBhvr>
                                    </p:animEffect>
                                  </p:childTnLst>
                                </p:cTn>
                              </p:par>
                              <p:par>
                                <p:cTn id="22" nodeType="withEffect" presetClass="emph" presetID="9999" presetSubtype="1">
                                  <p:stCondLst>
                                    <p:cond delay="0"/>
                                  </p:stCondLst>
                                  <p:childTnLst>
                                    <p:set>
                                      <p:cBhvr>
                                        <p:cTn dur="indefinite" id="23"/>
                                        <p:tgtEl>
                                          <p:spTgt spid="1048814"/>
                                        </p:tgtEl>
                                        <p:attrNameLst>
                                          <p:attrName>fill.color</p:attrName>
                                        </p:attrNameLst>
                                      </p:cBhvr>
                                      <p:to>
                                        <p:clrVal>
                                          <a:srgbClr val="A6A6A6"/>
                                        </p:clrVal>
                                      </p:to>
                                    </p:set>
                                    <p:set>
                                      <p:cBhvr>
                                        <p:cTn dur="indefinite" id="24"/>
                                        <p:tgtEl>
                                          <p:spTgt spid="1048814"/>
                                        </p:tgtEl>
                                        <p:attrNameLst>
                                          <p:attrName>fill.type</p:attrName>
                                        </p:attrNameLst>
                                      </p:cBhvr>
                                      <p:to>
                                        <p:strVal val="solid"/>
                                      </p:to>
                                    </p:set>
                                    <p:set>
                                      <p:cBhvr>
                                        <p:cTn dur="indefinite" id="25"/>
                                        <p:tgtEl>
                                          <p:spTgt spid="1048814"/>
                                        </p:tgtEl>
                                        <p:attrNameLst>
                                          <p:attrName>fill.on</p:attrName>
                                        </p:attrNameLst>
                                      </p:cBhvr>
                                      <p:to>
                                        <p:strVal val="true"/>
                                      </p:to>
                                    </p:set>
                                  </p:childTnLst>
                                </p:cTn>
                              </p:par>
                              <p:par>
                                <p:cTn id="26" nodeType="withEffect" presetClass="emph" presetID="9999" presetSubtype="1">
                                  <p:stCondLst>
                                    <p:cond delay="0"/>
                                  </p:stCondLst>
                                  <p:childTnLst>
                                    <p:set>
                                      <p:cBhvr>
                                        <p:cTn dur="indefinite" id="27"/>
                                        <p:tgtEl>
                                          <p:spTgt spid="1048813"/>
                                        </p:tgtEl>
                                        <p:attrNameLst>
                                          <p:attrName>fill.color</p:attrName>
                                        </p:attrNameLst>
                                      </p:cBhvr>
                                      <p:to>
                                        <p:clrVal>
                                          <a:schemeClr val="bg1"/>
                                        </p:clrVal>
                                      </p:to>
                                    </p:set>
                                    <p:set>
                                      <p:cBhvr>
                                        <p:cTn dur="indefinite" id="28"/>
                                        <p:tgtEl>
                                          <p:spTgt spid="1048813"/>
                                        </p:tgtEl>
                                        <p:attrNameLst>
                                          <p:attrName>fill.type</p:attrName>
                                        </p:attrNameLst>
                                      </p:cBhvr>
                                      <p:to>
                                        <p:strVal val="solid"/>
                                      </p:to>
                                    </p:set>
                                    <p:set>
                                      <p:cBhvr>
                                        <p:cTn dur="indefinite" id="29"/>
                                        <p:tgtEl>
                                          <p:spTgt spid="1048813"/>
                                        </p:tgtEl>
                                        <p:attrNameLst>
                                          <p:attrName>fill.on</p:attrName>
                                        </p:attrNameLst>
                                      </p:cBhvr>
                                      <p:to>
                                        <p:strVal val="true"/>
                                      </p:to>
                                    </p:se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9999" presetSubtype="0">
                                  <p:stCondLst>
                                    <p:cond delay="0"/>
                                  </p:stCondLst>
                                  <p:childTnLst>
                                    <p:set>
                                      <p:cBhvr>
                                        <p:cTn dur="1" fill="hold" id="33">
                                          <p:stCondLst>
                                            <p:cond delay="0"/>
                                          </p:stCondLst>
                                        </p:cTn>
                                        <p:tgtEl>
                                          <p:spTgt spid="2097213"/>
                                        </p:tgtEl>
                                        <p:attrNameLst>
                                          <p:attrName>style.visibility</p:attrName>
                                        </p:attrNameLst>
                                      </p:cBhvr>
                                      <p:to>
                                        <p:strVal val="visible"/>
                                      </p:to>
                                    </p:set>
                                    <p:animEffect transition="in" filter="fade">
                                      <p:cBhvr>
                                        <p:cTn dur="500" id="34"/>
                                        <p:tgtEl>
                                          <p:spTgt spid="2097213"/>
                                        </p:tgtEl>
                                      </p:cBhvr>
                                    </p:animEffect>
                                  </p:childTnLst>
                                </p:cTn>
                              </p:par>
                              <p:par>
                                <p:cTn id="35" nodeType="withEffect" presetClass="emph" presetID="9999" presetSubtype="1">
                                  <p:stCondLst>
                                    <p:cond delay="0"/>
                                  </p:stCondLst>
                                  <p:childTnLst>
                                    <p:set>
                                      <p:cBhvr>
                                        <p:cTn dur="indefinite" id="36"/>
                                        <p:tgtEl>
                                          <p:spTgt spid="1048813"/>
                                        </p:tgtEl>
                                        <p:attrNameLst>
                                          <p:attrName>fill.color</p:attrName>
                                        </p:attrNameLst>
                                      </p:cBhvr>
                                      <p:to>
                                        <p:clrVal>
                                          <a:srgbClr val="A6A6A6"/>
                                        </p:clrVal>
                                      </p:to>
                                    </p:set>
                                    <p:set>
                                      <p:cBhvr>
                                        <p:cTn dur="indefinite" id="37"/>
                                        <p:tgtEl>
                                          <p:spTgt spid="1048813"/>
                                        </p:tgtEl>
                                        <p:attrNameLst>
                                          <p:attrName>fill.type</p:attrName>
                                        </p:attrNameLst>
                                      </p:cBhvr>
                                      <p:to>
                                        <p:strVal val="solid"/>
                                      </p:to>
                                    </p:set>
                                    <p:set>
                                      <p:cBhvr>
                                        <p:cTn dur="indefinite" id="38"/>
                                        <p:tgtEl>
                                          <p:spTgt spid="1048813"/>
                                        </p:tgtEl>
                                        <p:attrNameLst>
                                          <p:attrName>fill.on</p:attrName>
                                        </p:attrNameLst>
                                      </p:cBhvr>
                                      <p:to>
                                        <p:strVal val="true"/>
                                      </p:to>
                                    </p:set>
                                  </p:childTnLst>
                                </p:cTn>
                              </p:par>
                              <p:par>
                                <p:cTn id="39" nodeType="withEffect" presetClass="emph" presetID="9999" presetSubtype="1">
                                  <p:stCondLst>
                                    <p:cond delay="0"/>
                                  </p:stCondLst>
                                  <p:childTnLst>
                                    <p:set>
                                      <p:cBhvr>
                                        <p:cTn dur="indefinite" id="40"/>
                                        <p:tgtEl>
                                          <p:spTgt spid="1048815"/>
                                        </p:tgtEl>
                                        <p:attrNameLst>
                                          <p:attrName>fill.color</p:attrName>
                                        </p:attrNameLst>
                                      </p:cBhvr>
                                      <p:to>
                                        <p:clrVal>
                                          <a:schemeClr val="bg1"/>
                                        </p:clrVal>
                                      </p:to>
                                    </p:set>
                                    <p:set>
                                      <p:cBhvr>
                                        <p:cTn dur="indefinite" id="41"/>
                                        <p:tgtEl>
                                          <p:spTgt spid="1048815"/>
                                        </p:tgtEl>
                                        <p:attrNameLst>
                                          <p:attrName>fill.type</p:attrName>
                                        </p:attrNameLst>
                                      </p:cBhvr>
                                      <p:to>
                                        <p:strVal val="solid"/>
                                      </p:to>
                                    </p:set>
                                    <p:set>
                                      <p:cBhvr>
                                        <p:cTn dur="indefinite" id="42"/>
                                        <p:tgtEl>
                                          <p:spTgt spid="10488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97" name=""/>
        <p:cNvGrpSpPr/>
        <p:nvPr/>
      </p:nvGrpSpPr>
      <p:grpSpPr>
        <a:xfrm>
          <a:off x="0" y="0"/>
          <a:ext cx="0" cy="0"/>
          <a:chOff x="0" y="0"/>
          <a:chExt cx="0" cy="0"/>
        </a:xfrm>
      </p:grpSpPr>
      <p:pic>
        <p:nvPicPr>
          <p:cNvPr id="209721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1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2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2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22" name="文本框 58"/>
          <p:cNvSpPr txBox="1"/>
          <p:nvPr/>
        </p:nvSpPr>
        <p:spPr>
          <a:xfrm>
            <a:off x="3071933" y="653569"/>
            <a:ext cx="56261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2021</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年滴滴出行</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App</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被下架</a:t>
            </a:r>
          </a:p>
        </p:txBody>
      </p:sp>
      <p:pic>
        <p:nvPicPr>
          <p:cNvPr id="2097215" name="PA-图片 1" descr="TB2qRDPr5CYBuNkHFCcXXcHtVXa-1714128138"/>
          <p:cNvPicPr>
            <a:picLocks noChangeAspect="1"/>
          </p:cNvPicPr>
          <p:nvPr>
            <p:custDataLst>
              <p:tags r:id="rId2"/>
            </p:custDataLst>
          </p:nvPr>
        </p:nvPicPr>
        <p:blipFill rotWithShape="1">
          <a:blip xmlns:r="http://schemas.openxmlformats.org/officeDocument/2006/relationships" r:embed="rId3"/>
          <a:srcRect t="-1345" b="12423"/>
          <a:stretch>
            <a:fillRect/>
          </a:stretch>
        </p:blipFill>
        <p:spPr>
          <a:xfrm>
            <a:off x="3000180" y="2031107"/>
            <a:ext cx="6191589" cy="3419225"/>
          </a:xfrm>
          <a:prstGeom prst="rect"/>
          <a:ln>
            <a:noFill/>
          </a:ln>
          <a:effectLst>
            <a:outerShdw algn="t" blurRad="127000" dir="5400000" dist="38100" rotWithShape="0">
              <a:prstClr val="black">
                <a:alpha val="10000"/>
              </a:prstClr>
            </a:outerShdw>
          </a:effectLst>
        </p:spPr>
      </p:pic>
      <p:pic>
        <p:nvPicPr>
          <p:cNvPr id="2097216" name="PA-图片 2" descr="TIM截图20190114184142"/>
          <p:cNvPicPr>
            <a:picLocks noChangeAspect="1"/>
          </p:cNvPicPr>
          <p:nvPr>
            <p:custDataLst>
              <p:tags r:id="rId4"/>
            </p:custDataLst>
          </p:nvPr>
        </p:nvPicPr>
        <p:blipFill rotWithShape="1">
          <a:blip xmlns:r="http://schemas.openxmlformats.org/officeDocument/2006/relationships" r:embed="rId5"/>
          <a:srcRect t="-2937" b="9610"/>
          <a:stretch>
            <a:fillRect/>
          </a:stretch>
        </p:blipFill>
        <p:spPr>
          <a:xfrm>
            <a:off x="-3252760" y="1990649"/>
            <a:ext cx="6191589" cy="3459683"/>
          </a:xfrm>
          <a:prstGeom prst="rect"/>
          <a:effectLst>
            <a:outerShdw algn="t" blurRad="127000" dir="5400000" dist="38100" rotWithShape="0">
              <a:prstClr val="black">
                <a:alpha val="10000"/>
              </a:prstClr>
            </a:outerShdw>
          </a:effectLst>
        </p:spPr>
      </p:pic>
      <p:pic>
        <p:nvPicPr>
          <p:cNvPr id="2097217" name="PA-图片 6" descr="TB24.eWAAOWBuNjSsppXXXPgpXa-1714128138"/>
          <p:cNvPicPr>
            <a:picLocks noChangeAspect="1"/>
          </p:cNvPicPr>
          <p:nvPr>
            <p:custDataLst>
              <p:tags r:id="rId6"/>
            </p:custDataLst>
          </p:nvPr>
        </p:nvPicPr>
        <p:blipFill rotWithShape="1">
          <a:blip xmlns:r="http://schemas.openxmlformats.org/officeDocument/2006/relationships" r:embed="rId7"/>
          <a:srcRect t="-6162" b="12214"/>
          <a:stretch>
            <a:fillRect/>
          </a:stretch>
        </p:blipFill>
        <p:spPr>
          <a:xfrm>
            <a:off x="9253170" y="1872343"/>
            <a:ext cx="6191589" cy="3577989"/>
          </a:xfrm>
          <a:prstGeom prst="rect"/>
          <a:effectLst>
            <a:outerShdw algn="t" blurRad="127000" dir="5400000" dist="38100" rotWithShape="0">
              <a:prstClr val="black">
                <a:alpha val="10000"/>
              </a:prstClr>
            </a:outerShdw>
          </a:effectLst>
        </p:spPr>
      </p:pic>
      <p:sp>
        <p:nvSpPr>
          <p:cNvPr id="1048823" name="PA-半闭框 7"/>
          <p:cNvSpPr/>
          <p:nvPr>
            <p:custDataLst>
              <p:tags r:id="rId8"/>
            </p:custDataLst>
          </p:nvPr>
        </p:nvSpPr>
        <p:spPr>
          <a:xfrm flipH="1">
            <a:off x="8883129"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24" name="PA-半闭框 8"/>
          <p:cNvSpPr/>
          <p:nvPr>
            <p:custDataLst>
              <p:tags r:id="rId9"/>
            </p:custDataLst>
          </p:nvPr>
        </p:nvSpPr>
        <p:spPr>
          <a:xfrm flipV="1">
            <a:off x="295261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25" name="PA-半闭框 8"/>
          <p:cNvSpPr/>
          <p:nvPr>
            <p:custDataLst>
              <p:tags r:id="rId10"/>
            </p:custDataLst>
          </p:nvPr>
        </p:nvSpPr>
        <p:spPr>
          <a:xfrm rot="5400000" flipV="1">
            <a:off x="2946927"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26" name="PA-半闭框 7"/>
          <p:cNvSpPr/>
          <p:nvPr>
            <p:custDataLst>
              <p:tags r:id="rId11"/>
            </p:custDataLst>
          </p:nvPr>
        </p:nvSpPr>
        <p:spPr>
          <a:xfrm rot="5400000" flipH="1">
            <a:off x="886293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35" presetSubtype="0">
                                  <p:stCondLst>
                                    <p:cond delay="0"/>
                                  </p:stCondLst>
                                  <p:childTnLst>
                                    <p:anim calcmode="lin" valueType="num">
                                      <p:cBhvr additive="base">
                                        <p:cTn dur="500" fill="hold" id="6">
                                          <p:stCondLst>
                                            <p:cond delay="0"/>
                                          </p:stCondLst>
                                        </p:cTn>
                                        <p:tgtEl>
                                          <p:spTgt spid="2097216"/>
                                        </p:tgtEl>
                                        <p:attrNameLst>
                                          <p:attrName>ppt_x</p:attrName>
                                        </p:attrNameLst>
                                      </p:cBhvr>
                                      <p:tavLst>
                                        <p:tav tm="0">
                                          <p:val>
                                            <p:strVal val="ppt_x"/>
                                          </p:val>
                                        </p:tav>
                                        <p:tav tm="100000">
                                          <p:val>
                                            <p:strVal val="#ppt_x+0.512872"/>
                                          </p:val>
                                        </p:tav>
                                      </p:tavLst>
                                    </p:anim>
                                    <p:anim calcmode="lin" valueType="num">
                                      <p:cBhvr additive="base">
                                        <p:cTn dur="500" fill="hold" id="7">
                                          <p:stCondLst>
                                            <p:cond delay="0"/>
                                          </p:stCondLst>
                                        </p:cTn>
                                        <p:tgtEl>
                                          <p:spTgt spid="2097216"/>
                                        </p:tgtEl>
                                        <p:attrNameLst>
                                          <p:attrName>ppt_y</p:attrName>
                                        </p:attrNameLst>
                                      </p:cBhvr>
                                      <p:tavLst>
                                        <p:tav tm="0">
                                          <p:val>
                                            <p:strVal val="ppt_y"/>
                                          </p:val>
                                        </p:tav>
                                        <p:tav tm="100000">
                                          <p:val>
                                            <p:strVal val="#ppt_y+0.00017655"/>
                                          </p:val>
                                        </p:tav>
                                      </p:tavLst>
                                    </p:anim>
                                    <p:anim calcmode="lin" valueType="num">
                                      <p:cBhvr additive="base">
                                        <p:cTn dur="500" fill="hold" id="8">
                                          <p:stCondLst>
                                            <p:cond delay="0"/>
                                          </p:stCondLst>
                                        </p:cTn>
                                        <p:tgtEl>
                                          <p:spTgt spid="2097216"/>
                                        </p:tgtEl>
                                        <p:attrNameLst>
                                          <p:attrName>ppt_w</p:attrName>
                                        </p:attrNameLst>
                                      </p:cBhvr>
                                      <p:tavLst>
                                        <p:tav tm="0">
                                          <p:val>
                                            <p:strVal val="ppt_w"/>
                                          </p:val>
                                        </p:tav>
                                        <p:tav tm="100000">
                                          <p:val>
                                            <p:strVal val="#ppt_w+0"/>
                                          </p:val>
                                        </p:tav>
                                      </p:tavLst>
                                    </p:anim>
                                    <p:anim calcmode="lin" valueType="num">
                                      <p:cBhvr additive="base">
                                        <p:cTn dur="500" fill="hold" id="9">
                                          <p:stCondLst>
                                            <p:cond delay="0"/>
                                          </p:stCondLst>
                                        </p:cTn>
                                        <p:tgtEl>
                                          <p:spTgt spid="2097216"/>
                                        </p:tgtEl>
                                        <p:attrNameLst>
                                          <p:attrName>ppt_h</p:attrName>
                                        </p:attrNameLst>
                                      </p:cBhvr>
                                      <p:tavLst>
                                        <p:tav tm="0">
                                          <p:val>
                                            <p:strVal val="ppt_h"/>
                                          </p:val>
                                        </p:tav>
                                        <p:tav tm="100000">
                                          <p:val>
                                            <p:strVal val="#ppt_h+0.0003531"/>
                                          </p:val>
                                        </p:tav>
                                      </p:tavLst>
                                    </p:anim>
                                  </p:childTnLst>
                                </p:cTn>
                              </p:par>
                              <p:par>
                                <p:cTn accel="50000" decel="50000" fill="hold" id="10" nodeType="withEffect" presetClass="path" presetID="35" presetSubtype="0">
                                  <p:stCondLst>
                                    <p:cond delay="0"/>
                                  </p:stCondLst>
                                  <p:childTnLst>
                                    <p:anim calcmode="lin" valueType="num">
                                      <p:cBhvr additive="base">
                                        <p:cTn dur="500" fill="hold" id="11">
                                          <p:stCondLst>
                                            <p:cond delay="0"/>
                                          </p:stCondLst>
                                        </p:cTn>
                                        <p:tgtEl>
                                          <p:spTgt spid="2097215"/>
                                        </p:tgtEl>
                                        <p:attrNameLst>
                                          <p:attrName>ppt_x</p:attrName>
                                        </p:attrNameLst>
                                      </p:cBhvr>
                                      <p:tavLst>
                                        <p:tav tm="0">
                                          <p:val>
                                            <p:strVal val="ppt_x"/>
                                          </p:val>
                                        </p:tav>
                                        <p:tav tm="100000">
                                          <p:val>
                                            <p:strVal val="#ppt_x+0.512876"/>
                                          </p:val>
                                        </p:tav>
                                      </p:tavLst>
                                    </p:anim>
                                    <p:anim calcmode="lin" valueType="num">
                                      <p:cBhvr additive="base">
                                        <p:cTn dur="500" fill="hold" id="12">
                                          <p:stCondLst>
                                            <p:cond delay="0"/>
                                          </p:stCondLst>
                                        </p:cTn>
                                        <p:tgtEl>
                                          <p:spTgt spid="2097215"/>
                                        </p:tgtEl>
                                        <p:attrNameLst>
                                          <p:attrName>ppt_y</p:attrName>
                                        </p:attrNameLst>
                                      </p:cBhvr>
                                      <p:tavLst>
                                        <p:tav tm="0">
                                          <p:val>
                                            <p:strVal val="ppt_y"/>
                                          </p:val>
                                        </p:tav>
                                        <p:tav tm="100000">
                                          <p:val>
                                            <p:strVal val="#ppt_y+0"/>
                                          </p:val>
                                        </p:tav>
                                      </p:tavLst>
                                    </p:anim>
                                    <p:anim calcmode="lin" valueType="num">
                                      <p:cBhvr additive="base">
                                        <p:cTn dur="500" fill="hold" id="13">
                                          <p:stCondLst>
                                            <p:cond delay="0"/>
                                          </p:stCondLst>
                                        </p:cTn>
                                        <p:tgtEl>
                                          <p:spTgt spid="2097215"/>
                                        </p:tgtEl>
                                        <p:attrNameLst>
                                          <p:attrName>ppt_w</p:attrName>
                                        </p:attrNameLst>
                                      </p:cBhvr>
                                      <p:tavLst>
                                        <p:tav tm="0">
                                          <p:val>
                                            <p:strVal val="ppt_w"/>
                                          </p:val>
                                        </p:tav>
                                        <p:tav tm="100000">
                                          <p:val>
                                            <p:strVal val="#ppt_w+0"/>
                                          </p:val>
                                        </p:tav>
                                      </p:tavLst>
                                    </p:anim>
                                    <p:anim calcmode="lin" valueType="num">
                                      <p:cBhvr additive="base">
                                        <p:cTn dur="500" fill="hold" id="14">
                                          <p:stCondLst>
                                            <p:cond delay="0"/>
                                          </p:stCondLst>
                                        </p:cTn>
                                        <p:tgtEl>
                                          <p:spTgt spid="2097215"/>
                                        </p:tgtEl>
                                        <p:attrNameLst>
                                          <p:attrName>ppt_h</p:attrName>
                                        </p:attrNameLst>
                                      </p:cBhvr>
                                      <p:tavLst>
                                        <p:tav tm="0">
                                          <p:val>
                                            <p:strVal val="ppt_h"/>
                                          </p:val>
                                        </p:tav>
                                        <p:tav tm="100000">
                                          <p:val>
                                            <p:strVal val="#ppt_h+0"/>
                                          </p:val>
                                        </p:tav>
                                      </p:tavLst>
                                    </p:anim>
                                  </p:childTnLst>
                                </p:cTn>
                              </p:par>
                              <p:par>
                                <p:cTn accel="50000" decel="50000" fill="hold" id="15" nodeType="withEffect" presetClass="path" presetID="35" presetSubtype="0">
                                  <p:stCondLst>
                                    <p:cond delay="0"/>
                                  </p:stCondLst>
                                  <p:childTnLst>
                                    <p:anim calcmode="lin" valueType="num">
                                      <p:cBhvr additive="base">
                                        <p:cTn dur="500" fill="hold" id="16">
                                          <p:stCondLst>
                                            <p:cond delay="0"/>
                                          </p:stCondLst>
                                        </p:cTn>
                                        <p:tgtEl>
                                          <p:spTgt spid="2097217"/>
                                        </p:tgtEl>
                                        <p:attrNameLst>
                                          <p:attrName>ppt_x</p:attrName>
                                        </p:attrNameLst>
                                      </p:cBhvr>
                                      <p:tavLst>
                                        <p:tav tm="0">
                                          <p:val>
                                            <p:strVal val="ppt_x"/>
                                          </p:val>
                                        </p:tav>
                                        <p:tav tm="40000">
                                          <p:val>
                                            <p:fltVal val="1.50784"/>
                                          </p:val>
                                        </p:tav>
                                        <p:tav tm="50000">
                                          <p:val>
                                            <p:fltVal val="1.50784"/>
                                          </p:val>
                                        </p:tav>
                                        <p:tav tm="55000">
                                          <p:val>
                                            <p:fltVal val="-0.50784"/>
                                          </p:val>
                                        </p:tav>
                                        <p:tav tm="60000">
                                          <p:val>
                                            <p:fltVal val="-0.50784"/>
                                          </p:val>
                                        </p:tav>
                                        <p:tav tm="100000">
                                          <p:val>
                                            <p:fltVal val="-0.01287"/>
                                          </p:val>
                                        </p:tav>
                                      </p:tavLst>
                                    </p:anim>
                                    <p:anim calcmode="lin" valueType="num">
                                      <p:cBhvr additive="base">
                                        <p:cTn dur="500" fill="hold" id="17">
                                          <p:stCondLst>
                                            <p:cond delay="0"/>
                                          </p:stCondLst>
                                        </p:cTn>
                                        <p:tgtEl>
                                          <p:spTgt spid="2097217"/>
                                        </p:tgtEl>
                                        <p:attrNameLst>
                                          <p:attrName>ppt_y</p:attrName>
                                        </p:attrNameLst>
                                      </p:cBhvr>
                                      <p:tavLst>
                                        <p:tav tm="0">
                                          <p:val>
                                            <p:strVal val="ppt_y"/>
                                          </p:val>
                                        </p:tav>
                                        <p:tav tm="40000">
                                          <p:val>
                                            <p:strVal val="ppt_y"/>
                                          </p:val>
                                        </p:tav>
                                        <p:tav tm="50000">
                                          <p:val>
                                            <p:fltVal val="2.0161"/>
                                          </p:val>
                                        </p:tav>
                                        <p:tav tm="55000">
                                          <p:val>
                                            <p:fltVal val="2.0161"/>
                                          </p:val>
                                        </p:tav>
                                        <p:tav tm="60000">
                                          <p:val>
                                            <p:fltVal val="0.55001"/>
                                          </p:val>
                                        </p:tav>
                                        <p:tav tm="100000">
                                          <p:val>
                                            <p:fltVal val="0.55001"/>
                                          </p:val>
                                        </p:tav>
                                      </p:tavLst>
                                    </p:anim>
                                    <p:anim calcmode="lin" valueType="num">
                                      <p:cBhvr additive="base">
                                        <p:cTn dur="500" fill="hold" id="18">
                                          <p:stCondLst>
                                            <p:cond delay="0"/>
                                          </p:stCondLst>
                                        </p:cTn>
                                        <p:tgtEl>
                                          <p:spTgt spid="2097217"/>
                                        </p:tgtEl>
                                        <p:attrNameLst>
                                          <p:attrName>ppt_w</p:attrName>
                                        </p:attrNameLst>
                                      </p:cBhvr>
                                      <p:tavLst>
                                        <p:tav tm="0">
                                          <p:val>
                                            <p:strVal val="ppt_w"/>
                                          </p:val>
                                        </p:tav>
                                        <p:tav tm="100000">
                                          <p:val>
                                            <p:strVal val="#ppt_w+0"/>
                                          </p:val>
                                        </p:tav>
                                      </p:tavLst>
                                    </p:anim>
                                    <p:anim calcmode="lin" valueType="num">
                                      <p:cBhvr additive="base">
                                        <p:cTn dur="500" fill="hold" id="19">
                                          <p:stCondLst>
                                            <p:cond delay="0"/>
                                          </p:stCondLst>
                                        </p:cTn>
                                        <p:tgtEl>
                                          <p:spTgt spid="2097217"/>
                                        </p:tgtEl>
                                        <p:attrNameLst>
                                          <p:attrName>ppt_h</p:attrName>
                                        </p:attrNameLst>
                                      </p:cBhvr>
                                      <p:tavLst>
                                        <p:tav tm="0">
                                          <p:val>
                                            <p:strVal val="ppt_h"/>
                                          </p:val>
                                        </p:tav>
                                        <p:tav tm="100000">
                                          <p:val>
                                            <p:strVal val="#ppt_h+-0.0003531"/>
                                          </p:val>
                                        </p:tav>
                                      </p:tavLst>
                                    </p:anim>
                                  </p:childTnLst>
                                </p:cTn>
                              </p:par>
                            </p:childTnLst>
                          </p:cTn>
                        </p:par>
                      </p:childTnLst>
                    </p:cTn>
                  </p:par>
                  <p:par>
                    <p:cTn fill="hold" id="20">
                      <p:stCondLst>
                        <p:cond delay="indefinite"/>
                      </p:stCondLst>
                      <p:childTnLst>
                        <p:par>
                          <p:cTn fill="hold" id="21">
                            <p:stCondLst>
                              <p:cond delay="0"/>
                            </p:stCondLst>
                            <p:childTnLst>
                              <p:par>
                                <p:cTn accel="50000" decel="50000" fill="hold" id="22" nodeType="clickEffect" presetClass="path" presetID="35" presetSubtype="0">
                                  <p:stCondLst>
                                    <p:cond delay="0"/>
                                  </p:stCondLst>
                                  <p:childTnLst>
                                    <p:anim calcmode="lin" valueType="num">
                                      <p:cBhvr additive="base">
                                        <p:cTn dur="500" fill="hold" id="23">
                                          <p:stCondLst>
                                            <p:cond delay="0"/>
                                          </p:stCondLst>
                                        </p:cTn>
                                        <p:tgtEl>
                                          <p:spTgt spid="2097216"/>
                                        </p:tgtEl>
                                        <p:attrNameLst>
                                          <p:attrName>ppt_x</p:attrName>
                                        </p:attrNameLst>
                                      </p:cBhvr>
                                      <p:tavLst>
                                        <p:tav tm="0">
                                          <p:val>
                                            <p:strVal val="ppt_x"/>
                                          </p:val>
                                        </p:tav>
                                        <p:tav tm="100000">
                                          <p:val>
                                            <p:strVal val="#ppt_x+1.02575"/>
                                          </p:val>
                                        </p:tav>
                                      </p:tavLst>
                                    </p:anim>
                                    <p:anim calcmode="lin" valueType="num">
                                      <p:cBhvr additive="base">
                                        <p:cTn dur="500" fill="hold" id="24">
                                          <p:stCondLst>
                                            <p:cond delay="0"/>
                                          </p:stCondLst>
                                        </p:cTn>
                                        <p:tgtEl>
                                          <p:spTgt spid="2097216"/>
                                        </p:tgtEl>
                                        <p:attrNameLst>
                                          <p:attrName>ppt_y</p:attrName>
                                        </p:attrNameLst>
                                      </p:cBhvr>
                                      <p:tavLst>
                                        <p:tav tm="0">
                                          <p:val>
                                            <p:strVal val="ppt_y"/>
                                          </p:val>
                                        </p:tav>
                                        <p:tav tm="100000">
                                          <p:val>
                                            <p:strVal val="#ppt_y+0.00017655"/>
                                          </p:val>
                                        </p:tav>
                                      </p:tavLst>
                                    </p:anim>
                                    <p:anim calcmode="lin" valueType="num">
                                      <p:cBhvr additive="base">
                                        <p:cTn dur="500" fill="hold" id="25">
                                          <p:stCondLst>
                                            <p:cond delay="0"/>
                                          </p:stCondLst>
                                        </p:cTn>
                                        <p:tgtEl>
                                          <p:spTgt spid="2097216"/>
                                        </p:tgtEl>
                                        <p:attrNameLst>
                                          <p:attrName>ppt_w</p:attrName>
                                        </p:attrNameLst>
                                      </p:cBhvr>
                                      <p:tavLst>
                                        <p:tav tm="0">
                                          <p:val>
                                            <p:strVal val="ppt_w"/>
                                          </p:val>
                                        </p:tav>
                                        <p:tav tm="100000">
                                          <p:val>
                                            <p:strVal val="#ppt_w+0"/>
                                          </p:val>
                                        </p:tav>
                                      </p:tavLst>
                                    </p:anim>
                                    <p:anim calcmode="lin" valueType="num">
                                      <p:cBhvr additive="base">
                                        <p:cTn dur="500" fill="hold" id="26">
                                          <p:stCondLst>
                                            <p:cond delay="0"/>
                                          </p:stCondLst>
                                        </p:cTn>
                                        <p:tgtEl>
                                          <p:spTgt spid="2097216"/>
                                        </p:tgtEl>
                                        <p:attrNameLst>
                                          <p:attrName>ppt_h</p:attrName>
                                        </p:attrNameLst>
                                      </p:cBhvr>
                                      <p:tavLst>
                                        <p:tav tm="0">
                                          <p:val>
                                            <p:strVal val="ppt_h"/>
                                          </p:val>
                                        </p:tav>
                                        <p:tav tm="100000">
                                          <p:val>
                                            <p:strVal val="#ppt_h+0.0003531"/>
                                          </p:val>
                                        </p:tav>
                                      </p:tavLst>
                                    </p:anim>
                                  </p:childTnLst>
                                </p:cTn>
                              </p:par>
                              <p:par>
                                <p:cTn accel="50000" decel="50000" fill="hold" id="27" nodeType="withEffect" presetClass="path" presetID="35" presetSubtype="0">
                                  <p:stCondLst>
                                    <p:cond delay="0"/>
                                  </p:stCondLst>
                                  <p:childTnLst>
                                    <p:anim calcmode="lin" valueType="num">
                                      <p:cBhvr additive="base">
                                        <p:cTn dur="500" fill="hold" id="28">
                                          <p:stCondLst>
                                            <p:cond delay="0"/>
                                          </p:stCondLst>
                                        </p:cTn>
                                        <p:tgtEl>
                                          <p:spTgt spid="2097215"/>
                                        </p:tgtEl>
                                        <p:attrNameLst>
                                          <p:attrName>ppt_x</p:attrName>
                                        </p:attrNameLst>
                                      </p:cBhvr>
                                      <p:tavLst>
                                        <p:tav tm="0">
                                          <p:val>
                                            <p:strVal val="ppt_x"/>
                                          </p:val>
                                        </p:tav>
                                        <p:tav tm="40000">
                                          <p:val>
                                            <p:fltVal val="1.50784"/>
                                          </p:val>
                                        </p:tav>
                                        <p:tav tm="50000">
                                          <p:val>
                                            <p:fltVal val="1.50784"/>
                                          </p:val>
                                        </p:tav>
                                        <p:tav tm="55000">
                                          <p:val>
                                            <p:fltVal val="-0.50784"/>
                                          </p:val>
                                        </p:tav>
                                        <p:tav tm="60000">
                                          <p:val>
                                            <p:fltVal val="-0.50784"/>
                                          </p:val>
                                        </p:tav>
                                        <p:tav tm="100000">
                                          <p:val>
                                            <p:fltVal val="-0.01287"/>
                                          </p:val>
                                        </p:tav>
                                      </p:tavLst>
                                    </p:anim>
                                    <p:anim calcmode="lin" valueType="num">
                                      <p:cBhvr additive="base">
                                        <p:cTn dur="500" fill="hold" id="29">
                                          <p:stCondLst>
                                            <p:cond delay="0"/>
                                          </p:stCondLst>
                                        </p:cTn>
                                        <p:tgtEl>
                                          <p:spTgt spid="2097215"/>
                                        </p:tgtEl>
                                        <p:attrNameLst>
                                          <p:attrName>ppt_y</p:attrName>
                                        </p:attrNameLst>
                                      </p:cBhvr>
                                      <p:tavLst>
                                        <p:tav tm="0">
                                          <p:val>
                                            <p:strVal val="ppt_y"/>
                                          </p:val>
                                        </p:tav>
                                        <p:tav tm="40000">
                                          <p:val>
                                            <p:strVal val="ppt_y"/>
                                          </p:val>
                                        </p:tav>
                                        <p:tav tm="50000">
                                          <p:val>
                                            <p:fltVal val="2.0161"/>
                                          </p:val>
                                        </p:tav>
                                        <p:tav tm="55000">
                                          <p:val>
                                            <p:fltVal val="2.0161"/>
                                          </p:val>
                                        </p:tav>
                                        <p:tav tm="60000">
                                          <p:val>
                                            <p:fltVal val="0.55001"/>
                                          </p:val>
                                        </p:tav>
                                        <p:tav tm="100000">
                                          <p:val>
                                            <p:fltVal val="0.55001"/>
                                          </p:val>
                                        </p:tav>
                                      </p:tavLst>
                                    </p:anim>
                                    <p:anim calcmode="lin" valueType="num">
                                      <p:cBhvr additive="base">
                                        <p:cTn dur="500" fill="hold" id="30">
                                          <p:stCondLst>
                                            <p:cond delay="0"/>
                                          </p:stCondLst>
                                        </p:cTn>
                                        <p:tgtEl>
                                          <p:spTgt spid="2097215"/>
                                        </p:tgtEl>
                                        <p:attrNameLst>
                                          <p:attrName>ppt_w</p:attrName>
                                        </p:attrNameLst>
                                      </p:cBhvr>
                                      <p:tavLst>
                                        <p:tav tm="0">
                                          <p:val>
                                            <p:strVal val="ppt_w"/>
                                          </p:val>
                                        </p:tav>
                                        <p:tav tm="100000">
                                          <p:val>
                                            <p:strVal val="#ppt_w+0"/>
                                          </p:val>
                                        </p:tav>
                                      </p:tavLst>
                                    </p:anim>
                                    <p:anim calcmode="lin" valueType="num">
                                      <p:cBhvr additive="base">
                                        <p:cTn dur="500" fill="hold" id="31">
                                          <p:stCondLst>
                                            <p:cond delay="0"/>
                                          </p:stCondLst>
                                        </p:cTn>
                                        <p:tgtEl>
                                          <p:spTgt spid="2097215"/>
                                        </p:tgtEl>
                                        <p:attrNameLst>
                                          <p:attrName>ppt_h</p:attrName>
                                        </p:attrNameLst>
                                      </p:cBhvr>
                                      <p:tavLst>
                                        <p:tav tm="0">
                                          <p:val>
                                            <p:strVal val="ppt_h"/>
                                          </p:val>
                                        </p:tav>
                                        <p:tav tm="100000">
                                          <p:val>
                                            <p:strVal val="#ppt_h+-0.0003531"/>
                                          </p:val>
                                        </p:tav>
                                      </p:tavLst>
                                    </p:anim>
                                  </p:childTnLst>
                                </p:cTn>
                              </p:par>
                              <p:par>
                                <p:cTn accel="50000" decel="50000" fill="hold" id="32" nodeType="withEffect" presetClass="path" presetID="35" presetSubtype="0">
                                  <p:stCondLst>
                                    <p:cond delay="0"/>
                                  </p:stCondLst>
                                  <p:childTnLst>
                                    <p:anim calcmode="lin" valueType="num">
                                      <p:cBhvr additive="base">
                                        <p:cTn dur="500" fill="hold" id="33">
                                          <p:stCondLst>
                                            <p:cond delay="0"/>
                                          </p:stCondLst>
                                        </p:cTn>
                                        <p:tgtEl>
                                          <p:spTgt spid="2097217"/>
                                        </p:tgtEl>
                                        <p:attrNameLst>
                                          <p:attrName>ppt_x</p:attrName>
                                        </p:attrNameLst>
                                      </p:cBhvr>
                                      <p:tavLst>
                                        <p:tav tm="0">
                                          <p:val>
                                            <p:strVal val="ppt_x"/>
                                          </p:val>
                                        </p:tav>
                                        <p:tav tm="100000">
                                          <p:val>
                                            <p:strVal val="#ppt_x+-0.512876"/>
                                          </p:val>
                                        </p:tav>
                                      </p:tavLst>
                                    </p:anim>
                                    <p:anim calcmode="lin" valueType="num">
                                      <p:cBhvr additive="base">
                                        <p:cTn dur="500" fill="hold" id="34">
                                          <p:stCondLst>
                                            <p:cond delay="0"/>
                                          </p:stCondLst>
                                        </p:cTn>
                                        <p:tgtEl>
                                          <p:spTgt spid="2097217"/>
                                        </p:tgtEl>
                                        <p:attrNameLst>
                                          <p:attrName>ppt_y</p:attrName>
                                        </p:attrNameLst>
                                      </p:cBhvr>
                                      <p:tavLst>
                                        <p:tav tm="0">
                                          <p:val>
                                            <p:strVal val="ppt_y"/>
                                          </p:val>
                                        </p:tav>
                                        <p:tav tm="100000">
                                          <p:val>
                                            <p:strVal val="#ppt_y+0"/>
                                          </p:val>
                                        </p:tav>
                                      </p:tavLst>
                                    </p:anim>
                                    <p:anim calcmode="lin" valueType="num">
                                      <p:cBhvr additive="base">
                                        <p:cTn dur="500" fill="hold" id="35">
                                          <p:stCondLst>
                                            <p:cond delay="0"/>
                                          </p:stCondLst>
                                        </p:cTn>
                                        <p:tgtEl>
                                          <p:spTgt spid="2097217"/>
                                        </p:tgtEl>
                                        <p:attrNameLst>
                                          <p:attrName>ppt_w</p:attrName>
                                        </p:attrNameLst>
                                      </p:cBhvr>
                                      <p:tavLst>
                                        <p:tav tm="0">
                                          <p:val>
                                            <p:strVal val="ppt_w"/>
                                          </p:val>
                                        </p:tav>
                                        <p:tav tm="100000">
                                          <p:val>
                                            <p:strVal val="#ppt_w+0"/>
                                          </p:val>
                                        </p:tav>
                                      </p:tavLst>
                                    </p:anim>
                                    <p:anim calcmode="lin" valueType="num">
                                      <p:cBhvr additive="base">
                                        <p:cTn dur="500" fill="hold" id="36">
                                          <p:stCondLst>
                                            <p:cond delay="0"/>
                                          </p:stCondLst>
                                        </p:cTn>
                                        <p:tgtEl>
                                          <p:spTgt spid="2097217"/>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pic>
        <p:nvPicPr>
          <p:cNvPr id="209721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30"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31"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2"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33" name="文本框 58"/>
          <p:cNvSpPr txBox="1"/>
          <p:nvPr/>
        </p:nvSpPr>
        <p:spPr>
          <a:xfrm>
            <a:off x="3071933" y="653569"/>
            <a:ext cx="56261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2021</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年滴滴出行</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App</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被下架</a:t>
            </a:r>
          </a:p>
        </p:txBody>
      </p:sp>
      <p:pic>
        <p:nvPicPr>
          <p:cNvPr id="2097219" name="PA-图片 2" descr="TIM截图20190114184142"/>
          <p:cNvPicPr>
            <a:picLocks/>
          </p:cNvPicPr>
          <p:nvPr>
            <p:custDataLst>
              <p:tags r:id="rId2"/>
            </p:custDataLst>
          </p:nvPr>
        </p:nvPicPr>
        <p:blipFill rotWithShape="1">
          <a:blip xmlns:r="http://schemas.openxmlformats.org/officeDocument/2006/relationships" r:embed="rId3"/>
          <a:srcRect t="-2937" b="9610"/>
          <a:stretch>
            <a:fillRect/>
          </a:stretch>
        </p:blipFill>
        <p:spPr>
          <a:xfrm>
            <a:off x="2998800" y="1990649"/>
            <a:ext cx="6191589" cy="3459751"/>
          </a:xfrm>
          <a:prstGeom prst="rect"/>
          <a:effectLst>
            <a:outerShdw algn="t" blurRad="127000" dir="5400000" dist="38100" rotWithShape="0">
              <a:prstClr val="black">
                <a:alpha val="10000"/>
              </a:prstClr>
            </a:outerShdw>
          </a:effectLst>
        </p:spPr>
      </p:pic>
      <p:sp>
        <p:nvSpPr>
          <p:cNvPr id="1048834" name="PA-半闭框 7"/>
          <p:cNvSpPr/>
          <p:nvPr>
            <p:custDataLst>
              <p:tags r:id="rId4"/>
            </p:custDataLst>
          </p:nvPr>
        </p:nvSpPr>
        <p:spPr>
          <a:xfrm flipH="1">
            <a:off x="8883129"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35" name="PA-半闭框 8"/>
          <p:cNvSpPr/>
          <p:nvPr>
            <p:custDataLst>
              <p:tags r:id="rId5"/>
            </p:custDataLst>
          </p:nvPr>
        </p:nvSpPr>
        <p:spPr>
          <a:xfrm flipV="1">
            <a:off x="295261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36" name="PA-半闭框 8"/>
          <p:cNvSpPr/>
          <p:nvPr>
            <p:custDataLst>
              <p:tags r:id="rId6"/>
            </p:custDataLst>
          </p:nvPr>
        </p:nvSpPr>
        <p:spPr>
          <a:xfrm rot="5400000" flipV="1">
            <a:off x="2946927"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37" name="PA-半闭框 7"/>
          <p:cNvSpPr/>
          <p:nvPr>
            <p:custDataLst>
              <p:tags r:id="rId7"/>
            </p:custDataLst>
          </p:nvPr>
        </p:nvSpPr>
        <p:spPr>
          <a:xfrm rot="5400000" flipH="1">
            <a:off x="886293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60" name="文本框 58"/>
          <p:cNvSpPr txBox="1"/>
          <p:nvPr/>
        </p:nvSpPr>
        <p:spPr>
          <a:xfrm>
            <a:off x="2138125" y="888983"/>
            <a:ext cx="7886701" cy="2254251"/>
          </a:xfrm>
          <a:prstGeom prst="rect"/>
          <a:noFill/>
        </p:spPr>
        <p:txBody>
          <a:bodyPr bIns="0" lIns="0" rIns="0" rtlCol="0" tIns="0" wrap="none">
            <a:spAutoFit/>
          </a:bodyPr>
          <a:p>
            <a:pPr algn="ctr">
              <a:lnSpc>
                <a:spcPct val="150000"/>
              </a:lnSpc>
            </a:pPr>
            <a:r>
              <a:rPr altLang="en-US" dirty="0" sz="60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第一部分 网络安全基础</a:t>
            </a:r>
          </a:p>
          <a:p>
            <a:pPr algn="ctr"/>
            <a:r>
              <a:rPr altLang="en-US" dirty="0" sz="60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60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60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8661" name="矩形 29"/>
          <p:cNvSpPr/>
          <p:nvPr/>
        </p:nvSpPr>
        <p:spPr>
          <a:xfrm>
            <a:off x="1027466" y="3676278"/>
            <a:ext cx="10280093" cy="2702751"/>
          </a:xfrm>
          <a:prstGeom prst="rect"/>
          <a:solidFill>
            <a:srgbClr val="154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grpSp>
        <p:nvGrpSpPr>
          <p:cNvPr id="126" name="Group 92"/>
          <p:cNvGrpSpPr/>
          <p:nvPr/>
        </p:nvGrpSpPr>
        <p:grpSpPr bwMode="auto">
          <a:xfrm>
            <a:off x="1175863" y="3832558"/>
            <a:ext cx="9983298" cy="2390190"/>
            <a:chOff x="0" y="3014"/>
            <a:chExt cx="6258" cy="1306"/>
          </a:xfrm>
        </p:grpSpPr>
        <p:pic>
          <p:nvPicPr>
            <p:cNvPr id="2097163" name="Picture 6" descr="ACF2A9"/>
            <p:cNvPicPr>
              <a:picLocks noChangeAspect="1" noChangeArrowheads="1"/>
            </p:cNvPicPr>
            <p:nvPr/>
          </p:nvPicPr>
          <p:blipFill>
            <a:blip xmlns:r="http://schemas.openxmlformats.org/officeDocument/2006/relationships" r:embed="rId1"/>
            <a:srcRect/>
            <a:stretch>
              <a:fillRect/>
            </a:stretch>
          </p:blipFill>
          <p:spPr bwMode="auto">
            <a:xfrm>
              <a:off x="0" y="3014"/>
              <a:ext cx="1714" cy="1306"/>
            </a:xfrm>
            <a:prstGeom prst="rect"/>
            <a:noFill/>
            <a:ln>
              <a:noFill/>
            </a:ln>
          </p:spPr>
        </p:pic>
        <p:grpSp>
          <p:nvGrpSpPr>
            <p:cNvPr id="127" name="Group 91"/>
            <p:cNvGrpSpPr/>
            <p:nvPr/>
          </p:nvGrpSpPr>
          <p:grpSpPr bwMode="auto">
            <a:xfrm>
              <a:off x="1714" y="3014"/>
              <a:ext cx="4544" cy="1306"/>
              <a:chOff x="1714" y="3014"/>
              <a:chExt cx="4544" cy="1306"/>
            </a:xfrm>
          </p:grpSpPr>
          <p:pic>
            <p:nvPicPr>
              <p:cNvPr id="2097164" name="Picture 5" descr="images"/>
              <p:cNvPicPr>
                <a:picLocks noChangeAspect="1" noChangeArrowheads="1"/>
              </p:cNvPicPr>
              <p:nvPr/>
            </p:nvPicPr>
            <p:blipFill>
              <a:blip xmlns:r="http://schemas.openxmlformats.org/officeDocument/2006/relationships" r:embed="rId2"/>
              <a:srcRect/>
              <a:stretch>
                <a:fillRect/>
              </a:stretch>
            </p:blipFill>
            <p:spPr bwMode="auto">
              <a:xfrm>
                <a:off x="4798" y="3014"/>
                <a:ext cx="1460" cy="1306"/>
              </a:xfrm>
              <a:prstGeom prst="rect"/>
              <a:noFill/>
              <a:ln>
                <a:noFill/>
              </a:ln>
            </p:spPr>
          </p:pic>
          <p:pic>
            <p:nvPicPr>
              <p:cNvPr id="2097165" name="Picture 7" descr="1"/>
              <p:cNvPicPr>
                <a:picLocks noChangeAspect="1" noChangeArrowheads="1"/>
              </p:cNvPicPr>
              <p:nvPr/>
            </p:nvPicPr>
            <p:blipFill>
              <a:blip xmlns:r="http://schemas.openxmlformats.org/officeDocument/2006/relationships" r:embed="rId3" cstate="print"/>
              <a:srcRect/>
              <a:stretch>
                <a:fillRect/>
              </a:stretch>
            </p:blipFill>
            <p:spPr bwMode="auto">
              <a:xfrm>
                <a:off x="1714" y="3014"/>
                <a:ext cx="1587" cy="1306"/>
              </a:xfrm>
              <a:prstGeom prst="rect"/>
              <a:noFill/>
              <a:ln>
                <a:noFill/>
              </a:ln>
            </p:spPr>
          </p:pic>
          <p:pic>
            <p:nvPicPr>
              <p:cNvPr id="2097166" name="Picture 9" descr="U2142P27T1D547450F26DT20090403073545"/>
              <p:cNvPicPr>
                <a:picLocks noChangeAspect="1" noChangeArrowheads="1"/>
              </p:cNvPicPr>
              <p:nvPr/>
            </p:nvPicPr>
            <p:blipFill rotWithShape="1">
              <a:blip xmlns:r="http://schemas.openxmlformats.org/officeDocument/2006/relationships" r:embed="rId4"/>
              <a:srcRect r="6214"/>
              <a:stretch>
                <a:fillRect/>
              </a:stretch>
            </p:blipFill>
            <p:spPr bwMode="auto">
              <a:xfrm>
                <a:off x="3301" y="3022"/>
                <a:ext cx="1587" cy="1298"/>
              </a:xfrm>
              <a:prstGeom prst="rect"/>
              <a:noFill/>
              <a:ln>
                <a:noFill/>
              </a:ln>
            </p:spPr>
          </p:pic>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pic>
        <p:nvPicPr>
          <p:cNvPr id="209722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41"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42"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43"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44" name="文本框 58"/>
          <p:cNvSpPr txBox="1"/>
          <p:nvPr/>
        </p:nvSpPr>
        <p:spPr>
          <a:xfrm>
            <a:off x="3071933" y="653569"/>
            <a:ext cx="56261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2021</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年滴滴出行</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App</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被下架</a:t>
            </a:r>
          </a:p>
        </p:txBody>
      </p:sp>
      <p:pic>
        <p:nvPicPr>
          <p:cNvPr id="2097221" name="PA-图片 1" descr="TB2qRDPr5CYBuNkHFCcXXcHtVXa-1714128138"/>
          <p:cNvPicPr>
            <a:picLocks noChangeAspect="1"/>
          </p:cNvPicPr>
          <p:nvPr>
            <p:custDataLst>
              <p:tags r:id="rId2"/>
            </p:custDataLst>
          </p:nvPr>
        </p:nvPicPr>
        <p:blipFill rotWithShape="1">
          <a:blip xmlns:r="http://schemas.openxmlformats.org/officeDocument/2006/relationships" r:embed="rId3"/>
          <a:srcRect t="-1345" b="12423"/>
          <a:stretch>
            <a:fillRect/>
          </a:stretch>
        </p:blipFill>
        <p:spPr>
          <a:xfrm>
            <a:off x="3000180" y="2031107"/>
            <a:ext cx="6191589" cy="3419225"/>
          </a:xfrm>
          <a:prstGeom prst="rect"/>
          <a:ln>
            <a:noFill/>
          </a:ln>
          <a:effectLst>
            <a:outerShdw algn="t" blurRad="127000" dir="5400000" dist="38100" rotWithShape="0">
              <a:prstClr val="black">
                <a:alpha val="10000"/>
              </a:prstClr>
            </a:outerShdw>
          </a:effectLst>
        </p:spPr>
      </p:pic>
      <p:sp>
        <p:nvSpPr>
          <p:cNvPr id="1048845" name="PA-半闭框 7"/>
          <p:cNvSpPr/>
          <p:nvPr>
            <p:custDataLst>
              <p:tags r:id="rId4"/>
            </p:custDataLst>
          </p:nvPr>
        </p:nvSpPr>
        <p:spPr>
          <a:xfrm flipH="1">
            <a:off x="8883129"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46" name="PA-半闭框 8"/>
          <p:cNvSpPr/>
          <p:nvPr>
            <p:custDataLst>
              <p:tags r:id="rId5"/>
            </p:custDataLst>
          </p:nvPr>
        </p:nvSpPr>
        <p:spPr>
          <a:xfrm flipV="1">
            <a:off x="295261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47" name="PA-半闭框 8"/>
          <p:cNvSpPr/>
          <p:nvPr>
            <p:custDataLst>
              <p:tags r:id="rId6"/>
            </p:custDataLst>
          </p:nvPr>
        </p:nvSpPr>
        <p:spPr>
          <a:xfrm rot="5400000" flipV="1">
            <a:off x="2946927"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48" name="PA-半闭框 7"/>
          <p:cNvSpPr/>
          <p:nvPr>
            <p:custDataLst>
              <p:tags r:id="rId7"/>
            </p:custDataLst>
          </p:nvPr>
        </p:nvSpPr>
        <p:spPr>
          <a:xfrm rot="5400000" flipH="1">
            <a:off x="886293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pic>
        <p:nvPicPr>
          <p:cNvPr id="209722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5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5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5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55" name="文本框 58"/>
          <p:cNvSpPr txBox="1"/>
          <p:nvPr/>
        </p:nvSpPr>
        <p:spPr>
          <a:xfrm>
            <a:off x="3071933" y="653569"/>
            <a:ext cx="5626100" cy="533401"/>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2021</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年滴滴出行</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App</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被下架</a:t>
            </a:r>
          </a:p>
        </p:txBody>
      </p:sp>
      <p:pic>
        <p:nvPicPr>
          <p:cNvPr id="2097223" name="PA-图片 6" descr="TB24.eWAAOWBuNjSsppXXXPgpXa-1714128138"/>
          <p:cNvPicPr>
            <a:picLocks/>
          </p:cNvPicPr>
          <p:nvPr>
            <p:custDataLst>
              <p:tags r:id="rId2"/>
            </p:custDataLst>
          </p:nvPr>
        </p:nvPicPr>
        <p:blipFill rotWithShape="1">
          <a:blip xmlns:r="http://schemas.openxmlformats.org/officeDocument/2006/relationships" r:embed="rId3"/>
          <a:srcRect t="-6162" b="12214"/>
          <a:stretch>
            <a:fillRect/>
          </a:stretch>
        </p:blipFill>
        <p:spPr>
          <a:xfrm>
            <a:off x="2998800" y="1870364"/>
            <a:ext cx="6191589" cy="3580743"/>
          </a:xfrm>
          <a:prstGeom prst="rect"/>
          <a:effectLst>
            <a:outerShdw algn="t" blurRad="127000" dir="5400000" dist="38100" rotWithShape="0">
              <a:prstClr val="black">
                <a:alpha val="10000"/>
              </a:prstClr>
            </a:outerShdw>
          </a:effectLst>
        </p:spPr>
      </p:pic>
      <p:sp>
        <p:nvSpPr>
          <p:cNvPr id="1048856" name="PA-半闭框 7"/>
          <p:cNvSpPr/>
          <p:nvPr>
            <p:custDataLst>
              <p:tags r:id="rId4"/>
            </p:custDataLst>
          </p:nvPr>
        </p:nvSpPr>
        <p:spPr>
          <a:xfrm flipH="1">
            <a:off x="8883129"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57" name="PA-半闭框 8"/>
          <p:cNvSpPr/>
          <p:nvPr>
            <p:custDataLst>
              <p:tags r:id="rId5"/>
            </p:custDataLst>
          </p:nvPr>
        </p:nvSpPr>
        <p:spPr>
          <a:xfrm flipV="1">
            <a:off x="295261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58" name="PA-半闭框 8"/>
          <p:cNvSpPr/>
          <p:nvPr>
            <p:custDataLst>
              <p:tags r:id="rId6"/>
            </p:custDataLst>
          </p:nvPr>
        </p:nvSpPr>
        <p:spPr>
          <a:xfrm rot="5400000" flipV="1">
            <a:off x="2946927" y="1990649"/>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
        <p:nvSpPr>
          <p:cNvPr id="1048859" name="PA-半闭框 7"/>
          <p:cNvSpPr/>
          <p:nvPr>
            <p:custDataLst>
              <p:tags r:id="rId7"/>
            </p:custDataLst>
          </p:nvPr>
        </p:nvSpPr>
        <p:spPr>
          <a:xfrm rot="5400000" flipH="1">
            <a:off x="8862931" y="5218105"/>
            <a:ext cx="368544" cy="36854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id-ID">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pic>
        <p:nvPicPr>
          <p:cNvPr id="2097224" name="图片 14"/>
          <p:cNvPicPr>
            <a:picLocks noChangeAspect="1"/>
          </p:cNvPicPr>
          <p:nvPr/>
        </p:nvPicPr>
        <p:blipFill rotWithShape="1">
          <a:blip xmlns:r="http://schemas.openxmlformats.org/officeDocument/2006/relationships" r:embed="rId1"/>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10" name="组合 8"/>
          <p:cNvGrpSpPr/>
          <p:nvPr/>
        </p:nvGrpSpPr>
        <p:grpSpPr>
          <a:xfrm>
            <a:off x="426473" y="326002"/>
            <a:ext cx="2813050" cy="1023878"/>
            <a:chOff x="380753" y="256554"/>
            <a:chExt cx="2813050" cy="1023878"/>
          </a:xfrm>
        </p:grpSpPr>
        <p:sp>
          <p:nvSpPr>
            <p:cNvPr id="1048863" name="文本框 17"/>
            <p:cNvSpPr txBox="1"/>
            <p:nvPr/>
          </p:nvSpPr>
          <p:spPr>
            <a:xfrm>
              <a:off x="380753" y="256554"/>
              <a:ext cx="2813050" cy="660400"/>
            </a:xfrm>
            <a:prstGeom prst="rect"/>
            <a:noFill/>
          </p:spPr>
          <p:txBody>
            <a:bodyPr bIns="0" lIns="0" rIns="0" rtlCol="0" tIns="0" wrap="none">
              <a:spAutoFit/>
            </a:bodyPr>
            <a:p>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4400" lang="en-US"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8864" name="文本框 25"/>
            <p:cNvSpPr txBox="1"/>
            <p:nvPr/>
          </p:nvSpPr>
          <p:spPr>
            <a:xfrm>
              <a:off x="500758" y="1064988"/>
              <a:ext cx="2121791" cy="215444"/>
            </a:xfrm>
            <a:prstGeom prst="rect"/>
            <a:noFill/>
          </p:spPr>
          <p:txBody>
            <a:bodyPr bIns="0" lIns="0" rIns="0" rtlCol="0" tIns="0" wrap="square">
              <a:spAutoFit/>
            </a:bodyPr>
            <a:p>
              <a:pPr algn="dist"/>
              <a:endParaRPr altLang="en-US" dirty="0" sz="1400" i="1" lang="zh-CN">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1048865"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grpSp>
        <p:nvGrpSpPr>
          <p:cNvPr id="211" name="组合 10"/>
          <p:cNvGrpSpPr/>
          <p:nvPr/>
        </p:nvGrpSpPr>
        <p:grpSpPr>
          <a:xfrm>
            <a:off x="2654194" y="1376289"/>
            <a:ext cx="3645006" cy="660250"/>
            <a:chOff x="1672156" y="1953172"/>
            <a:chExt cx="3314043" cy="600299"/>
          </a:xfrm>
        </p:grpSpPr>
        <p:grpSp>
          <p:nvGrpSpPr>
            <p:cNvPr id="212" name="组合 9"/>
            <p:cNvGrpSpPr/>
            <p:nvPr/>
          </p:nvGrpSpPr>
          <p:grpSpPr>
            <a:xfrm>
              <a:off x="1672156" y="1953172"/>
              <a:ext cx="3314043" cy="600299"/>
              <a:chOff x="1442977" y="2200774"/>
              <a:chExt cx="3314043" cy="600299"/>
            </a:xfrm>
          </p:grpSpPr>
          <p:sp>
            <p:nvSpPr>
              <p:cNvPr id="1048866" name="矩形: 圆角 24"/>
              <p:cNvSpPr/>
              <p:nvPr/>
            </p:nvSpPr>
            <p:spPr>
              <a:xfrm>
                <a:off x="1442977" y="2200774"/>
                <a:ext cx="3314043"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867"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01</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868" name="文本框 32"/>
            <p:cNvSpPr txBox="1"/>
            <p:nvPr/>
          </p:nvSpPr>
          <p:spPr>
            <a:xfrm>
              <a:off x="2590559" y="2057551"/>
              <a:ext cx="223864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网络安全现状</a:t>
              </a:r>
            </a:p>
          </p:txBody>
        </p:sp>
      </p:grpSp>
      <p:grpSp>
        <p:nvGrpSpPr>
          <p:cNvPr id="213" name="组合 36"/>
          <p:cNvGrpSpPr/>
          <p:nvPr/>
        </p:nvGrpSpPr>
        <p:grpSpPr>
          <a:xfrm>
            <a:off x="4010025" y="2468618"/>
            <a:ext cx="5575443" cy="660250"/>
            <a:chOff x="1672156" y="1953172"/>
            <a:chExt cx="4879601" cy="600299"/>
          </a:xfrm>
        </p:grpSpPr>
        <p:grpSp>
          <p:nvGrpSpPr>
            <p:cNvPr id="214" name="组合 37"/>
            <p:cNvGrpSpPr/>
            <p:nvPr/>
          </p:nvGrpSpPr>
          <p:grpSpPr>
            <a:xfrm>
              <a:off x="1672156" y="1953172"/>
              <a:ext cx="4879601" cy="600299"/>
              <a:chOff x="1442977" y="2200774"/>
              <a:chExt cx="4879601" cy="600299"/>
            </a:xfrm>
          </p:grpSpPr>
          <p:sp>
            <p:nvSpPr>
              <p:cNvPr id="1048869" name="矩形: 圆角 39"/>
              <p:cNvSpPr/>
              <p:nvPr/>
            </p:nvSpPr>
            <p:spPr>
              <a:xfrm>
                <a:off x="1442977" y="2200774"/>
                <a:ext cx="487960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870"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02</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871" name="文本框 38"/>
            <p:cNvSpPr txBox="1"/>
            <p:nvPr/>
          </p:nvSpPr>
          <p:spPr>
            <a:xfrm>
              <a:off x="2482036" y="2046059"/>
              <a:ext cx="3912474" cy="438780"/>
            </a:xfrm>
            <a:prstGeom prst="rect"/>
            <a:noFill/>
          </p:spPr>
          <p:txBody>
            <a:bodyPr bIns="0" lIns="0" rIns="0" rtlCol="0" tIns="0" wrap="none">
              <a:spAutoFit/>
            </a:bodyPr>
            <a:p>
              <a:r>
                <a:rPr altLang="en-US" dirty="0" sz="3200" lang="zh-CN">
                  <a:solidFill>
                    <a:srgbClr val="FFC000"/>
                  </a:solidFill>
                  <a:latin typeface="方正正大黑简体" panose="02000000000000000000" pitchFamily="2" charset="-122"/>
                  <a:ea typeface="方正正大黑简体" panose="02000000000000000000" pitchFamily="2" charset="-122"/>
                </a:rPr>
                <a:t>网络安全威胁与防护措施</a:t>
              </a:r>
            </a:p>
          </p:txBody>
        </p:sp>
      </p:grpSp>
      <p:grpSp>
        <p:nvGrpSpPr>
          <p:cNvPr id="215" name="组合 41"/>
          <p:cNvGrpSpPr/>
          <p:nvPr/>
        </p:nvGrpSpPr>
        <p:grpSpPr>
          <a:xfrm>
            <a:off x="2654194" y="3560947"/>
            <a:ext cx="3834131" cy="660250"/>
            <a:chOff x="1672156" y="1953172"/>
            <a:chExt cx="3218804" cy="600299"/>
          </a:xfrm>
        </p:grpSpPr>
        <p:grpSp>
          <p:nvGrpSpPr>
            <p:cNvPr id="216" name="组合 42"/>
            <p:cNvGrpSpPr/>
            <p:nvPr/>
          </p:nvGrpSpPr>
          <p:grpSpPr>
            <a:xfrm>
              <a:off x="1672156" y="1953172"/>
              <a:ext cx="3218804" cy="600299"/>
              <a:chOff x="1442977" y="2200774"/>
              <a:chExt cx="3218804" cy="600299"/>
            </a:xfrm>
          </p:grpSpPr>
          <p:sp>
            <p:nvSpPr>
              <p:cNvPr id="1048872" name="矩形: 圆角 44"/>
              <p:cNvSpPr/>
              <p:nvPr/>
            </p:nvSpPr>
            <p:spPr>
              <a:xfrm>
                <a:off x="1442977" y="2200774"/>
                <a:ext cx="321880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873"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03</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874" name="文本框 43"/>
            <p:cNvSpPr txBox="1"/>
            <p:nvPr/>
          </p:nvSpPr>
          <p:spPr>
            <a:xfrm>
              <a:off x="2530342" y="2050207"/>
              <a:ext cx="2067061"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网络安全策略</a:t>
              </a:r>
            </a:p>
          </p:txBody>
        </p:sp>
      </p:grpSp>
      <p:grpSp>
        <p:nvGrpSpPr>
          <p:cNvPr id="217" name="组合 46"/>
          <p:cNvGrpSpPr/>
          <p:nvPr/>
        </p:nvGrpSpPr>
        <p:grpSpPr>
          <a:xfrm>
            <a:off x="4182051" y="4653275"/>
            <a:ext cx="4671663" cy="660250"/>
            <a:chOff x="1672156" y="1953172"/>
            <a:chExt cx="3541918" cy="600299"/>
          </a:xfrm>
        </p:grpSpPr>
        <p:grpSp>
          <p:nvGrpSpPr>
            <p:cNvPr id="218" name="组合 47"/>
            <p:cNvGrpSpPr/>
            <p:nvPr/>
          </p:nvGrpSpPr>
          <p:grpSpPr>
            <a:xfrm>
              <a:off x="1672156" y="1953172"/>
              <a:ext cx="3541918" cy="600299"/>
              <a:chOff x="1442977" y="2200774"/>
              <a:chExt cx="3541918" cy="600299"/>
            </a:xfrm>
          </p:grpSpPr>
          <p:sp>
            <p:nvSpPr>
              <p:cNvPr id="1048875" name="矩形: 圆角 49"/>
              <p:cNvSpPr/>
              <p:nvPr/>
            </p:nvSpPr>
            <p:spPr>
              <a:xfrm>
                <a:off x="1442977" y="2200774"/>
                <a:ext cx="3541918"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876"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04</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877" name="文本框 48"/>
            <p:cNvSpPr txBox="1"/>
            <p:nvPr/>
          </p:nvSpPr>
          <p:spPr>
            <a:xfrm>
              <a:off x="2535214" y="2050208"/>
              <a:ext cx="2464965" cy="438780"/>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网络安全体系结构</a:t>
              </a:r>
            </a:p>
          </p:txBody>
        </p:sp>
      </p:grpSp>
      <p:grpSp>
        <p:nvGrpSpPr>
          <p:cNvPr id="219" name="组合 13"/>
          <p:cNvGrpSpPr/>
          <p:nvPr/>
        </p:nvGrpSpPr>
        <p:grpSpPr>
          <a:xfrm>
            <a:off x="8671068" y="1502263"/>
            <a:ext cx="1261641" cy="914400"/>
            <a:chOff x="8171726" y="1006998"/>
            <a:chExt cx="1261641" cy="914400"/>
          </a:xfrm>
        </p:grpSpPr>
        <p:sp>
          <p:nvSpPr>
            <p:cNvPr id="1048878" name="椭圆 11"/>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79" name="椭圆 51"/>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20" name="组合 54"/>
          <p:cNvGrpSpPr/>
          <p:nvPr/>
        </p:nvGrpSpPr>
        <p:grpSpPr>
          <a:xfrm rot="7080203">
            <a:off x="1385110" y="3275645"/>
            <a:ext cx="569921" cy="413062"/>
            <a:chOff x="8171726" y="1006998"/>
            <a:chExt cx="1261641" cy="914400"/>
          </a:xfrm>
        </p:grpSpPr>
        <p:sp>
          <p:nvSpPr>
            <p:cNvPr id="1048880" name="椭圆 55"/>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81" name="椭圆 56"/>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21" name="组合 52"/>
          <p:cNvGrpSpPr/>
          <p:nvPr/>
        </p:nvGrpSpPr>
        <p:grpSpPr>
          <a:xfrm>
            <a:off x="2668269" y="5650515"/>
            <a:ext cx="3834131" cy="660250"/>
            <a:chOff x="1672156" y="1953172"/>
            <a:chExt cx="2906926" cy="600299"/>
          </a:xfrm>
        </p:grpSpPr>
        <p:grpSp>
          <p:nvGrpSpPr>
            <p:cNvPr id="222" name="组合 53"/>
            <p:cNvGrpSpPr/>
            <p:nvPr/>
          </p:nvGrpSpPr>
          <p:grpSpPr>
            <a:xfrm>
              <a:off x="1672156" y="1953172"/>
              <a:ext cx="2906926" cy="600299"/>
              <a:chOff x="1442977" y="2200774"/>
              <a:chExt cx="2906926" cy="600299"/>
            </a:xfrm>
          </p:grpSpPr>
          <p:sp>
            <p:nvSpPr>
              <p:cNvPr id="1048882" name="矩形: 圆角 58"/>
              <p:cNvSpPr/>
              <p:nvPr/>
            </p:nvSpPr>
            <p:spPr>
              <a:xfrm>
                <a:off x="1442977" y="2200774"/>
                <a:ext cx="290692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883" name="矩形: 圆角 59"/>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05</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884" name="文本框 57"/>
            <p:cNvSpPr txBox="1"/>
            <p:nvPr/>
          </p:nvSpPr>
          <p:spPr>
            <a:xfrm>
              <a:off x="2535214" y="2050208"/>
              <a:ext cx="1866778"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网络安全模型</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8865"/>
                                        </p:tgtEl>
                                        <p:attrNameLst>
                                          <p:attrName>style.visibility</p:attrName>
                                        </p:attrNameLst>
                                      </p:cBhvr>
                                      <p:to>
                                        <p:strVal val="visible"/>
                                      </p:to>
                                    </p:set>
                                    <p:animEffect transition="in" filter="fade">
                                      <p:cBhvr>
                                        <p:cTn dur="1000" id="7"/>
                                        <p:tgtEl>
                                          <p:spTgt spid="1048865"/>
                                        </p:tgtEl>
                                      </p:cBhvr>
                                    </p:animEffect>
                                    <p:anim calcmode="lin" valueType="num">
                                      <p:cBhvr>
                                        <p:cTn dur="1000" fill="hold" id="8"/>
                                        <p:tgtEl>
                                          <p:spTgt spid="1048865"/>
                                        </p:tgtEl>
                                        <p:attrNameLst>
                                          <p:attrName>ppt_x</p:attrName>
                                        </p:attrNameLst>
                                      </p:cBhvr>
                                      <p:tavLst>
                                        <p:tav tm="0">
                                          <p:val>
                                            <p:strVal val="#ppt_x"/>
                                          </p:val>
                                        </p:tav>
                                        <p:tav tm="100000">
                                          <p:val>
                                            <p:strVal val="#ppt_x"/>
                                          </p:val>
                                        </p:tav>
                                      </p:tavLst>
                                    </p:anim>
                                    <p:anim calcmode="lin" valueType="num">
                                      <p:cBhvr>
                                        <p:cTn dur="1000" fill="hold" id="9"/>
                                        <p:tgtEl>
                                          <p:spTgt spid="1048865"/>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20"/>
                                        </p:tgtEl>
                                        <p:attrNameLst>
                                          <p:attrName>style.visibility</p:attrName>
                                        </p:attrNameLst>
                                      </p:cBhvr>
                                      <p:to>
                                        <p:strVal val="visible"/>
                                      </p:to>
                                    </p:set>
                                    <p:animEffect transition="in" filter="fade">
                                      <p:cBhvr>
                                        <p:cTn dur="1000" id="12"/>
                                        <p:tgtEl>
                                          <p:spTgt spid="220"/>
                                        </p:tgtEl>
                                      </p:cBhvr>
                                    </p:animEffect>
                                    <p:anim calcmode="lin" valueType="num">
                                      <p:cBhvr>
                                        <p:cTn dur="1000" fill="hold" id="13"/>
                                        <p:tgtEl>
                                          <p:spTgt spid="220"/>
                                        </p:tgtEl>
                                        <p:attrNameLst>
                                          <p:attrName>ppt_x</p:attrName>
                                        </p:attrNameLst>
                                      </p:cBhvr>
                                      <p:tavLst>
                                        <p:tav tm="0">
                                          <p:val>
                                            <p:strVal val="#ppt_x"/>
                                          </p:val>
                                        </p:tav>
                                        <p:tav tm="100000">
                                          <p:val>
                                            <p:strVal val="#ppt_x"/>
                                          </p:val>
                                        </p:tav>
                                      </p:tavLst>
                                    </p:anim>
                                    <p:anim calcmode="lin" valueType="num">
                                      <p:cBhvr>
                                        <p:cTn dur="1000" fill="hold" id="14"/>
                                        <p:tgtEl>
                                          <p:spTgt spid="220"/>
                                        </p:tgtEl>
                                        <p:attrNameLst>
                                          <p:attrName>ppt_y</p:attrName>
                                        </p:attrNameLst>
                                      </p:cBhvr>
                                      <p:tavLst>
                                        <p:tav tm="0">
                                          <p:val>
                                            <p:strVal val="#ppt_y-.1"/>
                                          </p:val>
                                        </p:tav>
                                        <p:tav tm="100000">
                                          <p:val>
                                            <p:strVal val="#ppt_y"/>
                                          </p:val>
                                        </p:tav>
                                      </p:tavLst>
                                    </p:anim>
                                  </p:childTnLst>
                                </p:cTn>
                              </p:par>
                              <p:par>
                                <p:cTn fill="hold" id="15" nodeType="withEffect" presetClass="entr" presetID="47" presetSubtype="0">
                                  <p:stCondLst>
                                    <p:cond delay="0"/>
                                  </p:stCondLst>
                                  <p:childTnLst>
                                    <p:set>
                                      <p:cBhvr>
                                        <p:cTn dur="1" fill="hold" id="16">
                                          <p:stCondLst>
                                            <p:cond delay="0"/>
                                          </p:stCondLst>
                                        </p:cTn>
                                        <p:tgtEl>
                                          <p:spTgt spid="219"/>
                                        </p:tgtEl>
                                        <p:attrNameLst>
                                          <p:attrName>style.visibility</p:attrName>
                                        </p:attrNameLst>
                                      </p:cBhvr>
                                      <p:to>
                                        <p:strVal val="visible"/>
                                      </p:to>
                                    </p:set>
                                    <p:animEffect transition="in" filter="fade">
                                      <p:cBhvr>
                                        <p:cTn dur="1000" id="17"/>
                                        <p:tgtEl>
                                          <p:spTgt spid="219"/>
                                        </p:tgtEl>
                                      </p:cBhvr>
                                    </p:animEffect>
                                    <p:anim calcmode="lin" valueType="num">
                                      <p:cBhvr>
                                        <p:cTn dur="1000" fill="hold" id="18"/>
                                        <p:tgtEl>
                                          <p:spTgt spid="219"/>
                                        </p:tgtEl>
                                        <p:attrNameLst>
                                          <p:attrName>ppt_x</p:attrName>
                                        </p:attrNameLst>
                                      </p:cBhvr>
                                      <p:tavLst>
                                        <p:tav tm="0">
                                          <p:val>
                                            <p:strVal val="#ppt_x"/>
                                          </p:val>
                                        </p:tav>
                                        <p:tav tm="100000">
                                          <p:val>
                                            <p:strVal val="#ppt_x"/>
                                          </p:val>
                                        </p:tav>
                                      </p:tavLst>
                                    </p:anim>
                                    <p:anim calcmode="lin" valueType="num">
                                      <p:cBhvr>
                                        <p:cTn dur="1000" fill="hold" id="19"/>
                                        <p:tgtEl>
                                          <p:spTgt spid="219"/>
                                        </p:tgtEl>
                                        <p:attrNameLst>
                                          <p:attrName>ppt_y</p:attrName>
                                        </p:attrNameLst>
                                      </p:cBhvr>
                                      <p:tavLst>
                                        <p:tav tm="0">
                                          <p:val>
                                            <p:strVal val="#ppt_y-.1"/>
                                          </p:val>
                                        </p:tav>
                                        <p:tav tm="100000">
                                          <p:val>
                                            <p:strVal val="#ppt_y"/>
                                          </p:val>
                                        </p:tav>
                                      </p:tavLst>
                                    </p:anim>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210"/>
                                        </p:tgtEl>
                                        <p:attrNameLst>
                                          <p:attrName>style.visibility</p:attrName>
                                        </p:attrNameLst>
                                      </p:cBhvr>
                                      <p:to>
                                        <p:strVal val="visible"/>
                                      </p:to>
                                    </p:set>
                                    <p:animEffect transition="in" filter="fade">
                                      <p:cBhvr>
                                        <p:cTn dur="1000" id="23"/>
                                        <p:tgtEl>
                                          <p:spTgt spid="210"/>
                                        </p:tgtEl>
                                      </p:cBhvr>
                                    </p:animEffect>
                                    <p:anim calcmode="lin" valueType="num">
                                      <p:cBhvr>
                                        <p:cTn dur="1000" fill="hold" id="24"/>
                                        <p:tgtEl>
                                          <p:spTgt spid="210"/>
                                        </p:tgtEl>
                                        <p:attrNameLst>
                                          <p:attrName>ppt_x</p:attrName>
                                        </p:attrNameLst>
                                      </p:cBhvr>
                                      <p:tavLst>
                                        <p:tav tm="0">
                                          <p:val>
                                            <p:strVal val="#ppt_x"/>
                                          </p:val>
                                        </p:tav>
                                        <p:tav tm="100000">
                                          <p:val>
                                            <p:strVal val="#ppt_x"/>
                                          </p:val>
                                        </p:tav>
                                      </p:tavLst>
                                    </p:anim>
                                    <p:anim calcmode="lin" valueType="num">
                                      <p:cBhvr>
                                        <p:cTn dur="1000" fill="hold" id="25"/>
                                        <p:tgtEl>
                                          <p:spTgt spid="210"/>
                                        </p:tgtEl>
                                        <p:attrNameLst>
                                          <p:attrName>ppt_y</p:attrName>
                                        </p:attrNameLst>
                                      </p:cBhvr>
                                      <p:tavLst>
                                        <p:tav tm="0">
                                          <p:val>
                                            <p:strVal val="#ppt_y+.1"/>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4">
                                  <p:stCondLst>
                                    <p:cond delay="0"/>
                                  </p:stCondLst>
                                  <p:childTnLst>
                                    <p:set>
                                      <p:cBhvr>
                                        <p:cTn dur="1" fill="hold" id="29">
                                          <p:stCondLst>
                                            <p:cond delay="0"/>
                                          </p:stCondLst>
                                        </p:cTn>
                                        <p:tgtEl>
                                          <p:spTgt spid="211"/>
                                        </p:tgtEl>
                                        <p:attrNameLst>
                                          <p:attrName>style.visibility</p:attrName>
                                        </p:attrNameLst>
                                      </p:cBhvr>
                                      <p:to>
                                        <p:strVal val="visible"/>
                                      </p:to>
                                    </p:set>
                                    <p:animEffect transition="in" filter="wipe(down)">
                                      <p:cBhvr>
                                        <p:cTn dur="500" id="30"/>
                                        <p:tgtEl>
                                          <p:spTgt spid="211"/>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4">
                                  <p:stCondLst>
                                    <p:cond delay="0"/>
                                  </p:stCondLst>
                                  <p:childTnLst>
                                    <p:set>
                                      <p:cBhvr>
                                        <p:cTn dur="1" fill="hold" id="34">
                                          <p:stCondLst>
                                            <p:cond delay="0"/>
                                          </p:stCondLst>
                                        </p:cTn>
                                        <p:tgtEl>
                                          <p:spTgt spid="213"/>
                                        </p:tgtEl>
                                        <p:attrNameLst>
                                          <p:attrName>style.visibility</p:attrName>
                                        </p:attrNameLst>
                                      </p:cBhvr>
                                      <p:to>
                                        <p:strVal val="visible"/>
                                      </p:to>
                                    </p:set>
                                    <p:animEffect transition="in" filter="wipe(down)">
                                      <p:cBhvr>
                                        <p:cTn dur="500" id="35"/>
                                        <p:tgtEl>
                                          <p:spTgt spid="213"/>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215"/>
                                        </p:tgtEl>
                                        <p:attrNameLst>
                                          <p:attrName>style.visibility</p:attrName>
                                        </p:attrNameLst>
                                      </p:cBhvr>
                                      <p:to>
                                        <p:strVal val="visible"/>
                                      </p:to>
                                    </p:set>
                                    <p:animEffect transition="in" filter="wipe(down)">
                                      <p:cBhvr>
                                        <p:cTn dur="500" id="40"/>
                                        <p:tgtEl>
                                          <p:spTgt spid="215"/>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4">
                                  <p:stCondLst>
                                    <p:cond delay="0"/>
                                  </p:stCondLst>
                                  <p:childTnLst>
                                    <p:set>
                                      <p:cBhvr>
                                        <p:cTn dur="1" fill="hold" id="44">
                                          <p:stCondLst>
                                            <p:cond delay="0"/>
                                          </p:stCondLst>
                                        </p:cTn>
                                        <p:tgtEl>
                                          <p:spTgt spid="217"/>
                                        </p:tgtEl>
                                        <p:attrNameLst>
                                          <p:attrName>style.visibility</p:attrName>
                                        </p:attrNameLst>
                                      </p:cBhvr>
                                      <p:to>
                                        <p:strVal val="visible"/>
                                      </p:to>
                                    </p:set>
                                    <p:animEffect transition="in" filter="wipe(down)">
                                      <p:cBhvr>
                                        <p:cTn dur="500" id="45"/>
                                        <p:tgtEl>
                                          <p:spTgt spid="217"/>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4">
                                  <p:stCondLst>
                                    <p:cond delay="0"/>
                                  </p:stCondLst>
                                  <p:childTnLst>
                                    <p:set>
                                      <p:cBhvr>
                                        <p:cTn dur="1" fill="hold" id="49">
                                          <p:stCondLst>
                                            <p:cond delay="0"/>
                                          </p:stCondLst>
                                        </p:cTn>
                                        <p:tgtEl>
                                          <p:spTgt spid="221"/>
                                        </p:tgtEl>
                                        <p:attrNameLst>
                                          <p:attrName>style.visibility</p:attrName>
                                        </p:attrNameLst>
                                      </p:cBhvr>
                                      <p:to>
                                        <p:strVal val="visible"/>
                                      </p:to>
                                    </p:set>
                                    <p:animEffect transition="in" filter="wipe(down)">
                                      <p:cBhvr>
                                        <p:cTn dur="500" id="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pic>
        <p:nvPicPr>
          <p:cNvPr id="2097225" name="图片 14"/>
          <p:cNvPicPr>
            <a:picLocks noChangeAspect="1"/>
          </p:cNvPicPr>
          <p:nvPr/>
        </p:nvPicPr>
        <p:blipFill rotWithShape="1">
          <a:blip xmlns:r="http://schemas.openxmlformats.org/officeDocument/2006/relationships" r:embed="rId1"/>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88" name="椭圆 35"/>
          <p:cNvSpPr/>
          <p:nvPr/>
        </p:nvSpPr>
        <p:spPr>
          <a:xfrm flipV="1">
            <a:off x="2645229" y="-108856"/>
            <a:ext cx="6901542" cy="6901542"/>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89" name="文本框 17"/>
          <p:cNvSpPr txBox="1"/>
          <p:nvPr/>
        </p:nvSpPr>
        <p:spPr>
          <a:xfrm>
            <a:off x="2146201" y="2864997"/>
            <a:ext cx="7823200" cy="2616200"/>
          </a:xfrm>
          <a:prstGeom prst="rect"/>
          <a:noFill/>
        </p:spPr>
        <p:txBody>
          <a:bodyPr bIns="0" lIns="0" rIns="0" rtlCol="0" tIns="0" wrap="none">
            <a:spAutoFit/>
          </a:bodyPr>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网络安全威胁与</a:t>
            </a:r>
            <a:endParaRPr altLang="zh-CN" dirty="0" sz="88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防护措施</a:t>
            </a:r>
          </a:p>
        </p:txBody>
      </p:sp>
      <p:sp>
        <p:nvSpPr>
          <p:cNvPr id="1048890" name="文本框 25"/>
          <p:cNvSpPr txBox="1"/>
          <p:nvPr/>
        </p:nvSpPr>
        <p:spPr>
          <a:xfrm>
            <a:off x="4829200" y="1757016"/>
            <a:ext cx="2483437" cy="738664"/>
          </a:xfrm>
          <a:prstGeom prst="rect"/>
          <a:noFill/>
        </p:spPr>
        <p:txBody>
          <a:bodyPr bIns="0" lIns="0" rIns="0" rtlCol="0" tIns="0" wrap="none">
            <a:spAutoFit/>
          </a:bodyPr>
          <a:p>
            <a:pPr algn="dist"/>
            <a:r>
              <a:rPr altLang="zh-CN" dirty="0" sz="4800" lang="en-US">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PART-02</a:t>
            </a:r>
            <a:endParaRPr altLang="en-US" dirty="0" sz="4800" lang="zh-CN">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048891"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889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8893" name="文本框 34"/>
          <p:cNvSpPr txBox="1"/>
          <p:nvPr/>
        </p:nvSpPr>
        <p:spPr>
          <a:xfrm rot="5400000">
            <a:off x="-104164" y="2007446"/>
            <a:ext cx="1012828" cy="153888"/>
          </a:xfrm>
          <a:prstGeom prst="rect"/>
          <a:noFill/>
        </p:spPr>
        <p:txBody>
          <a:bodyPr bIns="0" lIns="0" rIns="0" rtlCol="0" tIns="0" wrap="square">
            <a:spAutoFit/>
          </a:bodyPr>
          <a:p>
            <a:pPr algn="dist"/>
            <a:r>
              <a:rPr altLang="zh-CN" dirty="0" sz="1000" lang="en-US">
                <a:solidFill>
                  <a:schemeClr val="bg1"/>
                </a:solidFill>
                <a:latin typeface="+mn-ea"/>
              </a:rPr>
              <a:t>BUSINESS PLAN</a:t>
            </a:r>
            <a:endParaRPr altLang="en-US" dirty="0" sz="1000" lang="zh-CN">
              <a:solidFill>
                <a:schemeClr val="bg1"/>
              </a:solidFill>
              <a:latin typeface="+mn-ea"/>
            </a:endParaRPr>
          </a:p>
        </p:txBody>
      </p:sp>
      <p:sp>
        <p:nvSpPr>
          <p:cNvPr id="1048894"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sz="1600" lang="zh-CN">
              <a:latin typeface="字魂45号-冰宇雅宋" panose="00000500000000000000" pitchFamily="2" charset="-122"/>
              <a:ea typeface="字魂45号-冰宇雅宋" panose="00000500000000000000" pitchFamily="2" charset="-122"/>
            </a:endParaRPr>
          </a:p>
        </p:txBody>
      </p:sp>
      <p:sp>
        <p:nvSpPr>
          <p:cNvPr id="1048895" name="椭圆 10"/>
          <p:cNvSpPr/>
          <p:nvPr/>
        </p:nvSpPr>
        <p:spPr>
          <a:xfrm>
            <a:off x="9256486" y="2044700"/>
            <a:ext cx="304800" cy="304800"/>
          </a:xfrm>
          <a:prstGeom prst="ellipse"/>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CN">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8891"/>
                                        </p:tgtEl>
                                        <p:attrNameLst>
                                          <p:attrName>style.visibility</p:attrName>
                                        </p:attrNameLst>
                                      </p:cBhvr>
                                      <p:to>
                                        <p:strVal val="visible"/>
                                      </p:to>
                                    </p:set>
                                    <p:animEffect transition="in" filter="fade">
                                      <p:cBhvr>
                                        <p:cTn dur="1000" id="7"/>
                                        <p:tgtEl>
                                          <p:spTgt spid="1048891"/>
                                        </p:tgtEl>
                                      </p:cBhvr>
                                    </p:animEffect>
                                    <p:anim calcmode="lin" valueType="num">
                                      <p:cBhvr>
                                        <p:cTn dur="1000" fill="hold" id="8"/>
                                        <p:tgtEl>
                                          <p:spTgt spid="1048891"/>
                                        </p:tgtEl>
                                        <p:attrNameLst>
                                          <p:attrName>ppt_x</p:attrName>
                                        </p:attrNameLst>
                                      </p:cBhvr>
                                      <p:tavLst>
                                        <p:tav tm="0">
                                          <p:val>
                                            <p:strVal val="#ppt_x"/>
                                          </p:val>
                                        </p:tav>
                                        <p:tav tm="100000">
                                          <p:val>
                                            <p:strVal val="#ppt_x"/>
                                          </p:val>
                                        </p:tav>
                                      </p:tavLst>
                                    </p:anim>
                                    <p:anim calcmode="lin" valueType="num">
                                      <p:cBhvr>
                                        <p:cTn dur="1000" fill="hold" id="9"/>
                                        <p:tgtEl>
                                          <p:spTgt spid="1048891"/>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8893"/>
                                        </p:tgtEl>
                                        <p:attrNameLst>
                                          <p:attrName>style.visibility</p:attrName>
                                        </p:attrNameLst>
                                      </p:cBhvr>
                                      <p:to>
                                        <p:strVal val="visible"/>
                                      </p:to>
                                    </p:set>
                                    <p:animEffect transition="in" filter="fade">
                                      <p:cBhvr>
                                        <p:cTn dur="1000" id="12"/>
                                        <p:tgtEl>
                                          <p:spTgt spid="1048893"/>
                                        </p:tgtEl>
                                      </p:cBhvr>
                                    </p:animEffect>
                                    <p:anim calcmode="lin" valueType="num">
                                      <p:cBhvr>
                                        <p:cTn dur="1000" fill="hold" id="13"/>
                                        <p:tgtEl>
                                          <p:spTgt spid="1048893"/>
                                        </p:tgtEl>
                                        <p:attrNameLst>
                                          <p:attrName>ppt_x</p:attrName>
                                        </p:attrNameLst>
                                      </p:cBhvr>
                                      <p:tavLst>
                                        <p:tav tm="0">
                                          <p:val>
                                            <p:strVal val="#ppt_x"/>
                                          </p:val>
                                        </p:tav>
                                        <p:tav tm="100000">
                                          <p:val>
                                            <p:strVal val="#ppt_x"/>
                                          </p:val>
                                        </p:tav>
                                      </p:tavLst>
                                    </p:anim>
                                    <p:anim calcmode="lin" valueType="num">
                                      <p:cBhvr>
                                        <p:cTn dur="1000" fill="hold" id="14"/>
                                        <p:tgtEl>
                                          <p:spTgt spid="1048893"/>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892"/>
                                        </p:tgtEl>
                                        <p:attrNameLst>
                                          <p:attrName>style.visibility</p:attrName>
                                        </p:attrNameLst>
                                      </p:cBhvr>
                                      <p:to>
                                        <p:strVal val="visible"/>
                                      </p:to>
                                    </p:set>
                                    <p:animEffect transition="in" filter="fade">
                                      <p:cBhvr>
                                        <p:cTn dur="1000" id="17"/>
                                        <p:tgtEl>
                                          <p:spTgt spid="1048892"/>
                                        </p:tgtEl>
                                      </p:cBhvr>
                                    </p:animEffect>
                                    <p:anim calcmode="lin" valueType="num">
                                      <p:cBhvr>
                                        <p:cTn dur="1000" fill="hold" id="18"/>
                                        <p:tgtEl>
                                          <p:spTgt spid="1048892"/>
                                        </p:tgtEl>
                                        <p:attrNameLst>
                                          <p:attrName>ppt_x</p:attrName>
                                        </p:attrNameLst>
                                      </p:cBhvr>
                                      <p:tavLst>
                                        <p:tav tm="0">
                                          <p:val>
                                            <p:strVal val="#ppt_x"/>
                                          </p:val>
                                        </p:tav>
                                        <p:tav tm="100000">
                                          <p:val>
                                            <p:strVal val="#ppt_x"/>
                                          </p:val>
                                        </p:tav>
                                      </p:tavLst>
                                    </p:anim>
                                    <p:anim calcmode="lin" valueType="num">
                                      <p:cBhvr>
                                        <p:cTn dur="1000" fill="hold" id="19"/>
                                        <p:tgtEl>
                                          <p:spTgt spid="1048892"/>
                                        </p:tgtEl>
                                        <p:attrNameLst>
                                          <p:attrName>ppt_y</p:attrName>
                                        </p:attrNameLst>
                                      </p:cBhvr>
                                      <p:tavLst>
                                        <p:tav tm="0">
                                          <p:val>
                                            <p:strVal val="#ppt_y+.1"/>
                                          </p:val>
                                        </p:tav>
                                        <p:tav tm="100000">
                                          <p:val>
                                            <p:strVal val="#ppt_y"/>
                                          </p:val>
                                        </p:tav>
                                      </p:tavLst>
                                    </p:anim>
                                  </p:childTnLst>
                                </p:cTn>
                              </p:par>
                              <p:par>
                                <p:cTn accel="30000" decel="70000" fill="hold" grpId="0" id="20" nodeType="withEffect" presetClass="entr" presetID="10" presetSubtype="0">
                                  <p:stCondLst>
                                    <p:cond delay="0"/>
                                  </p:stCondLst>
                                  <p:iterate type="wd">
                                    <p:tmPct val="10000"/>
                                  </p:iterate>
                                  <p:childTnLst>
                                    <p:set>
                                      <p:cBhvr>
                                        <p:cTn dur="1" fill="hold" id="21">
                                          <p:stCondLst>
                                            <p:cond delay="0"/>
                                          </p:stCondLst>
                                        </p:cTn>
                                        <p:tgtEl>
                                          <p:spTgt spid="1048890"/>
                                        </p:tgtEl>
                                        <p:attrNameLst>
                                          <p:attrName>style.visibility</p:attrName>
                                        </p:attrNameLst>
                                      </p:cBhvr>
                                      <p:to>
                                        <p:strVal val="visible"/>
                                      </p:to>
                                    </p:set>
                                    <p:animEffect transition="in" filter="fade">
                                      <p:cBhvr>
                                        <p:cTn decel="100000" dur="600" id="22">
                                          <p:stCondLst>
                                            <p:cond delay="0"/>
                                          </p:stCondLst>
                                        </p:cTn>
                                        <p:tgtEl>
                                          <p:spTgt spid="1048890"/>
                                        </p:tgtEl>
                                      </p:cBhvr>
                                    </p:animEffect>
                                    <p:anim calcmode="lin" to="0" valueType="num">
                                      <p:cBhvr>
                                        <p:cTn dur="750" fill="hold" id="23">
                                          <p:stCondLst>
                                            <p:cond delay="0"/>
                                          </p:stCondLst>
                                        </p:cTn>
                                        <p:tgtEl>
                                          <p:spTgt spid="1048890"/>
                                        </p:tgtEl>
                                        <p:attrNameLst>
                                          <p:attrName>ppt_h</p:attrName>
                                        </p:attrNameLst>
                                      </p:cBhvr>
                                      <p:tavLst>
                                        <p:tav tm="0">
                                          <p:val>
                                            <p:strVal val="ppt_h*2.1"/>
                                          </p:val>
                                        </p:tav>
                                        <p:tav tm="45000">
                                          <p:val>
                                            <p:strVal val="ppt_h*1.04"/>
                                          </p:val>
                                        </p:tav>
                                        <p:tav tm="100000">
                                          <p:val>
                                            <p:strVal val="#ppt_h"/>
                                          </p:val>
                                        </p:tav>
                                      </p:tavLst>
                                    </p:anim>
                                    <p:anim calcmode="lin" to="0" valueType="num">
                                      <p:cBhvr>
                                        <p:cTn dur="750" fill="hold" id="24">
                                          <p:stCondLst>
                                            <p:cond delay="0"/>
                                          </p:stCondLst>
                                        </p:cTn>
                                        <p:tgtEl>
                                          <p:spTgt spid="1048890"/>
                                        </p:tgtEl>
                                        <p:attrNameLst>
                                          <p:attrName>ppt_w</p:attrName>
                                        </p:attrNameLst>
                                      </p:cBhvr>
                                      <p:tavLst>
                                        <p:tav tm="0">
                                          <p:val>
                                            <p:strVal val="ppt_w*2.1"/>
                                          </p:val>
                                        </p:tav>
                                        <p:tav tm="45000">
                                          <p:val>
                                            <p:strVal val="ppt_w*1.04"/>
                                          </p:val>
                                        </p:tav>
                                        <p:tav tm="100000">
                                          <p:val>
                                            <p:strVal val="#ppt_w"/>
                                          </p:val>
                                        </p:tav>
                                      </p:tavLst>
                                    </p:anim>
                                  </p:childTnLst>
                                </p:cTn>
                              </p:par>
                              <p:par>
                                <p:cTn fill="hold" grpId="0" id="25" nodeType="withEffect" presetClass="entr" presetID="10" presetSubtype="0">
                                  <p:stCondLst>
                                    <p:cond delay="0"/>
                                  </p:stCondLst>
                                  <p:iterate type="wd">
                                    <p:tmPct val="10000"/>
                                  </p:iterate>
                                  <p:childTnLst>
                                    <p:set>
                                      <p:cBhvr>
                                        <p:cTn dur="1" fill="hold" id="26">
                                          <p:stCondLst>
                                            <p:cond delay="0"/>
                                          </p:stCondLst>
                                        </p:cTn>
                                        <p:tgtEl>
                                          <p:spTgt spid="1048889"/>
                                        </p:tgtEl>
                                        <p:attrNameLst>
                                          <p:attrName>style.visibility</p:attrName>
                                        </p:attrNameLst>
                                      </p:cBhvr>
                                      <p:to>
                                        <p:strVal val="visible"/>
                                      </p:to>
                                    </p:set>
                                    <p:anim calcmode="lin" to="0" valueType="num">
                                      <p:cBhvr>
                                        <p:cTn decel="100000" dur="500" fill="hold" id="27">
                                          <p:stCondLst>
                                            <p:cond delay="0"/>
                                          </p:stCondLst>
                                        </p:cTn>
                                        <p:tgtEl>
                                          <p:spTgt spid="1048889"/>
                                        </p:tgtEl>
                                        <p:attrNameLst>
                                          <p:attrName>ppt_y</p:attrName>
                                        </p:attrNameLst>
                                      </p:cBhvr>
                                      <p:tavLst>
                                        <p:tav tm="0">
                                          <p:val>
                                            <p:strVal val="ppt_y-0.02"/>
                                          </p:val>
                                        </p:tav>
                                        <p:tav tm="100000">
                                          <p:val>
                                            <p:strVal val="#ppt_y"/>
                                          </p:val>
                                        </p:tav>
                                      </p:tavLst>
                                    </p:anim>
                                    <p:animEffect transition="in" filter="fade">
                                      <p:cBhvr>
                                        <p:cTn dur="500" id="28">
                                          <p:stCondLst>
                                            <p:cond delay="0"/>
                                          </p:stCondLst>
                                        </p:cTn>
                                        <p:tgtEl>
                                          <p:spTgt spid="1048889"/>
                                        </p:tgtEl>
                                      </p:cBhvr>
                                    </p:animEffect>
                                    <p:animScale>
                                      <p:cBhvr>
                                        <p:cTn decel="100000" dur="500" fill="hold" id="29">
                                          <p:stCondLst>
                                            <p:cond delay="0"/>
                                          </p:stCondLst>
                                        </p:cTn>
                                        <p:tgtEl>
                                          <p:spTgt spid="104888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9" grpId="0"/>
      <p:bldP spid="1048890" grpId="0"/>
      <p:bldP spid="1048891" grpId="0" animBg="1"/>
      <p:bldP spid="1048892" grpId="0" animBg="1"/>
      <p:bldP spid="10488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pic>
        <p:nvPicPr>
          <p:cNvPr id="209722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96"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97"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8"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899" name="文本框 58"/>
          <p:cNvSpPr txBox="1"/>
          <p:nvPr/>
        </p:nvSpPr>
        <p:spPr>
          <a:xfrm>
            <a:off x="4018506" y="653569"/>
            <a:ext cx="41148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信息安全的基本目标</a:t>
            </a:r>
          </a:p>
        </p:txBody>
      </p:sp>
      <p:grpSp>
        <p:nvGrpSpPr>
          <p:cNvPr id="227" name="组合 6"/>
          <p:cNvGrpSpPr/>
          <p:nvPr/>
        </p:nvGrpSpPr>
        <p:grpSpPr bwMode="auto">
          <a:xfrm>
            <a:off x="5271348" y="2668057"/>
            <a:ext cx="1649304" cy="1521885"/>
            <a:chOff x="3486150" y="2071688"/>
            <a:chExt cx="2028825" cy="2028825"/>
          </a:xfrm>
        </p:grpSpPr>
        <p:sp>
          <p:nvSpPr>
            <p:cNvPr id="1048900" name="AutoShape 6"/>
            <p:cNvSpPr>
              <a:spLocks noChangeArrowheads="1"/>
            </p:cNvSpPr>
            <p:nvPr/>
          </p:nvSpPr>
          <p:spPr bwMode="gray">
            <a:xfrm>
              <a:off x="3486150" y="2071688"/>
              <a:ext cx="2028825" cy="2028825"/>
            </a:xfrm>
            <a:prstGeom prst="diamond"/>
            <a:gradFill rotWithShape="1">
              <a:gsLst>
                <a:gs pos="0">
                  <a:srgbClr val="FFFFFF"/>
                </a:gs>
                <a:gs pos="100000">
                  <a:srgbClr val="BBE0E3">
                    <a:alpha val="50000"/>
                  </a:srgbClr>
                </a:gs>
              </a:gsLst>
              <a:path path="shape">
                <a:fillToRect l="50000" t="50000" r="50000" b="50000"/>
              </a:path>
            </a:gradFill>
            <a:ln w="9525" algn="ctr">
              <a:miter lim="800000"/>
            </a:ln>
            <a:effectLst/>
            <a:scene3d>
              <a:camera prst="legacyObliqueBottom"/>
              <a:lightRig dir="b" rig="legacyNormal4"/>
            </a:scene3d>
            <a:sp3d extrusionH="100000" prstMaterial="legacyMatte">
              <a:bevelT w="13500" h="13500" prst="angle"/>
              <a:bevelB w="13500" h="13500" prst="angle"/>
              <a:extrusionClr>
                <a:srgbClr val="BBE0E3"/>
              </a:extrusionClr>
            </a:sp3d>
          </p:spPr>
          <p:txBody>
            <a:bodyPr anchor="ctr" wrap="none">
              <a:flatTx z="0"/>
            </a:bodyPr>
            <a:p>
              <a:pPr eaLnBrk="1" fontAlgn="auto" hangingPunct="1">
                <a:spcBef>
                  <a:spcPts val="0"/>
                </a:spcBef>
                <a:spcAft>
                  <a:spcPts val="0"/>
                </a:spcAft>
              </a:pPr>
              <a:endParaRPr altLang="en-US" b="1" sz="100" kern="0" lang="zh-CN">
                <a:solidFill>
                  <a:sysClr lastClr="000000" val="windowText"/>
                </a:solidFill>
                <a:latin typeface="黑体" panose="02010609060101010101" pitchFamily="2" charset="-122"/>
                <a:ea typeface="黑体" panose="02010609060101010101" pitchFamily="2" charset="-122"/>
              </a:endParaRPr>
            </a:p>
          </p:txBody>
        </p:sp>
        <p:sp>
          <p:nvSpPr>
            <p:cNvPr id="1048901" name="Rectangle 9"/>
            <p:cNvSpPr>
              <a:spLocks noChangeArrowheads="1"/>
            </p:cNvSpPr>
            <p:nvPr/>
          </p:nvSpPr>
          <p:spPr bwMode="auto">
            <a:xfrm>
              <a:off x="3755683" y="2535239"/>
              <a:ext cx="1551282" cy="1070000"/>
            </a:xfrm>
            <a:prstGeom prst="rect"/>
            <a:noFill/>
            <a:ln w="9525" algn="ctr">
              <a:noFill/>
              <a:miter lim="800000"/>
            </a:ln>
          </p:spPr>
          <p:txBody>
            <a:bodyPr>
              <a:spAutoFit/>
            </a:bodyPr>
            <a:p>
              <a:pPr algn="ctr" fontAlgn="auto">
                <a:spcBef>
                  <a:spcPts val="0"/>
                </a:spcBef>
                <a:spcAft>
                  <a:spcPts val="0"/>
                </a:spcAft>
                <a:buFont typeface="Arial" panose="020B0604020202020204" pitchFamily="34" charset="0"/>
              </a:pPr>
              <a:r>
                <a:rPr altLang="en-US" dirty="0" sz="2400" lang="zh-CN">
                  <a:solidFill>
                    <a:srgbClr val="15449F"/>
                  </a:solidFill>
                  <a:latin typeface="方正正大黑简体" panose="02000000000000000000" pitchFamily="2" charset="-122"/>
                  <a:ea typeface="方正正大黑简体" panose="02000000000000000000" pitchFamily="2" charset="-122"/>
                </a:rPr>
                <a:t>基本</a:t>
              </a:r>
              <a:endParaRPr altLang="zh-CN" dirty="0" sz="2400" lang="en-US">
                <a:solidFill>
                  <a:srgbClr val="15449F"/>
                </a:solidFill>
                <a:latin typeface="方正正大黑简体" panose="02000000000000000000" pitchFamily="2" charset="-122"/>
                <a:ea typeface="方正正大黑简体" panose="02000000000000000000" pitchFamily="2" charset="-122"/>
              </a:endParaRPr>
            </a:p>
            <a:p>
              <a:pPr algn="ctr" fontAlgn="auto">
                <a:spcBef>
                  <a:spcPts val="0"/>
                </a:spcBef>
                <a:spcAft>
                  <a:spcPts val="0"/>
                </a:spcAft>
                <a:buFont typeface="Arial" panose="020B0604020202020204" pitchFamily="34" charset="0"/>
              </a:pPr>
              <a:r>
                <a:rPr altLang="en-US" dirty="0" sz="2400" lang="zh-CN">
                  <a:solidFill>
                    <a:srgbClr val="15449F"/>
                  </a:solidFill>
                  <a:latin typeface="方正正大黑简体" panose="02000000000000000000" pitchFamily="2" charset="-122"/>
                  <a:ea typeface="方正正大黑简体" panose="02000000000000000000" pitchFamily="2" charset="-122"/>
                </a:rPr>
                <a:t>目标</a:t>
              </a:r>
            </a:p>
          </p:txBody>
        </p:sp>
      </p:grpSp>
      <p:grpSp>
        <p:nvGrpSpPr>
          <p:cNvPr id="228" name="组合 58"/>
          <p:cNvGrpSpPr/>
          <p:nvPr/>
        </p:nvGrpSpPr>
        <p:grpSpPr bwMode="auto">
          <a:xfrm>
            <a:off x="2472875" y="1758258"/>
            <a:ext cx="3427234" cy="1642159"/>
            <a:chOff x="41951" y="858838"/>
            <a:chExt cx="4217312" cy="2189162"/>
          </a:xfrm>
        </p:grpSpPr>
        <p:sp>
          <p:nvSpPr>
            <p:cNvPr id="1048902" name="AutoShape 5"/>
            <p:cNvSpPr>
              <a:spLocks noChangeArrowheads="1"/>
            </p:cNvSpPr>
            <p:nvPr/>
          </p:nvSpPr>
          <p:spPr bwMode="gray">
            <a:xfrm rot="18887628">
              <a:off x="2267153" y="1055889"/>
              <a:ext cx="2189162" cy="1795059"/>
            </a:xfrm>
            <a:prstGeom prst="upArrow">
              <a:avLst>
                <a:gd name="adj1" fmla="val 65028"/>
                <a:gd name="adj2" fmla="val 58060"/>
              </a:avLst>
            </a:prstGeom>
            <a:gradFill rotWithShape="1">
              <a:gsLst>
                <a:gs pos="0">
                  <a:srgbClr val="990033"/>
                </a:gs>
                <a:gs pos="100000">
                  <a:srgbClr val="990033">
                    <a:gamma/>
                    <a:tint val="63922"/>
                    <a:invGamma/>
                  </a:srgbClr>
                </a:gs>
              </a:gsLst>
              <a:lin ang="5400000" scaled="1"/>
            </a:gradFill>
            <a:ln w="9525" algn="ctr">
              <a:miter lim="800000"/>
            </a:ln>
            <a:effectLst/>
            <a:scene3d>
              <a:camera prst="legacyPerspectiveBottomRight"/>
              <a:lightRig dir="t" rig="legacyFlat2"/>
            </a:scene3d>
            <a:sp3d extrusionH="100000" prstMaterial="legacyMatte">
              <a:bevelT w="13500" h="13500" prst="angle"/>
              <a:bevelB w="13500" h="13500" prst="angle"/>
              <a:extrusionClr>
                <a:srgbClr val="009CA4"/>
              </a:extrusionClr>
            </a:sp3d>
          </p:spPr>
          <p:txBody>
            <a:bodyPr anchor="ctr" wrap="none">
              <a:flatTx z="0"/>
            </a:bodyPr>
            <a:p>
              <a:pPr eaLnBrk="1" fontAlgn="auto" hangingPunct="1">
                <a:spcBef>
                  <a:spcPts val="0"/>
                </a:spcBef>
                <a:spcAft>
                  <a:spcPts val="0"/>
                </a:spcAft>
              </a:pPr>
              <a:endParaRPr altLang="en-US" b="1" sz="100" kern="0" lang="zh-CN">
                <a:solidFill>
                  <a:sysClr lastClr="000000" val="windowText"/>
                </a:solidFill>
                <a:latin typeface="黑体" panose="02010609060101010101" pitchFamily="2" charset="-122"/>
                <a:ea typeface="黑体" panose="02010609060101010101" pitchFamily="2" charset="-122"/>
              </a:endParaRPr>
            </a:p>
          </p:txBody>
        </p:sp>
        <p:sp>
          <p:nvSpPr>
            <p:cNvPr id="1048903" name="Rectangle 8"/>
            <p:cNvSpPr>
              <a:spLocks noChangeArrowheads="1"/>
            </p:cNvSpPr>
            <p:nvPr/>
          </p:nvSpPr>
          <p:spPr bwMode="auto">
            <a:xfrm>
              <a:off x="2874485" y="1854762"/>
              <a:ext cx="1363421" cy="615446"/>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保密性</a:t>
              </a:r>
            </a:p>
          </p:txBody>
        </p:sp>
        <p:pic>
          <p:nvPicPr>
            <p:cNvPr id="2097227" name="Picture 26" descr="雷达天线"/>
            <p:cNvPicPr>
              <a:picLocks noChangeAspect="1" noChangeArrowheads="1"/>
            </p:cNvPicPr>
            <p:nvPr/>
          </p:nvPicPr>
          <p:blipFill>
            <a:blip xmlns:r="http://schemas.openxmlformats.org/officeDocument/2006/relationships" r:embed="rId2"/>
            <a:stretch>
              <a:fillRect/>
            </a:stretch>
          </p:blipFill>
          <p:spPr bwMode="auto">
            <a:xfrm>
              <a:off x="41951" y="1268553"/>
              <a:ext cx="2089426" cy="1655790"/>
            </a:xfrm>
            <a:prstGeom prst="rect"/>
            <a:ln>
              <a:noFill/>
            </a:ln>
            <a:effectLst>
              <a:outerShdw algn="tl" blurRad="292100" dir="2700000" dist="139700" rotWithShape="0">
                <a:srgbClr val="333333">
                  <a:alpha val="65000"/>
                </a:srgbClr>
              </a:outerShdw>
            </a:effectLst>
          </p:spPr>
        </p:pic>
      </p:grpSp>
      <p:grpSp>
        <p:nvGrpSpPr>
          <p:cNvPr id="229" name="组合 1"/>
          <p:cNvGrpSpPr/>
          <p:nvPr/>
        </p:nvGrpSpPr>
        <p:grpSpPr bwMode="auto">
          <a:xfrm>
            <a:off x="6283557" y="1766594"/>
            <a:ext cx="3681199" cy="1642159"/>
            <a:chOff x="4732338" y="869950"/>
            <a:chExt cx="4529237" cy="2189163"/>
          </a:xfrm>
        </p:grpSpPr>
        <p:sp>
          <p:nvSpPr>
            <p:cNvPr id="1048904" name="AutoShape 3"/>
            <p:cNvSpPr>
              <a:spLocks noChangeArrowheads="1"/>
            </p:cNvSpPr>
            <p:nvPr/>
          </p:nvSpPr>
          <p:spPr bwMode="ltGray">
            <a:xfrm rot="2712372" flipH="1">
              <a:off x="4535170" y="1067118"/>
              <a:ext cx="2189163" cy="1794828"/>
            </a:xfrm>
            <a:prstGeom prst="upArrow">
              <a:avLst>
                <a:gd name="adj1" fmla="val 65028"/>
                <a:gd name="adj2" fmla="val 58060"/>
              </a:avLst>
            </a:prstGeom>
            <a:gradFill rotWithShape="1">
              <a:gsLst>
                <a:gs pos="0">
                  <a:srgbClr val="660066"/>
                </a:gs>
                <a:gs pos="100000">
                  <a:srgbClr val="660066">
                    <a:gamma/>
                    <a:tint val="72549"/>
                    <a:invGamma/>
                  </a:srgbClr>
                </a:gs>
              </a:gsLst>
              <a:lin ang="5400000" scaled="1"/>
            </a:gradFill>
            <a:ln w="9525" algn="ctr">
              <a:miter lim="800000"/>
            </a:ln>
            <a:effectLst/>
            <a:scene3d>
              <a:camera prst="legacyPerspectiveBottomLeft"/>
              <a:lightRig dir="t" rig="legacyFlat2"/>
            </a:scene3d>
            <a:sp3d extrusionH="100000" prstMaterial="legacyMatte">
              <a:bevelT w="13500" h="13500" prst="angle"/>
              <a:bevelB w="13500" h="13500" prst="angle"/>
              <a:extrusionClr>
                <a:srgbClr val="660066"/>
              </a:extrusionClr>
            </a:sp3d>
          </p:spPr>
          <p:txBody>
            <a:bodyPr anchor="ctr" wrap="none">
              <a:flatTx z="0"/>
            </a:bodyPr>
            <a:p>
              <a:pPr eaLnBrk="1" fontAlgn="auto" hangingPunct="1">
                <a:spcBef>
                  <a:spcPts val="0"/>
                </a:spcBef>
                <a:spcAft>
                  <a:spcPts val="0"/>
                </a:spcAft>
              </a:pPr>
              <a:endParaRPr altLang="en-US" b="1" sz="100" kern="0" lang="zh-CN">
                <a:solidFill>
                  <a:sysClr lastClr="000000" val="windowText"/>
                </a:solidFill>
                <a:latin typeface="黑体" panose="02010609060101010101" pitchFamily="2" charset="-122"/>
                <a:ea typeface="黑体" panose="02010609060101010101" pitchFamily="2" charset="-122"/>
              </a:endParaRPr>
            </a:p>
          </p:txBody>
        </p:sp>
        <p:sp>
          <p:nvSpPr>
            <p:cNvPr id="1048905" name="Rectangle 12"/>
            <p:cNvSpPr>
              <a:spLocks noChangeArrowheads="1"/>
            </p:cNvSpPr>
            <p:nvPr/>
          </p:nvSpPr>
          <p:spPr bwMode="auto">
            <a:xfrm>
              <a:off x="4853784" y="1805369"/>
              <a:ext cx="1363245" cy="615446"/>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dirty="0" sz="2400" lang="zh-CN">
                  <a:solidFill>
                    <a:schemeClr val="bg1"/>
                  </a:solidFill>
                  <a:latin typeface="方正正大黑简体" panose="02000000000000000000" pitchFamily="2" charset="-122"/>
                  <a:ea typeface="方正正大黑简体" panose="02000000000000000000" pitchFamily="2" charset="-122"/>
                </a:rPr>
                <a:t>完整性</a:t>
              </a:r>
            </a:p>
          </p:txBody>
        </p:sp>
        <p:pic>
          <p:nvPicPr>
            <p:cNvPr id="2097228" name="Picture 27" descr="测量接收机"/>
            <p:cNvPicPr>
              <a:picLocks noChangeAspect="1" noChangeArrowheads="1"/>
            </p:cNvPicPr>
            <p:nvPr/>
          </p:nvPicPr>
          <p:blipFill>
            <a:blip xmlns:r="http://schemas.openxmlformats.org/officeDocument/2006/relationships" r:embed="rId3"/>
            <a:stretch>
              <a:fillRect/>
            </a:stretch>
          </p:blipFill>
          <p:spPr bwMode="auto">
            <a:xfrm>
              <a:off x="6885076" y="1206500"/>
              <a:ext cx="2376499" cy="1708150"/>
            </a:xfrm>
            <a:prstGeom prst="rect"/>
            <a:ln>
              <a:noFill/>
            </a:ln>
            <a:effectLst>
              <a:outerShdw algn="tl" blurRad="292100" dir="2700000" dist="139700" rotWithShape="0">
                <a:srgbClr val="333333">
                  <a:alpha val="65000"/>
                </a:srgbClr>
              </a:outerShdw>
            </a:effectLst>
          </p:spPr>
        </p:pic>
      </p:grpSp>
      <p:grpSp>
        <p:nvGrpSpPr>
          <p:cNvPr id="230" name="组合 96"/>
          <p:cNvGrpSpPr/>
          <p:nvPr/>
        </p:nvGrpSpPr>
        <p:grpSpPr bwMode="auto">
          <a:xfrm>
            <a:off x="6288323" y="3448050"/>
            <a:ext cx="3676015" cy="1673122"/>
            <a:chOff x="4737100" y="3111498"/>
            <a:chExt cx="4523235" cy="2230438"/>
          </a:xfrm>
        </p:grpSpPr>
        <p:sp>
          <p:nvSpPr>
            <p:cNvPr id="1048906" name="AutoShape 7"/>
            <p:cNvSpPr>
              <a:spLocks noChangeArrowheads="1"/>
            </p:cNvSpPr>
            <p:nvPr/>
          </p:nvSpPr>
          <p:spPr bwMode="gray">
            <a:xfrm rot="18887628" flipH="1" flipV="1">
              <a:off x="4519369" y="3329229"/>
              <a:ext cx="2230438" cy="1794977"/>
            </a:xfrm>
            <a:prstGeom prst="upArrow">
              <a:avLst>
                <a:gd name="adj1" fmla="val 65028"/>
                <a:gd name="adj2" fmla="val 58060"/>
              </a:avLst>
            </a:prstGeom>
            <a:gradFill rotWithShape="1">
              <a:gsLst>
                <a:gs pos="0">
                  <a:srgbClr val="333399"/>
                </a:gs>
                <a:gs pos="100000">
                  <a:srgbClr val="333399">
                    <a:gamma/>
                    <a:tint val="73725"/>
                    <a:invGamma/>
                  </a:srgbClr>
                </a:gs>
              </a:gsLst>
              <a:lin ang="5400000" scaled="1"/>
            </a:gradFill>
            <a:ln w="9525" algn="ctr">
              <a:miter lim="800000"/>
            </a:ln>
            <a:effectLst/>
            <a:scene3d>
              <a:camera prst="legacyPerspectiveBottomLeft"/>
              <a:lightRig dir="t" rig="legacyFlat2"/>
            </a:scene3d>
            <a:sp3d extrusionH="163500" prstMaterial="legacyMatte">
              <a:bevelT w="13500" h="13500" prst="angle"/>
              <a:bevelB w="13500" h="13500" prst="angle"/>
              <a:extrusionClr>
                <a:srgbClr val="009CA4"/>
              </a:extrusionClr>
            </a:sp3d>
          </p:spPr>
          <p:txBody>
            <a:bodyPr anchor="ctr" wrap="none">
              <a:flatTx z="0"/>
            </a:bodyPr>
            <a:p>
              <a:pPr eaLnBrk="1" fontAlgn="auto" hangingPunct="1">
                <a:spcBef>
                  <a:spcPts val="0"/>
                </a:spcBef>
                <a:spcAft>
                  <a:spcPts val="0"/>
                </a:spcAft>
              </a:pPr>
              <a:endParaRPr altLang="en-US" b="1" sz="100" kern="0" lang="zh-CN">
                <a:solidFill>
                  <a:sysClr lastClr="000000" val="windowText"/>
                </a:solidFill>
                <a:latin typeface="黑体" panose="02010609060101010101" pitchFamily="2" charset="-122"/>
                <a:ea typeface="黑体" panose="02010609060101010101" pitchFamily="2" charset="-122"/>
              </a:endParaRPr>
            </a:p>
          </p:txBody>
        </p:sp>
        <p:sp>
          <p:nvSpPr>
            <p:cNvPr id="1048907" name="Rectangle 14"/>
            <p:cNvSpPr>
              <a:spLocks noChangeArrowheads="1"/>
            </p:cNvSpPr>
            <p:nvPr/>
          </p:nvSpPr>
          <p:spPr bwMode="auto">
            <a:xfrm>
              <a:off x="5042047" y="3629609"/>
              <a:ext cx="975126" cy="1070000"/>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dirty="0" sz="2400" lang="zh-CN">
                  <a:solidFill>
                    <a:schemeClr val="bg1"/>
                  </a:solidFill>
                  <a:latin typeface="方正正大黑简体" panose="02000000000000000000" pitchFamily="2" charset="-122"/>
                  <a:ea typeface="方正正大黑简体" panose="02000000000000000000" pitchFamily="2" charset="-122"/>
                </a:rPr>
                <a:t>合法</a:t>
              </a:r>
              <a:endParaRPr altLang="zh-CN" dirty="0" sz="2400" lang="en-US">
                <a:solidFill>
                  <a:schemeClr val="bg1"/>
                </a:solidFill>
                <a:latin typeface="方正正大黑简体" panose="02000000000000000000" pitchFamily="2" charset="-122"/>
                <a:ea typeface="方正正大黑简体" panose="02000000000000000000" pitchFamily="2" charset="-122"/>
              </a:endParaRPr>
            </a:p>
            <a:p>
              <a:r>
                <a:rPr altLang="en-US" dirty="0" sz="2400" lang="zh-CN">
                  <a:solidFill>
                    <a:schemeClr val="bg1"/>
                  </a:solidFill>
                  <a:latin typeface="方正正大黑简体" panose="02000000000000000000" pitchFamily="2" charset="-122"/>
                  <a:ea typeface="方正正大黑简体" panose="02000000000000000000" pitchFamily="2" charset="-122"/>
                </a:rPr>
                <a:t>使用</a:t>
              </a:r>
            </a:p>
          </p:txBody>
        </p:sp>
        <p:pic>
          <p:nvPicPr>
            <p:cNvPr id="2097229" name="Picture 28" descr="军用显示器"/>
            <p:cNvPicPr>
              <a:picLocks noChangeAspect="1" noChangeArrowheads="1"/>
            </p:cNvPicPr>
            <p:nvPr/>
          </p:nvPicPr>
          <p:blipFill>
            <a:blip xmlns:r="http://schemas.openxmlformats.org/officeDocument/2006/relationships" r:embed="rId4"/>
            <a:stretch>
              <a:fillRect/>
            </a:stretch>
          </p:blipFill>
          <p:spPr bwMode="auto">
            <a:xfrm>
              <a:off x="6903002" y="3135203"/>
              <a:ext cx="2357333" cy="1878424"/>
            </a:xfrm>
            <a:prstGeom prst="rect"/>
            <a:ln>
              <a:noFill/>
            </a:ln>
            <a:effectLst>
              <a:outerShdw algn="tl" blurRad="292100" dir="2700000" dist="139700" rotWithShape="0">
                <a:srgbClr val="333333">
                  <a:alpha val="65000"/>
                </a:srgbClr>
              </a:outerShdw>
            </a:effectLst>
          </p:spPr>
        </p:pic>
      </p:grpSp>
      <p:grpSp>
        <p:nvGrpSpPr>
          <p:cNvPr id="231" name="组合 4"/>
          <p:cNvGrpSpPr/>
          <p:nvPr/>
        </p:nvGrpSpPr>
        <p:grpSpPr bwMode="auto">
          <a:xfrm>
            <a:off x="2472862" y="3465914"/>
            <a:ext cx="3417721" cy="1626678"/>
            <a:chOff x="42060" y="3135313"/>
            <a:chExt cx="4206090" cy="2168526"/>
          </a:xfrm>
        </p:grpSpPr>
        <p:sp>
          <p:nvSpPr>
            <p:cNvPr id="1048908" name="AutoShape 10"/>
            <p:cNvSpPr>
              <a:spLocks noChangeArrowheads="1"/>
            </p:cNvSpPr>
            <p:nvPr/>
          </p:nvSpPr>
          <p:spPr bwMode="gray">
            <a:xfrm rot="2712372" flipV="1">
              <a:off x="2266254" y="3321943"/>
              <a:ext cx="2168526" cy="1795266"/>
            </a:xfrm>
            <a:prstGeom prst="upArrow">
              <a:avLst>
                <a:gd name="adj1" fmla="val 65028"/>
                <a:gd name="adj2" fmla="val 58060"/>
              </a:avLst>
            </a:prstGeom>
            <a:gradFill rotWithShape="1">
              <a:gsLst>
                <a:gs pos="0">
                  <a:srgbClr val="006699"/>
                </a:gs>
                <a:gs pos="100000">
                  <a:srgbClr val="006699">
                    <a:gamma/>
                    <a:tint val="73725"/>
                    <a:invGamma/>
                  </a:srgbClr>
                </a:gs>
              </a:gsLst>
              <a:lin ang="5400000" scaled="1"/>
            </a:gradFill>
            <a:ln w="9525" algn="ctr">
              <a:miter lim="800000"/>
            </a:ln>
            <a:effectLst/>
            <a:scene3d>
              <a:camera prst="legacyPerspectiveBottomRight"/>
              <a:lightRig dir="t" rig="legacyFlat2"/>
            </a:scene3d>
            <a:sp3d extrusionH="163500" prstMaterial="legacyMatte">
              <a:bevelT w="13500" h="13500" prst="angle"/>
              <a:bevelB w="13500" h="13500" prst="angle"/>
              <a:extrusionClr>
                <a:srgbClr val="006699"/>
              </a:extrusionClr>
            </a:sp3d>
          </p:spPr>
          <p:txBody>
            <a:bodyPr anchor="ctr" wrap="none">
              <a:flatTx z="0"/>
            </a:bodyPr>
            <a:p>
              <a:pPr eaLnBrk="1" fontAlgn="auto" hangingPunct="1">
                <a:spcBef>
                  <a:spcPts val="0"/>
                </a:spcBef>
                <a:spcAft>
                  <a:spcPts val="0"/>
                </a:spcAft>
              </a:pPr>
              <a:endParaRPr altLang="en-US" b="1" sz="100" kern="0" lang="zh-CN">
                <a:solidFill>
                  <a:sysClr lastClr="000000" val="windowText"/>
                </a:solidFill>
                <a:latin typeface="黑体" panose="02010609060101010101" pitchFamily="2" charset="-122"/>
                <a:ea typeface="黑体" panose="02010609060101010101" pitchFamily="2" charset="-122"/>
              </a:endParaRPr>
            </a:p>
          </p:txBody>
        </p:sp>
        <p:sp>
          <p:nvSpPr>
            <p:cNvPr id="1048909" name="Rectangle 13"/>
            <p:cNvSpPr>
              <a:spLocks noChangeArrowheads="1"/>
            </p:cNvSpPr>
            <p:nvPr/>
          </p:nvSpPr>
          <p:spPr bwMode="auto">
            <a:xfrm>
              <a:off x="2785075" y="3759200"/>
              <a:ext cx="1363579" cy="615446"/>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dirty="0" sz="2400" lang="zh-CN">
                  <a:solidFill>
                    <a:schemeClr val="bg1"/>
                  </a:solidFill>
                  <a:latin typeface="方正正大黑简体" panose="02000000000000000000" pitchFamily="2" charset="-122"/>
                  <a:ea typeface="方正正大黑简体" panose="02000000000000000000" pitchFamily="2" charset="-122"/>
                </a:rPr>
                <a:t>可用性</a:t>
              </a:r>
            </a:p>
          </p:txBody>
        </p:sp>
        <p:pic>
          <p:nvPicPr>
            <p:cNvPr id="2097230" name="Picture 29" descr="信号处理器"/>
            <p:cNvPicPr>
              <a:picLocks noChangeAspect="1" noChangeArrowheads="1"/>
            </p:cNvPicPr>
            <p:nvPr/>
          </p:nvPicPr>
          <p:blipFill>
            <a:blip xmlns:r="http://schemas.openxmlformats.org/officeDocument/2006/relationships" r:embed="rId5"/>
            <a:stretch>
              <a:fillRect/>
            </a:stretch>
          </p:blipFill>
          <p:spPr bwMode="auto">
            <a:xfrm>
              <a:off x="42060" y="3254375"/>
              <a:ext cx="2089837" cy="1639889"/>
            </a:xfrm>
            <a:prstGeom prst="rect"/>
            <a:ln>
              <a:noFill/>
            </a:ln>
            <a:effectLst>
              <a:outerShdw algn="tl" blurRad="292100" dir="2700000" dist="139700" rotWithShape="0">
                <a:srgbClr val="333333">
                  <a:alpha val="65000"/>
                </a:srgbClr>
              </a:outerShdw>
            </a:effectLst>
          </p:spPr>
        </p:pic>
      </p:grpSp>
      <p:sp>
        <p:nvSpPr>
          <p:cNvPr id="1048910" name="圆角矩形标注 5"/>
          <p:cNvSpPr>
            <a:spLocks noChangeArrowheads="1"/>
          </p:cNvSpPr>
          <p:nvPr/>
        </p:nvSpPr>
        <p:spPr bwMode="auto">
          <a:xfrm>
            <a:off x="2871206" y="1458408"/>
            <a:ext cx="2400300" cy="785495"/>
          </a:xfrm>
          <a:prstGeom prst="wedgeRoundRectCallout">
            <a:avLst>
              <a:gd name="adj1" fmla="val 42482"/>
              <a:gd name="adj2" fmla="val 85357"/>
              <a:gd name="adj3" fmla="val 16667"/>
            </a:avLst>
          </a:prstGeom>
          <a:solidFill>
            <a:schemeClr val="accent1"/>
          </a:solidFill>
          <a:ln w="12700">
            <a:solidFill>
              <a:schemeClr val="tx1"/>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确保信息不被泄露或呈现</a:t>
            </a:r>
            <a:endParaRPr altLang="zh-CN" dirty="0" sz="1600" lang="en-US">
              <a:solidFill>
                <a:schemeClr val="bg1"/>
              </a:solidFill>
              <a:latin typeface="方正正大黑简体" panose="02000000000000000000" pitchFamily="2" charset="-122"/>
              <a:ea typeface="方正正大黑简体" panose="02000000000000000000" pitchFamily="2" charset="-122"/>
            </a:endParaRPr>
          </a:p>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给非授权的人</a:t>
            </a:r>
          </a:p>
        </p:txBody>
      </p:sp>
      <p:sp>
        <p:nvSpPr>
          <p:cNvPr id="1048911" name="圆角矩形标注 5"/>
          <p:cNvSpPr>
            <a:spLocks noChangeArrowheads="1"/>
          </p:cNvSpPr>
          <p:nvPr/>
        </p:nvSpPr>
        <p:spPr bwMode="auto">
          <a:xfrm>
            <a:off x="6983553" y="1418420"/>
            <a:ext cx="2871467" cy="785489"/>
          </a:xfrm>
          <a:prstGeom prst="wedgeRoundRectCallout">
            <a:avLst>
              <a:gd name="adj1" fmla="val -43074"/>
              <a:gd name="adj2" fmla="val 77688"/>
              <a:gd name="adj3" fmla="val 16667"/>
            </a:avLst>
          </a:prstGeom>
          <a:solidFill>
            <a:schemeClr val="accent1"/>
          </a:solidFill>
          <a:ln w="12700">
            <a:solidFill>
              <a:schemeClr val="tx1"/>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确保数据的一致性，防止非授</a:t>
            </a:r>
            <a:endParaRPr altLang="zh-CN" dirty="0" sz="1600" lang="en-US">
              <a:solidFill>
                <a:schemeClr val="bg1"/>
              </a:solidFill>
              <a:latin typeface="方正正大黑简体" panose="02000000000000000000" pitchFamily="2" charset="-122"/>
              <a:ea typeface="方正正大黑简体" panose="02000000000000000000" pitchFamily="2" charset="-122"/>
            </a:endParaRPr>
          </a:p>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权地生成、修改或毁坏数据</a:t>
            </a:r>
          </a:p>
        </p:txBody>
      </p:sp>
      <p:sp>
        <p:nvSpPr>
          <p:cNvPr id="1048912" name="圆角矩形标注 5"/>
          <p:cNvSpPr>
            <a:spLocks noChangeArrowheads="1"/>
          </p:cNvSpPr>
          <p:nvPr/>
        </p:nvSpPr>
        <p:spPr bwMode="auto">
          <a:xfrm>
            <a:off x="2913116" y="4695003"/>
            <a:ext cx="2578100" cy="785495"/>
          </a:xfrm>
          <a:prstGeom prst="wedgeRoundRectCallout">
            <a:avLst>
              <a:gd name="adj1" fmla="val 43567"/>
              <a:gd name="adj2" fmla="val -93705"/>
              <a:gd name="adj3" fmla="val 16667"/>
            </a:avLst>
          </a:prstGeom>
          <a:solidFill>
            <a:schemeClr val="accent1"/>
          </a:solidFill>
          <a:ln w="12700">
            <a:solidFill>
              <a:schemeClr val="tx1"/>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确保合法用户不会无缘无故</a:t>
            </a:r>
            <a:endParaRPr altLang="zh-CN" dirty="0" sz="1600" lang="en-US">
              <a:solidFill>
                <a:schemeClr val="bg1"/>
              </a:solidFill>
              <a:latin typeface="方正正大黑简体" panose="02000000000000000000" pitchFamily="2" charset="-122"/>
              <a:ea typeface="方正正大黑简体" panose="02000000000000000000" pitchFamily="2" charset="-122"/>
            </a:endParaRPr>
          </a:p>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地被拒绝访问信息或资源</a:t>
            </a:r>
          </a:p>
        </p:txBody>
      </p:sp>
      <p:sp>
        <p:nvSpPr>
          <p:cNvPr id="1048913" name="圆角矩形标注 5"/>
          <p:cNvSpPr>
            <a:spLocks noChangeArrowheads="1"/>
          </p:cNvSpPr>
          <p:nvPr/>
        </p:nvSpPr>
        <p:spPr bwMode="auto">
          <a:xfrm>
            <a:off x="6940286" y="4740723"/>
            <a:ext cx="2541905" cy="785495"/>
          </a:xfrm>
          <a:prstGeom prst="wedgeRoundRectCallout">
            <a:avLst>
              <a:gd name="adj1" fmla="val -38981"/>
              <a:gd name="adj2" fmla="val -92620"/>
              <a:gd name="adj3" fmla="val 16667"/>
            </a:avLst>
          </a:prstGeom>
          <a:solidFill>
            <a:schemeClr val="accent1"/>
          </a:solidFill>
          <a:ln w="12700">
            <a:solidFill>
              <a:schemeClr val="tx1"/>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确保资源不被非授权的人</a:t>
            </a:r>
            <a:endParaRPr altLang="zh-CN" dirty="0" sz="1600" lang="en-US">
              <a:solidFill>
                <a:schemeClr val="bg1"/>
              </a:solidFill>
              <a:latin typeface="方正正大黑简体" panose="02000000000000000000" pitchFamily="2" charset="-122"/>
              <a:ea typeface="方正正大黑简体" panose="02000000000000000000" pitchFamily="2" charset="-122"/>
            </a:endParaRPr>
          </a:p>
          <a:p>
            <a:pPr eaLnBrk="1" hangingPunct="1" latinLnBrk="1">
              <a:lnSpc>
                <a:spcPct val="80000"/>
              </a:lnSpc>
              <a:spcBef>
                <a:spcPct val="50000"/>
              </a:spcBef>
              <a:buClr>
                <a:srgbClr val="FF0000"/>
              </a:buClr>
            </a:pPr>
            <a:r>
              <a:rPr altLang="en-US" dirty="0" sz="1600" lang="zh-CN">
                <a:solidFill>
                  <a:schemeClr val="bg1"/>
                </a:solidFill>
                <a:latin typeface="方正正大黑简体" panose="02000000000000000000" pitchFamily="2" charset="-122"/>
                <a:ea typeface="方正正大黑简体" panose="02000000000000000000" pitchFamily="2" charset="-122"/>
              </a:rPr>
              <a:t>或以非授权的方式使用</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899"/>
                                        </p:tgtEl>
                                        <p:attrNameLst>
                                          <p:attrName>style.visibility</p:attrName>
                                        </p:attrNameLst>
                                      </p:cBhvr>
                                      <p:to>
                                        <p:strVal val="visible"/>
                                      </p:to>
                                    </p:set>
                                    <p:animEffect transition="in" filter="fade">
                                      <p:cBhvr>
                                        <p:cTn dur="500" id="7">
                                          <p:stCondLst>
                                            <p:cond delay="0"/>
                                          </p:stCondLst>
                                        </p:cTn>
                                        <p:tgtEl>
                                          <p:spTgt spid="1048899"/>
                                        </p:tgtEl>
                                      </p:cBhvr>
                                    </p:animEffect>
                                    <p:set>
                                      <p:cBhvr>
                                        <p:cTn dur="500" fill="hold" id="8">
                                          <p:stCondLst>
                                            <p:cond delay="500"/>
                                          </p:stCondLst>
                                        </p:cTn>
                                        <p:tgtEl>
                                          <p:spTgt spid="1048899"/>
                                        </p:tgtEl>
                                        <p:attrNameLst>
                                          <p:attrName>style.visibility</p:attrName>
                                        </p:attrNameLst>
                                      </p:cBhvr>
                                      <p:to>
                                        <p:strVal val="visible"/>
                                      </p:to>
                                    </p:set>
                                    <p:anim calcmode="lin" to="0" valueType="num">
                                      <p:cBhvr>
                                        <p:cTn decel="100000" dur="1000" fill="hold" id="9">
                                          <p:stCondLst>
                                            <p:cond delay="0"/>
                                          </p:stCondLst>
                                        </p:cTn>
                                        <p:tgtEl>
                                          <p:spTgt spid="1048899"/>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400"/>
                            </p:stCondLst>
                            <p:childTnLst>
                              <p:par>
                                <p:cTn fill="hold" id="11" nodeType="afterEffect" presetClass="entr" presetID="6" presetSubtype="32">
                                  <p:stCondLst>
                                    <p:cond delay="0"/>
                                  </p:stCondLst>
                                  <p:childTnLst>
                                    <p:set>
                                      <p:cBhvr>
                                        <p:cTn dur="1" fill="hold" id="12">
                                          <p:stCondLst>
                                            <p:cond delay="0"/>
                                          </p:stCondLst>
                                        </p:cTn>
                                        <p:tgtEl>
                                          <p:spTgt spid="227"/>
                                        </p:tgtEl>
                                        <p:attrNameLst>
                                          <p:attrName>style.visibility</p:attrName>
                                        </p:attrNameLst>
                                      </p:cBhvr>
                                      <p:to>
                                        <p:strVal val="visible"/>
                                      </p:to>
                                    </p:set>
                                    <p:animEffect transition="in" filter="circle(out)">
                                      <p:cBhvr>
                                        <p:cTn dur="500" id="13"/>
                                        <p:tgtEl>
                                          <p:spTgt spid="227"/>
                                        </p:tgtEl>
                                      </p:cBhvr>
                                    </p:animEffect>
                                  </p:childTnLst>
                                </p:cTn>
                              </p:par>
                            </p:childTnLst>
                          </p:cTn>
                        </p:par>
                        <p:par>
                          <p:cTn fill="hold" id="14">
                            <p:stCondLst>
                              <p:cond delay="1900"/>
                            </p:stCondLst>
                            <p:childTnLst>
                              <p:par>
                                <p:cTn fill="hold" id="15" nodeType="afterEffect" presetClass="entr" presetID="22" presetSubtype="8">
                                  <p:stCondLst>
                                    <p:cond delay="0"/>
                                  </p:stCondLst>
                                  <p:childTnLst>
                                    <p:set>
                                      <p:cBhvr>
                                        <p:cTn dur="1" fill="hold" id="16">
                                          <p:stCondLst>
                                            <p:cond delay="0"/>
                                          </p:stCondLst>
                                        </p:cTn>
                                        <p:tgtEl>
                                          <p:spTgt spid="229"/>
                                        </p:tgtEl>
                                        <p:attrNameLst>
                                          <p:attrName>style.visibility</p:attrName>
                                        </p:attrNameLst>
                                      </p:cBhvr>
                                      <p:to>
                                        <p:strVal val="visible"/>
                                      </p:to>
                                    </p:set>
                                    <p:animEffect transition="in" filter="wipe(left)">
                                      <p:cBhvr>
                                        <p:cTn dur="500" id="17"/>
                                        <p:tgtEl>
                                          <p:spTgt spid="229"/>
                                        </p:tgtEl>
                                      </p:cBhvr>
                                    </p:animEffect>
                                  </p:childTnLst>
                                </p:cTn>
                              </p:par>
                              <p:par>
                                <p:cTn fill="hold" id="18" nodeType="withEffect" presetClass="entr" presetID="22" presetSubtype="2">
                                  <p:stCondLst>
                                    <p:cond delay="0"/>
                                  </p:stCondLst>
                                  <p:childTnLst>
                                    <p:set>
                                      <p:cBhvr>
                                        <p:cTn dur="1" fill="hold" id="19">
                                          <p:stCondLst>
                                            <p:cond delay="0"/>
                                          </p:stCondLst>
                                        </p:cTn>
                                        <p:tgtEl>
                                          <p:spTgt spid="228"/>
                                        </p:tgtEl>
                                        <p:attrNameLst>
                                          <p:attrName>style.visibility</p:attrName>
                                        </p:attrNameLst>
                                      </p:cBhvr>
                                      <p:to>
                                        <p:strVal val="visible"/>
                                      </p:to>
                                    </p:set>
                                    <p:animEffect transition="in" filter="wipe(right)">
                                      <p:cBhvr>
                                        <p:cTn dur="500" id="20"/>
                                        <p:tgtEl>
                                          <p:spTgt spid="228"/>
                                        </p:tgtEl>
                                      </p:cBhvr>
                                    </p:animEffect>
                                  </p:childTnLst>
                                </p:cTn>
                              </p:par>
                              <p:par>
                                <p:cTn fill="hold" id="21" nodeType="withEffect" presetClass="entr" presetID="22" presetSubtype="2">
                                  <p:stCondLst>
                                    <p:cond delay="0"/>
                                  </p:stCondLst>
                                  <p:childTnLst>
                                    <p:set>
                                      <p:cBhvr>
                                        <p:cTn dur="1" fill="hold" id="22">
                                          <p:stCondLst>
                                            <p:cond delay="0"/>
                                          </p:stCondLst>
                                        </p:cTn>
                                        <p:tgtEl>
                                          <p:spTgt spid="231"/>
                                        </p:tgtEl>
                                        <p:attrNameLst>
                                          <p:attrName>style.visibility</p:attrName>
                                        </p:attrNameLst>
                                      </p:cBhvr>
                                      <p:to>
                                        <p:strVal val="visible"/>
                                      </p:to>
                                    </p:set>
                                    <p:animEffect transition="in" filter="wipe(right)">
                                      <p:cBhvr>
                                        <p:cTn dur="500" id="23"/>
                                        <p:tgtEl>
                                          <p:spTgt spid="231"/>
                                        </p:tgtEl>
                                      </p:cBhvr>
                                    </p:animEffect>
                                  </p:childTnLst>
                                </p:cTn>
                              </p:par>
                              <p:par>
                                <p:cTn fill="hold" id="24" nodeType="withEffect" presetClass="entr" presetID="22" presetSubtype="8">
                                  <p:stCondLst>
                                    <p:cond delay="0"/>
                                  </p:stCondLst>
                                  <p:childTnLst>
                                    <p:set>
                                      <p:cBhvr>
                                        <p:cTn dur="1" fill="hold" id="25">
                                          <p:stCondLst>
                                            <p:cond delay="0"/>
                                          </p:stCondLst>
                                        </p:cTn>
                                        <p:tgtEl>
                                          <p:spTgt spid="230"/>
                                        </p:tgtEl>
                                        <p:attrNameLst>
                                          <p:attrName>style.visibility</p:attrName>
                                        </p:attrNameLst>
                                      </p:cBhvr>
                                      <p:to>
                                        <p:strVal val="visible"/>
                                      </p:to>
                                    </p:set>
                                    <p:animEffect transition="in" filter="wipe(left)">
                                      <p:cBhvr>
                                        <p:cTn dur="500" id="26"/>
                                        <p:tgtEl>
                                          <p:spTgt spid="23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48910"/>
                                        </p:tgtEl>
                                        <p:attrNameLst>
                                          <p:attrName>style.visibility</p:attrName>
                                        </p:attrNameLst>
                                      </p:cBhvr>
                                      <p:to>
                                        <p:strVal val="visible"/>
                                      </p:to>
                                    </p:set>
                                    <p:animEffect transition="in" filter="fade">
                                      <p:cBhvr>
                                        <p:cTn dur="500" id="31"/>
                                        <p:tgtEl>
                                          <p:spTgt spid="104891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48911"/>
                                        </p:tgtEl>
                                        <p:attrNameLst>
                                          <p:attrName>style.visibility</p:attrName>
                                        </p:attrNameLst>
                                      </p:cBhvr>
                                      <p:to>
                                        <p:strVal val="visible"/>
                                      </p:to>
                                    </p:set>
                                    <p:animEffect transition="in" filter="fade">
                                      <p:cBhvr>
                                        <p:cTn dur="500" id="36"/>
                                        <p:tgtEl>
                                          <p:spTgt spid="1048911"/>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048912"/>
                                        </p:tgtEl>
                                        <p:attrNameLst>
                                          <p:attrName>style.visibility</p:attrName>
                                        </p:attrNameLst>
                                      </p:cBhvr>
                                      <p:to>
                                        <p:strVal val="visible"/>
                                      </p:to>
                                    </p:set>
                                    <p:animEffect transition="in" filter="fade">
                                      <p:cBhvr>
                                        <p:cTn dur="500" id="41"/>
                                        <p:tgtEl>
                                          <p:spTgt spid="1048912"/>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048913"/>
                                        </p:tgtEl>
                                        <p:attrNameLst>
                                          <p:attrName>style.visibility</p:attrName>
                                        </p:attrNameLst>
                                      </p:cBhvr>
                                      <p:to>
                                        <p:strVal val="visible"/>
                                      </p:to>
                                    </p:set>
                                    <p:animEffect transition="in" filter="fade">
                                      <p:cBhvr>
                                        <p:cTn dur="500" id="46"/>
                                        <p:tgtEl>
                                          <p:spTgt spid="1048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9" grpId="0"/>
      <p:bldP spid="1048910" grpId="0" bldLvl="0" animBg="1"/>
      <p:bldP spid="1048911" grpId="0" bldLvl="0" animBg="1"/>
      <p:bldP spid="1048912" grpId="0" bldLvl="0" animBg="1"/>
      <p:bldP spid="10489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pic>
        <p:nvPicPr>
          <p:cNvPr id="209723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91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91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920" name="文本框 58"/>
          <p:cNvSpPr txBox="1"/>
          <p:nvPr/>
        </p:nvSpPr>
        <p:spPr>
          <a:xfrm>
            <a:off x="4711003"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基本安全威胁</a:t>
            </a:r>
          </a:p>
        </p:txBody>
      </p:sp>
      <p:grpSp>
        <p:nvGrpSpPr>
          <p:cNvPr id="235" name="Group 101"/>
          <p:cNvGrpSpPr/>
          <p:nvPr/>
        </p:nvGrpSpPr>
        <p:grpSpPr bwMode="auto">
          <a:xfrm>
            <a:off x="1752601" y="2005765"/>
            <a:ext cx="4147054" cy="1637579"/>
            <a:chOff x="102" y="1002"/>
            <a:chExt cx="2672" cy="635"/>
          </a:xfrm>
        </p:grpSpPr>
        <p:sp>
          <p:nvSpPr>
            <p:cNvPr id="1048921" name="AutoShape 25"/>
            <p:cNvSpPr>
              <a:spLocks noChangeArrowheads="1"/>
            </p:cNvSpPr>
            <p:nvPr/>
          </p:nvSpPr>
          <p:spPr bwMode="gray">
            <a:xfrm>
              <a:off x="107" y="1002"/>
              <a:ext cx="2667" cy="635"/>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algn="ctr" dir="2928844" dist="135003" rotWithShape="0">
                <a:srgbClr val="000000">
                  <a:alpha val="50000"/>
                </a:srgbClr>
              </a:outerShdw>
            </a:effectLst>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22" name="AutoShape 27"/>
            <p:cNvSpPr>
              <a:spLocks noChangeArrowheads="1"/>
            </p:cNvSpPr>
            <p:nvPr/>
          </p:nvSpPr>
          <p:spPr bwMode="gray">
            <a:xfrm>
              <a:off x="398" y="1054"/>
              <a:ext cx="2251" cy="516"/>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23" name="Freeform 28"/>
            <p:cNvSpPr/>
            <p:nvPr/>
          </p:nvSpPr>
          <p:spPr bwMode="gray">
            <a:xfrm>
              <a:off x="874" y="1105"/>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24" name="Text Box 30"/>
            <p:cNvSpPr txBox="1">
              <a:spLocks noChangeArrowheads="1"/>
            </p:cNvSpPr>
            <p:nvPr/>
          </p:nvSpPr>
          <p:spPr bwMode="auto">
            <a:xfrm>
              <a:off x="399" y="1192"/>
              <a:ext cx="2313" cy="221"/>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buFont typeface="Arial" panose="020B0604020202020204" pitchFamily="34" charset="0"/>
                <a:buNone/>
              </a:pPr>
              <a:r>
                <a:rPr altLang="en-US" dirty="0" sz="4000" lang="zh-CN">
                  <a:solidFill>
                    <a:schemeClr val="bg1"/>
                  </a:solidFill>
                  <a:latin typeface="方正正大黑简体" panose="02000000000000000000" pitchFamily="2" charset="-122"/>
                  <a:ea typeface="方正正大黑简体" panose="02000000000000000000" pitchFamily="2" charset="-122"/>
                </a:rPr>
                <a:t>信息泄漏</a:t>
              </a:r>
              <a:endParaRPr altLang="zh-CN" dirty="0" sz="4000" lang="en-US">
                <a:solidFill>
                  <a:schemeClr val="bg1"/>
                </a:solidFill>
                <a:latin typeface="方正正大黑简体" panose="02000000000000000000" pitchFamily="2" charset="-122"/>
                <a:ea typeface="方正正大黑简体" panose="02000000000000000000" pitchFamily="2" charset="-122"/>
              </a:endParaRPr>
            </a:p>
          </p:txBody>
        </p:sp>
        <p:grpSp>
          <p:nvGrpSpPr>
            <p:cNvPr id="236" name="Group 95"/>
            <p:cNvGrpSpPr/>
            <p:nvPr/>
          </p:nvGrpSpPr>
          <p:grpSpPr bwMode="auto">
            <a:xfrm>
              <a:off x="102" y="1228"/>
              <a:ext cx="308" cy="217"/>
              <a:chOff x="102" y="1402"/>
              <a:chExt cx="308" cy="217"/>
            </a:xfrm>
          </p:grpSpPr>
          <p:grpSp>
            <p:nvGrpSpPr>
              <p:cNvPr id="237" name="Group 9"/>
              <p:cNvGrpSpPr/>
              <p:nvPr/>
            </p:nvGrpSpPr>
            <p:grpSpPr bwMode="auto">
              <a:xfrm>
                <a:off x="102" y="1402"/>
                <a:ext cx="308" cy="217"/>
                <a:chOff x="1927" y="1678"/>
                <a:chExt cx="1914" cy="1610"/>
              </a:xfrm>
            </p:grpSpPr>
            <p:sp>
              <p:nvSpPr>
                <p:cNvPr id="1048925" name="Oval 10"/>
                <p:cNvSpPr>
                  <a:spLocks noChangeArrowheads="1"/>
                </p:cNvSpPr>
                <p:nvPr/>
              </p:nvSpPr>
              <p:spPr bwMode="gray">
                <a:xfrm>
                  <a:off x="2078" y="1678"/>
                  <a:ext cx="1615" cy="1610"/>
                </a:xfrm>
                <a:prstGeom prst="ellipse"/>
                <a:gradFill rotWithShape="1">
                  <a:gsLst>
                    <a:gs pos="0">
                      <a:srgbClr val="767676"/>
                    </a:gs>
                    <a:gs pos="50000">
                      <a:srgbClr val="FFFFFF"/>
                    </a:gs>
                    <a:gs pos="100000">
                      <a:srgbClr val="767676"/>
                    </a:gs>
                  </a:gsLst>
                  <a:lin ang="5400000" scaled="1"/>
                </a:gradFill>
                <a:ln w="57150"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26" name="Oval 11"/>
                <p:cNvSpPr>
                  <a:spLocks noChangeArrowheads="1"/>
                </p:cNvSpPr>
                <p:nvPr/>
              </p:nvSpPr>
              <p:spPr bwMode="gray">
                <a:xfrm>
                  <a:off x="2171" y="1768"/>
                  <a:ext cx="1429" cy="1406"/>
                </a:xfrm>
                <a:prstGeom prst="ellipse"/>
                <a:gradFill rotWithShape="1">
                  <a:gsLst>
                    <a:gs pos="0">
                      <a:srgbClr val="A2A2A2"/>
                    </a:gs>
                    <a:gs pos="50000">
                      <a:srgbClr val="FFFFFF"/>
                    </a:gs>
                    <a:gs pos="100000">
                      <a:srgbClr val="A2A2A2"/>
                    </a:gs>
                  </a:gsLst>
                  <a:lin ang="0" scaled="1"/>
                </a:gradFill>
                <a:ln w="9525"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27" name="Oval 12"/>
                <p:cNvSpPr>
                  <a:spLocks noChangeArrowheads="1"/>
                </p:cNvSpPr>
                <p:nvPr/>
              </p:nvSpPr>
              <p:spPr bwMode="gray">
                <a:xfrm>
                  <a:off x="1927" y="1973"/>
                  <a:ext cx="1914" cy="999"/>
                </a:xfrm>
                <a:prstGeom prst="ellipse"/>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28" name="Oval 13"/>
                <p:cNvSpPr>
                  <a:spLocks noChangeArrowheads="1"/>
                </p:cNvSpPr>
                <p:nvPr/>
              </p:nvSpPr>
              <p:spPr bwMode="gray">
                <a:xfrm>
                  <a:off x="1927" y="1974"/>
                  <a:ext cx="1914" cy="999"/>
                </a:xfrm>
                <a:prstGeom prst="ellipse"/>
                <a:gradFill rotWithShape="1">
                  <a:gsLst>
                    <a:gs pos="0">
                      <a:srgbClr val="000000"/>
                    </a:gs>
                    <a:gs pos="100000">
                      <a:srgbClr val="FFCC00"/>
                    </a:gs>
                  </a:gsLst>
                  <a:lin ang="2700000" scaled="1"/>
                </a:gradFill>
                <a:ln w="38100" algn="ctr">
                  <a:noFill/>
                  <a:round/>
                </a:ln>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29" name="Oval 14"/>
                <p:cNvSpPr>
                  <a:spLocks noChangeArrowheads="1"/>
                </p:cNvSpPr>
                <p:nvPr/>
              </p:nvSpPr>
              <p:spPr bwMode="gray">
                <a:xfrm>
                  <a:off x="2333" y="1993"/>
                  <a:ext cx="1099" cy="999"/>
                </a:xfrm>
                <a:prstGeom prst="ellipse"/>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30" name="Oval 15"/>
                <p:cNvSpPr>
                  <a:spLocks noChangeArrowheads="1"/>
                </p:cNvSpPr>
                <p:nvPr/>
              </p:nvSpPr>
              <p:spPr bwMode="gray">
                <a:xfrm>
                  <a:off x="2339" y="1993"/>
                  <a:ext cx="1087" cy="999"/>
                </a:xfrm>
                <a:prstGeom prst="ellipse"/>
                <a:gradFill rotWithShape="1">
                  <a:gsLst>
                    <a:gs pos="0">
                      <a:srgbClr val="FFCC00"/>
                    </a:gs>
                    <a:gs pos="100000">
                      <a:srgbClr val="7C6300"/>
                    </a:gs>
                  </a:gsLst>
                  <a:lin ang="2700000" scaled="1"/>
                </a:gradFill>
                <a:ln w="38100" algn="ctr">
                  <a:noFill/>
                  <a:round/>
                </a:ln>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grpSp>
          <p:sp>
            <p:nvSpPr>
              <p:cNvPr id="1048931" name="Text Box 89"/>
              <p:cNvSpPr txBox="1">
                <a:spLocks noChangeArrowheads="1"/>
              </p:cNvSpPr>
              <p:nvPr/>
            </p:nvSpPr>
            <p:spPr bwMode="auto">
              <a:xfrm>
                <a:off x="173" y="1441"/>
                <a:ext cx="182" cy="41"/>
              </a:xfrm>
              <a:prstGeom prst="rect"/>
              <a:noFill/>
              <a:ln w="9525">
                <a:noFill/>
                <a:miter lim="800000"/>
              </a:ln>
              <a:effectLst>
                <a:prstShdw prst="shdw13" dir="13500000" dist="53882">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altLang="zh-CN" b="1" sz="100" lang="en-US">
                    <a:solidFill>
                      <a:srgbClr val="000000"/>
                    </a:solidFill>
                    <a:effectLst>
                      <a:outerShdw algn="tl" blurRad="38100" dir="2700000" dist="38100">
                        <a:srgbClr val="C0C0C0"/>
                      </a:outerShdw>
                    </a:effectLst>
                    <a:latin typeface="Brush Script MT" panose="03060802040406070304" pitchFamily="66" charset="0"/>
                    <a:ea typeface="굴림" pitchFamily="34" charset="-127"/>
                  </a:rPr>
                  <a:t>1</a:t>
                </a:r>
              </a:p>
            </p:txBody>
          </p:sp>
        </p:grpSp>
      </p:grpSp>
      <p:grpSp>
        <p:nvGrpSpPr>
          <p:cNvPr id="238" name="Group 102"/>
          <p:cNvGrpSpPr/>
          <p:nvPr/>
        </p:nvGrpSpPr>
        <p:grpSpPr bwMode="auto">
          <a:xfrm>
            <a:off x="6313146" y="1985271"/>
            <a:ext cx="4164354" cy="1658073"/>
            <a:chOff x="3344" y="1018"/>
            <a:chExt cx="2683" cy="590"/>
          </a:xfrm>
        </p:grpSpPr>
        <p:sp>
          <p:nvSpPr>
            <p:cNvPr id="1048932" name="AutoShape 25"/>
            <p:cNvSpPr>
              <a:spLocks noChangeArrowheads="1"/>
            </p:cNvSpPr>
            <p:nvPr/>
          </p:nvSpPr>
          <p:spPr bwMode="gray">
            <a:xfrm>
              <a:off x="3360" y="1018"/>
              <a:ext cx="2667" cy="590"/>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algn="ctr" dir="2928844" dist="135003" rotWithShape="0">
                <a:srgbClr val="000000">
                  <a:alpha val="50000"/>
                </a:srgbClr>
              </a:outerShdw>
            </a:effectLst>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33" name="AutoShape 27"/>
            <p:cNvSpPr>
              <a:spLocks noChangeArrowheads="1"/>
            </p:cNvSpPr>
            <p:nvPr/>
          </p:nvSpPr>
          <p:spPr bwMode="gray">
            <a:xfrm>
              <a:off x="3664" y="1068"/>
              <a:ext cx="2233" cy="502"/>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34" name="Freeform 28"/>
            <p:cNvSpPr/>
            <p:nvPr/>
          </p:nvSpPr>
          <p:spPr bwMode="gray">
            <a:xfrm>
              <a:off x="4122" y="1119"/>
              <a:ext cx="969" cy="392"/>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35" name="Text Box 30"/>
            <p:cNvSpPr txBox="1">
              <a:spLocks noChangeArrowheads="1"/>
            </p:cNvSpPr>
            <p:nvPr/>
          </p:nvSpPr>
          <p:spPr bwMode="auto">
            <a:xfrm>
              <a:off x="3574" y="1207"/>
              <a:ext cx="2359" cy="203"/>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4000" lang="zh-CN">
                  <a:solidFill>
                    <a:schemeClr val="bg1"/>
                  </a:solidFill>
                  <a:latin typeface="方正正大黑简体" panose="02000000000000000000" pitchFamily="2" charset="-122"/>
                  <a:ea typeface="方正正大黑简体" panose="02000000000000000000" pitchFamily="2" charset="-122"/>
                </a:rPr>
                <a:t>完整性破坏</a:t>
              </a:r>
            </a:p>
          </p:txBody>
        </p:sp>
        <p:grpSp>
          <p:nvGrpSpPr>
            <p:cNvPr id="239" name="Group 98"/>
            <p:cNvGrpSpPr/>
            <p:nvPr/>
          </p:nvGrpSpPr>
          <p:grpSpPr bwMode="auto">
            <a:xfrm>
              <a:off x="3344" y="1244"/>
              <a:ext cx="356" cy="218"/>
              <a:chOff x="3344" y="1444"/>
              <a:chExt cx="356" cy="218"/>
            </a:xfrm>
          </p:grpSpPr>
          <p:grpSp>
            <p:nvGrpSpPr>
              <p:cNvPr id="240" name="Group 16"/>
              <p:cNvGrpSpPr/>
              <p:nvPr/>
            </p:nvGrpSpPr>
            <p:grpSpPr bwMode="auto">
              <a:xfrm>
                <a:off x="3344" y="1444"/>
                <a:ext cx="356" cy="218"/>
                <a:chOff x="1777" y="1679"/>
                <a:chExt cx="2213" cy="1616"/>
              </a:xfrm>
            </p:grpSpPr>
            <p:sp>
              <p:nvSpPr>
                <p:cNvPr id="1048936" name="Oval 17"/>
                <p:cNvSpPr>
                  <a:spLocks noChangeArrowheads="1"/>
                </p:cNvSpPr>
                <p:nvPr/>
              </p:nvSpPr>
              <p:spPr bwMode="gray">
                <a:xfrm>
                  <a:off x="2078" y="1679"/>
                  <a:ext cx="1615" cy="1616"/>
                </a:xfrm>
                <a:prstGeom prst="ellipse"/>
                <a:gradFill rotWithShape="1">
                  <a:gsLst>
                    <a:gs pos="0">
                      <a:srgbClr val="767676"/>
                    </a:gs>
                    <a:gs pos="50000">
                      <a:srgbClr val="FFFFFF"/>
                    </a:gs>
                    <a:gs pos="100000">
                      <a:srgbClr val="767676"/>
                    </a:gs>
                  </a:gsLst>
                  <a:lin ang="5400000" scaled="1"/>
                </a:gradFill>
                <a:ln w="57150"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37" name="Oval 18"/>
                <p:cNvSpPr>
                  <a:spLocks noChangeArrowheads="1"/>
                </p:cNvSpPr>
                <p:nvPr/>
              </p:nvSpPr>
              <p:spPr bwMode="gray">
                <a:xfrm>
                  <a:off x="2171" y="1770"/>
                  <a:ext cx="1429" cy="1429"/>
                </a:xfrm>
                <a:prstGeom prst="ellipse"/>
                <a:gradFill rotWithShape="1">
                  <a:gsLst>
                    <a:gs pos="0">
                      <a:srgbClr val="A2A2A2"/>
                    </a:gs>
                    <a:gs pos="50000">
                      <a:srgbClr val="FFFFFF"/>
                    </a:gs>
                    <a:gs pos="100000">
                      <a:srgbClr val="A2A2A2"/>
                    </a:gs>
                  </a:gsLst>
                  <a:lin ang="0" scaled="1"/>
                </a:gradFill>
                <a:ln w="9525"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38" name="Oval 19"/>
                <p:cNvSpPr>
                  <a:spLocks noChangeArrowheads="1"/>
                </p:cNvSpPr>
                <p:nvPr/>
              </p:nvSpPr>
              <p:spPr bwMode="gray">
                <a:xfrm>
                  <a:off x="1927" y="2029"/>
                  <a:ext cx="1914" cy="916"/>
                </a:xfrm>
                <a:prstGeom prst="ellipse"/>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39" name="Oval 20"/>
                <p:cNvSpPr>
                  <a:spLocks noChangeArrowheads="1"/>
                </p:cNvSpPr>
                <p:nvPr/>
              </p:nvSpPr>
              <p:spPr bwMode="gray">
                <a:xfrm>
                  <a:off x="1777" y="2029"/>
                  <a:ext cx="2213" cy="916"/>
                </a:xfrm>
                <a:prstGeom prst="ellipse"/>
                <a:gradFill rotWithShape="1">
                  <a:gsLst>
                    <a:gs pos="0">
                      <a:srgbClr val="000000"/>
                    </a:gs>
                    <a:gs pos="100000">
                      <a:srgbClr val="48BE67"/>
                    </a:gs>
                  </a:gsLst>
                  <a:lin ang="2700000" scaled="1"/>
                </a:gradFill>
                <a:ln w="38100" algn="ctr">
                  <a:noFill/>
                  <a:round/>
                </a:ln>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40" name="Oval 21"/>
                <p:cNvSpPr>
                  <a:spLocks noChangeArrowheads="1"/>
                </p:cNvSpPr>
                <p:nvPr/>
              </p:nvSpPr>
              <p:spPr bwMode="gray">
                <a:xfrm>
                  <a:off x="2333" y="2034"/>
                  <a:ext cx="1099" cy="916"/>
                </a:xfrm>
                <a:prstGeom prst="ellipse"/>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41" name="Oval 22"/>
                <p:cNvSpPr>
                  <a:spLocks noChangeArrowheads="1"/>
                </p:cNvSpPr>
                <p:nvPr/>
              </p:nvSpPr>
              <p:spPr bwMode="gray">
                <a:xfrm>
                  <a:off x="2339" y="2034"/>
                  <a:ext cx="1087" cy="916"/>
                </a:xfrm>
                <a:prstGeom prst="ellipse"/>
                <a:gradFill rotWithShape="1">
                  <a:gsLst>
                    <a:gs pos="0">
                      <a:srgbClr val="48BE67"/>
                    </a:gs>
                    <a:gs pos="100000">
                      <a:srgbClr val="235C32"/>
                    </a:gs>
                  </a:gsLst>
                  <a:lin ang="2700000" scaled="1"/>
                </a:gradFill>
                <a:ln w="38100" algn="ctr">
                  <a:noFill/>
                  <a:round/>
                </a:ln>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grpSp>
          <p:sp>
            <p:nvSpPr>
              <p:cNvPr id="1048942" name="Text Box 90"/>
              <p:cNvSpPr txBox="1">
                <a:spLocks noChangeArrowheads="1"/>
              </p:cNvSpPr>
              <p:nvPr/>
            </p:nvSpPr>
            <p:spPr bwMode="auto">
              <a:xfrm>
                <a:off x="3426" y="1476"/>
                <a:ext cx="182" cy="38"/>
              </a:xfrm>
              <a:prstGeom prst="rect"/>
              <a:noFill/>
              <a:ln w="9525">
                <a:noFill/>
                <a:miter lim="800000"/>
              </a:ln>
              <a:effectLst>
                <a:prstShdw prst="shdw13" dir="13500000" dist="53882">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altLang="zh-CN" b="1" sz="100" lang="en-US">
                    <a:solidFill>
                      <a:srgbClr val="000000"/>
                    </a:solidFill>
                    <a:effectLst>
                      <a:outerShdw algn="tl" blurRad="38100" dir="2700000" dist="38100">
                        <a:srgbClr val="C0C0C0"/>
                      </a:outerShdw>
                    </a:effectLst>
                    <a:latin typeface="Brush Script MT" panose="03060802040406070304" pitchFamily="66" charset="0"/>
                    <a:ea typeface="굴림" pitchFamily="34" charset="-127"/>
                  </a:rPr>
                  <a:t>2</a:t>
                </a:r>
              </a:p>
            </p:txBody>
          </p:sp>
        </p:grpSp>
      </p:grpSp>
      <p:grpSp>
        <p:nvGrpSpPr>
          <p:cNvPr id="241" name="Group 103"/>
          <p:cNvGrpSpPr/>
          <p:nvPr/>
        </p:nvGrpSpPr>
        <p:grpSpPr bwMode="auto">
          <a:xfrm>
            <a:off x="1765590" y="3634350"/>
            <a:ext cx="4156364" cy="1585350"/>
            <a:chOff x="102" y="2108"/>
            <a:chExt cx="2678" cy="596"/>
          </a:xfrm>
        </p:grpSpPr>
        <p:sp>
          <p:nvSpPr>
            <p:cNvPr id="1048943" name="AutoShape 25"/>
            <p:cNvSpPr>
              <a:spLocks noChangeArrowheads="1"/>
            </p:cNvSpPr>
            <p:nvPr/>
          </p:nvSpPr>
          <p:spPr bwMode="gray">
            <a:xfrm>
              <a:off x="113" y="2108"/>
              <a:ext cx="2667" cy="596"/>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algn="ctr" dir="2928844" dist="135003" rotWithShape="0">
                <a:srgbClr val="000000">
                  <a:alpha val="50000"/>
                </a:srgbClr>
              </a:outerShdw>
            </a:effectLst>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44" name="AutoShape 27"/>
            <p:cNvSpPr>
              <a:spLocks noChangeArrowheads="1"/>
            </p:cNvSpPr>
            <p:nvPr/>
          </p:nvSpPr>
          <p:spPr bwMode="gray">
            <a:xfrm>
              <a:off x="398" y="2198"/>
              <a:ext cx="2251" cy="461"/>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45" name="Freeform 28"/>
            <p:cNvSpPr/>
            <p:nvPr/>
          </p:nvSpPr>
          <p:spPr bwMode="gray">
            <a:xfrm>
              <a:off x="874" y="2204"/>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46" name="Text Box 30"/>
            <p:cNvSpPr txBox="1">
              <a:spLocks noChangeArrowheads="1"/>
            </p:cNvSpPr>
            <p:nvPr/>
          </p:nvSpPr>
          <p:spPr bwMode="auto">
            <a:xfrm>
              <a:off x="257" y="2325"/>
              <a:ext cx="2495" cy="214"/>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4000" lang="zh-CN">
                  <a:solidFill>
                    <a:schemeClr val="bg1"/>
                  </a:solidFill>
                  <a:latin typeface="方正正大黑简体" panose="02000000000000000000" pitchFamily="2" charset="-122"/>
                  <a:ea typeface="方正正大黑简体" panose="02000000000000000000" pitchFamily="2" charset="-122"/>
                </a:rPr>
                <a:t>拒绝服务</a:t>
              </a:r>
              <a:endParaRPr altLang="zh-CN" dirty="0" sz="4000" lang="en-US">
                <a:solidFill>
                  <a:schemeClr val="bg1"/>
                </a:solidFill>
                <a:latin typeface="方正正大黑简体" panose="02000000000000000000" pitchFamily="2" charset="-122"/>
                <a:ea typeface="方正正大黑简体" panose="02000000000000000000" pitchFamily="2" charset="-122"/>
              </a:endParaRPr>
            </a:p>
          </p:txBody>
        </p:sp>
        <p:grpSp>
          <p:nvGrpSpPr>
            <p:cNvPr id="242" name="Group 96"/>
            <p:cNvGrpSpPr/>
            <p:nvPr/>
          </p:nvGrpSpPr>
          <p:grpSpPr bwMode="auto">
            <a:xfrm>
              <a:off x="102" y="2357"/>
              <a:ext cx="308" cy="217"/>
              <a:chOff x="102" y="2516"/>
              <a:chExt cx="308" cy="217"/>
            </a:xfrm>
          </p:grpSpPr>
          <p:grpSp>
            <p:nvGrpSpPr>
              <p:cNvPr id="243" name="Group 23"/>
              <p:cNvGrpSpPr/>
              <p:nvPr/>
            </p:nvGrpSpPr>
            <p:grpSpPr bwMode="auto">
              <a:xfrm>
                <a:off x="102" y="2516"/>
                <a:ext cx="308" cy="217"/>
                <a:chOff x="1927" y="1682"/>
                <a:chExt cx="1914" cy="1611"/>
              </a:xfrm>
            </p:grpSpPr>
            <p:sp>
              <p:nvSpPr>
                <p:cNvPr id="1048947" name="Oval 24"/>
                <p:cNvSpPr>
                  <a:spLocks noChangeArrowheads="1"/>
                </p:cNvSpPr>
                <p:nvPr/>
              </p:nvSpPr>
              <p:spPr bwMode="gray">
                <a:xfrm>
                  <a:off x="2078" y="1682"/>
                  <a:ext cx="1615" cy="1611"/>
                </a:xfrm>
                <a:prstGeom prst="ellipse"/>
                <a:gradFill rotWithShape="1">
                  <a:gsLst>
                    <a:gs pos="0">
                      <a:srgbClr val="767676"/>
                    </a:gs>
                    <a:gs pos="50000">
                      <a:srgbClr val="FFFFFF"/>
                    </a:gs>
                    <a:gs pos="100000">
                      <a:srgbClr val="767676"/>
                    </a:gs>
                  </a:gsLst>
                  <a:lin ang="5400000" scaled="1"/>
                </a:gradFill>
                <a:ln w="57150"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48" name="Oval 25"/>
                <p:cNvSpPr>
                  <a:spLocks noChangeArrowheads="1"/>
                </p:cNvSpPr>
                <p:nvPr/>
              </p:nvSpPr>
              <p:spPr bwMode="gray">
                <a:xfrm>
                  <a:off x="2171" y="1774"/>
                  <a:ext cx="1429" cy="1427"/>
                </a:xfrm>
                <a:prstGeom prst="ellipse"/>
                <a:gradFill rotWithShape="1">
                  <a:gsLst>
                    <a:gs pos="0">
                      <a:srgbClr val="A2A2A2"/>
                    </a:gs>
                    <a:gs pos="50000">
                      <a:srgbClr val="FFFFFF"/>
                    </a:gs>
                    <a:gs pos="100000">
                      <a:srgbClr val="A2A2A2"/>
                    </a:gs>
                  </a:gsLst>
                  <a:lin ang="0" scaled="1"/>
                </a:gradFill>
                <a:ln w="9525"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49" name="Oval 26"/>
                <p:cNvSpPr>
                  <a:spLocks noChangeArrowheads="1"/>
                </p:cNvSpPr>
                <p:nvPr/>
              </p:nvSpPr>
              <p:spPr bwMode="gray">
                <a:xfrm>
                  <a:off x="1927" y="1996"/>
                  <a:ext cx="1914" cy="969"/>
                </a:xfrm>
                <a:prstGeom prst="ellipse"/>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50" name="Oval 27"/>
                <p:cNvSpPr>
                  <a:spLocks noChangeArrowheads="1"/>
                </p:cNvSpPr>
                <p:nvPr/>
              </p:nvSpPr>
              <p:spPr bwMode="gray">
                <a:xfrm>
                  <a:off x="1927" y="1996"/>
                  <a:ext cx="1914" cy="969"/>
                </a:xfrm>
                <a:prstGeom prst="ellipse"/>
                <a:gradFill rotWithShape="1">
                  <a:gsLst>
                    <a:gs pos="0">
                      <a:srgbClr val="21B3E1"/>
                    </a:gs>
                    <a:gs pos="100000">
                      <a:srgbClr val="0F5368"/>
                    </a:gs>
                  </a:gsLst>
                  <a:lin ang="5400000" scaled="1"/>
                </a:gradFill>
                <a:ln w="38100" algn="ctr">
                  <a:noFill/>
                  <a:round/>
                </a:ln>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51" name="Oval 28"/>
                <p:cNvSpPr>
                  <a:spLocks noChangeArrowheads="1"/>
                </p:cNvSpPr>
                <p:nvPr/>
              </p:nvSpPr>
              <p:spPr bwMode="gray">
                <a:xfrm>
                  <a:off x="2333" y="2005"/>
                  <a:ext cx="1099" cy="969"/>
                </a:xfrm>
                <a:prstGeom prst="ellipse"/>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52" name="Oval 29"/>
                <p:cNvSpPr>
                  <a:spLocks noChangeArrowheads="1"/>
                </p:cNvSpPr>
                <p:nvPr/>
              </p:nvSpPr>
              <p:spPr bwMode="gray">
                <a:xfrm>
                  <a:off x="2339" y="2005"/>
                  <a:ext cx="1087" cy="969"/>
                </a:xfrm>
                <a:prstGeom prst="ellipse"/>
                <a:gradFill rotWithShape="1">
                  <a:gsLst>
                    <a:gs pos="0">
                      <a:srgbClr val="21B3E1"/>
                    </a:gs>
                    <a:gs pos="100000">
                      <a:srgbClr val="10576D"/>
                    </a:gs>
                  </a:gsLst>
                  <a:lin ang="2700000" scaled="1"/>
                </a:gradFill>
                <a:ln w="38100" algn="ctr">
                  <a:noFill/>
                  <a:round/>
                </a:ln>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grpSp>
          <p:sp>
            <p:nvSpPr>
              <p:cNvPr id="1048953" name="Text Box 91"/>
              <p:cNvSpPr txBox="1">
                <a:spLocks noChangeArrowheads="1"/>
              </p:cNvSpPr>
              <p:nvPr/>
            </p:nvSpPr>
            <p:spPr bwMode="auto">
              <a:xfrm>
                <a:off x="156" y="2547"/>
                <a:ext cx="182" cy="40"/>
              </a:xfrm>
              <a:prstGeom prst="rect"/>
              <a:noFill/>
              <a:ln w="9525">
                <a:noFill/>
                <a:miter lim="800000"/>
              </a:ln>
              <a:effectLst>
                <a:prstShdw prst="shdw13" dir="13500000" dist="53882">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altLang="zh-CN" b="1" sz="100" lang="en-US">
                    <a:solidFill>
                      <a:srgbClr val="000000"/>
                    </a:solidFill>
                    <a:effectLst>
                      <a:outerShdw algn="tl" blurRad="38100" dir="2700000" dist="38100">
                        <a:srgbClr val="C0C0C0"/>
                      </a:outerShdw>
                    </a:effectLst>
                    <a:latin typeface="Brush Script MT" panose="03060802040406070304" pitchFamily="66" charset="0"/>
                    <a:ea typeface="굴림" pitchFamily="34" charset="-127"/>
                  </a:rPr>
                  <a:t>3</a:t>
                </a:r>
              </a:p>
            </p:txBody>
          </p:sp>
        </p:grpSp>
      </p:grpSp>
      <p:grpSp>
        <p:nvGrpSpPr>
          <p:cNvPr id="244" name="Group 104"/>
          <p:cNvGrpSpPr/>
          <p:nvPr/>
        </p:nvGrpSpPr>
        <p:grpSpPr bwMode="auto">
          <a:xfrm>
            <a:off x="6298268" y="3638149"/>
            <a:ext cx="4172879" cy="1585350"/>
            <a:chOff x="3359" y="2100"/>
            <a:chExt cx="2689" cy="596"/>
          </a:xfrm>
        </p:grpSpPr>
        <p:sp>
          <p:nvSpPr>
            <p:cNvPr id="1048954" name="AutoShape 25"/>
            <p:cNvSpPr>
              <a:spLocks noChangeArrowheads="1"/>
            </p:cNvSpPr>
            <p:nvPr/>
          </p:nvSpPr>
          <p:spPr bwMode="gray">
            <a:xfrm>
              <a:off x="3381" y="2100"/>
              <a:ext cx="2667" cy="596"/>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algn="ctr" dir="2928844" dist="135003" rotWithShape="0">
                <a:srgbClr val="000000">
                  <a:alpha val="50000"/>
                </a:srgbClr>
              </a:outerShdw>
            </a:effectLst>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55" name="AutoShape 27"/>
            <p:cNvSpPr>
              <a:spLocks noChangeArrowheads="1"/>
            </p:cNvSpPr>
            <p:nvPr/>
          </p:nvSpPr>
          <p:spPr bwMode="gray">
            <a:xfrm>
              <a:off x="3619" y="2153"/>
              <a:ext cx="2298" cy="506"/>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anchor="ctr" wrap="none"/>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56" name="Freeform 28"/>
            <p:cNvSpPr/>
            <p:nvPr/>
          </p:nvSpPr>
          <p:spPr bwMode="gray">
            <a:xfrm>
              <a:off x="4142" y="2204"/>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p>
              <a:pPr algn="ctr" fontAlgn="auto">
                <a:spcBef>
                  <a:spcPct val="50000"/>
                </a:spcBef>
                <a:spcAft>
                  <a:spcPts val="0"/>
                </a:spcAft>
              </a:pPr>
              <a:endParaRPr altLang="en-US" sz="900" kern="0" lang="zh-CN">
                <a:solidFill>
                  <a:srgbClr val="006600"/>
                </a:solidFill>
                <a:ea typeface="黑体" panose="02010609060101010101" pitchFamily="2" charset="-122"/>
              </a:endParaRPr>
            </a:p>
          </p:txBody>
        </p:sp>
        <p:sp>
          <p:nvSpPr>
            <p:cNvPr id="1048957" name="Text Box 30"/>
            <p:cNvSpPr txBox="1">
              <a:spLocks noChangeArrowheads="1"/>
            </p:cNvSpPr>
            <p:nvPr/>
          </p:nvSpPr>
          <p:spPr bwMode="auto">
            <a:xfrm>
              <a:off x="3581" y="2316"/>
              <a:ext cx="2449" cy="214"/>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4000" lang="zh-CN">
                  <a:solidFill>
                    <a:schemeClr val="bg1"/>
                  </a:solidFill>
                  <a:latin typeface="方正正大黑简体" panose="02000000000000000000" pitchFamily="2" charset="-122"/>
                  <a:ea typeface="方正正大黑简体" panose="02000000000000000000" pitchFamily="2" charset="-122"/>
                </a:rPr>
                <a:t>非法使用</a:t>
              </a:r>
              <a:endParaRPr altLang="zh-CN" dirty="0" sz="4000" lang="en-US">
                <a:solidFill>
                  <a:schemeClr val="bg1"/>
                </a:solidFill>
                <a:latin typeface="方正正大黑简体" panose="02000000000000000000" pitchFamily="2" charset="-122"/>
                <a:ea typeface="方正正大黑简体" panose="02000000000000000000" pitchFamily="2" charset="-122"/>
              </a:endParaRPr>
            </a:p>
          </p:txBody>
        </p:sp>
        <p:grpSp>
          <p:nvGrpSpPr>
            <p:cNvPr id="245" name="Group 99"/>
            <p:cNvGrpSpPr/>
            <p:nvPr/>
          </p:nvGrpSpPr>
          <p:grpSpPr bwMode="auto">
            <a:xfrm>
              <a:off x="3359" y="2324"/>
              <a:ext cx="308" cy="218"/>
              <a:chOff x="3359" y="2516"/>
              <a:chExt cx="308" cy="218"/>
            </a:xfrm>
          </p:grpSpPr>
          <p:grpSp>
            <p:nvGrpSpPr>
              <p:cNvPr id="246" name="Group 47"/>
              <p:cNvGrpSpPr/>
              <p:nvPr/>
            </p:nvGrpSpPr>
            <p:grpSpPr bwMode="auto">
              <a:xfrm>
                <a:off x="3359" y="2516"/>
                <a:ext cx="308" cy="218"/>
                <a:chOff x="1859" y="1678"/>
                <a:chExt cx="2048" cy="1616"/>
              </a:xfrm>
            </p:grpSpPr>
            <p:sp>
              <p:nvSpPr>
                <p:cNvPr id="1048958" name="Oval 48"/>
                <p:cNvSpPr>
                  <a:spLocks noChangeArrowheads="1"/>
                </p:cNvSpPr>
                <p:nvPr/>
              </p:nvSpPr>
              <p:spPr bwMode="gray">
                <a:xfrm>
                  <a:off x="2078" y="1678"/>
                  <a:ext cx="1615" cy="1616"/>
                </a:xfrm>
                <a:prstGeom prst="ellipse"/>
                <a:gradFill rotWithShape="1">
                  <a:gsLst>
                    <a:gs pos="0">
                      <a:srgbClr val="767676"/>
                    </a:gs>
                    <a:gs pos="50000">
                      <a:srgbClr val="FFFFFF"/>
                    </a:gs>
                    <a:gs pos="100000">
                      <a:srgbClr val="767676"/>
                    </a:gs>
                  </a:gsLst>
                  <a:lin ang="5400000" scaled="1"/>
                </a:gradFill>
                <a:ln w="57150"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59" name="Oval 49"/>
                <p:cNvSpPr>
                  <a:spLocks noChangeArrowheads="1"/>
                </p:cNvSpPr>
                <p:nvPr/>
              </p:nvSpPr>
              <p:spPr bwMode="gray">
                <a:xfrm>
                  <a:off x="2171" y="1770"/>
                  <a:ext cx="1429" cy="1432"/>
                </a:xfrm>
                <a:prstGeom prst="ellipse"/>
                <a:gradFill rotWithShape="1">
                  <a:gsLst>
                    <a:gs pos="0">
                      <a:srgbClr val="A2A2A2"/>
                    </a:gs>
                    <a:gs pos="50000">
                      <a:srgbClr val="FFFFFF"/>
                    </a:gs>
                    <a:gs pos="100000">
                      <a:srgbClr val="A2A2A2"/>
                    </a:gs>
                  </a:gsLst>
                  <a:lin ang="0" scaled="1"/>
                </a:gradFill>
                <a:ln w="9525" algn="ctr">
                  <a:noFill/>
                  <a:round/>
                </a:ln>
              </p:spPr>
              <p:txBody>
                <a:bodyPr anchor="ctr" wrap="none"/>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60" name="Oval 50"/>
                <p:cNvSpPr>
                  <a:spLocks noChangeArrowheads="1"/>
                </p:cNvSpPr>
                <p:nvPr/>
              </p:nvSpPr>
              <p:spPr bwMode="gray">
                <a:xfrm>
                  <a:off x="1859" y="1998"/>
                  <a:ext cx="2048" cy="967"/>
                </a:xfrm>
                <a:prstGeom prst="ellipse"/>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61" name="Oval 51"/>
                <p:cNvSpPr>
                  <a:spLocks noChangeArrowheads="1"/>
                </p:cNvSpPr>
                <p:nvPr/>
              </p:nvSpPr>
              <p:spPr bwMode="gray">
                <a:xfrm>
                  <a:off x="1859" y="1998"/>
                  <a:ext cx="2048" cy="967"/>
                </a:xfrm>
                <a:prstGeom prst="ellipse"/>
                <a:gradFill rotWithShape="1">
                  <a:gsLst>
                    <a:gs pos="0">
                      <a:srgbClr val="000000"/>
                    </a:gs>
                    <a:gs pos="100000">
                      <a:srgbClr val="E35E23"/>
                    </a:gs>
                  </a:gsLst>
                  <a:lin ang="2700000" scaled="1"/>
                </a:gradFill>
                <a:ln w="38100" algn="ctr">
                  <a:noFill/>
                  <a:round/>
                </a:ln>
              </p:spPr>
              <p:txBody>
                <a:bodyPr anchor="ctr" wrap="none">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62" name="Oval 52"/>
                <p:cNvSpPr>
                  <a:spLocks noChangeArrowheads="1"/>
                </p:cNvSpPr>
                <p:nvPr/>
              </p:nvSpPr>
              <p:spPr bwMode="gray">
                <a:xfrm>
                  <a:off x="2337" y="2007"/>
                  <a:ext cx="1097" cy="967"/>
                </a:xfrm>
                <a:prstGeom prst="ellipse"/>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sp>
              <p:nvSpPr>
                <p:cNvPr id="1048963" name="Oval 53"/>
                <p:cNvSpPr>
                  <a:spLocks noChangeArrowheads="1"/>
                </p:cNvSpPr>
                <p:nvPr/>
              </p:nvSpPr>
              <p:spPr bwMode="gray">
                <a:xfrm>
                  <a:off x="2337" y="2007"/>
                  <a:ext cx="1097" cy="967"/>
                </a:xfrm>
                <a:prstGeom prst="ellipse"/>
                <a:gradFill rotWithShape="1">
                  <a:gsLst>
                    <a:gs pos="0">
                      <a:srgbClr val="E35E23"/>
                    </a:gs>
                    <a:gs pos="100000">
                      <a:srgbClr val="6E2E11"/>
                    </a:gs>
                  </a:gsLst>
                  <a:lin ang="2700000" scaled="1"/>
                </a:gradFill>
                <a:ln w="38100" algn="ctr">
                  <a:noFill/>
                  <a:round/>
                </a:ln>
              </p:spPr>
              <p:txBody>
                <a:bodyPr anchor="ctr">
                  <a:spAutoFit/>
                </a:bodyPr>
                <a:p>
                  <a:pPr algn="ctr" eaLnBrk="1" fontAlgn="auto" hangingPunct="1" latinLnBrk="1">
                    <a:lnSpc>
                      <a:spcPct val="80000"/>
                    </a:lnSpc>
                    <a:spcBef>
                      <a:spcPct val="50000"/>
                    </a:spcBef>
                    <a:spcAft>
                      <a:spcPts val="0"/>
                    </a:spcAft>
                    <a:buClr>
                      <a:srgbClr val="FF0000"/>
                    </a:buClr>
                  </a:pPr>
                  <a:endParaRPr altLang="en-US" sz="750" kern="0" kumimoji="1" lang="zh-CN">
                    <a:solidFill>
                      <a:sysClr lastClr="000000" val="windowText"/>
                    </a:solidFill>
                    <a:latin typeface="Gulim" pitchFamily="34" charset="-127"/>
                    <a:ea typeface="+mn-ea"/>
                  </a:endParaRPr>
                </a:p>
              </p:txBody>
            </p:sp>
          </p:grpSp>
          <p:sp>
            <p:nvSpPr>
              <p:cNvPr id="1048964" name="Text Box 92"/>
              <p:cNvSpPr txBox="1">
                <a:spLocks noChangeArrowheads="1"/>
              </p:cNvSpPr>
              <p:nvPr/>
            </p:nvSpPr>
            <p:spPr bwMode="auto">
              <a:xfrm>
                <a:off x="3424" y="2552"/>
                <a:ext cx="182" cy="40"/>
              </a:xfrm>
              <a:prstGeom prst="rect"/>
              <a:noFill/>
              <a:ln w="9525">
                <a:noFill/>
                <a:miter lim="800000"/>
              </a:ln>
              <a:effectLst>
                <a:prstShdw prst="shdw13" dir="13500000" dist="53882">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altLang="zh-CN" b="1" sz="100" lang="en-US">
                    <a:solidFill>
                      <a:srgbClr val="000000"/>
                    </a:solidFill>
                    <a:effectLst>
                      <a:outerShdw algn="tl" blurRad="38100" dir="2700000" dist="38100">
                        <a:srgbClr val="C0C0C0"/>
                      </a:outerShdw>
                    </a:effectLst>
                    <a:latin typeface="Brush Script MT" panose="03060802040406070304" pitchFamily="66" charset="0"/>
                    <a:ea typeface="굴림" pitchFamily="34" charset="-127"/>
                  </a:rPr>
                  <a:t>4</a:t>
                </a:r>
              </a:p>
            </p:txBody>
          </p:sp>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920"/>
                                        </p:tgtEl>
                                        <p:attrNameLst>
                                          <p:attrName>style.visibility</p:attrName>
                                        </p:attrNameLst>
                                      </p:cBhvr>
                                      <p:to>
                                        <p:strVal val="visible"/>
                                      </p:to>
                                    </p:set>
                                    <p:animEffect transition="in" filter="fade">
                                      <p:cBhvr>
                                        <p:cTn dur="500" id="7">
                                          <p:stCondLst>
                                            <p:cond delay="0"/>
                                          </p:stCondLst>
                                        </p:cTn>
                                        <p:tgtEl>
                                          <p:spTgt spid="1048920"/>
                                        </p:tgtEl>
                                      </p:cBhvr>
                                    </p:animEffect>
                                    <p:set>
                                      <p:cBhvr>
                                        <p:cTn dur="500" fill="hold" id="8">
                                          <p:stCondLst>
                                            <p:cond delay="500"/>
                                          </p:stCondLst>
                                        </p:cTn>
                                        <p:tgtEl>
                                          <p:spTgt spid="1048920"/>
                                        </p:tgtEl>
                                        <p:attrNameLst>
                                          <p:attrName>style.visibility</p:attrName>
                                        </p:attrNameLst>
                                      </p:cBhvr>
                                      <p:to>
                                        <p:strVal val="visible"/>
                                      </p:to>
                                    </p:set>
                                    <p:anim calcmode="lin" to="0" valueType="num">
                                      <p:cBhvr>
                                        <p:cTn decel="100000" dur="1000" fill="hold" id="9">
                                          <p:stCondLst>
                                            <p:cond delay="0"/>
                                          </p:stCondLst>
                                        </p:cTn>
                                        <p:tgtEl>
                                          <p:spTgt spid="1048920"/>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9" presetSubtype="0">
                                  <p:stCondLst>
                                    <p:cond delay="0"/>
                                  </p:stCondLst>
                                  <p:childTnLst>
                                    <p:set>
                                      <p:cBhvr>
                                        <p:cTn dur="1" fill="hold" id="13">
                                          <p:stCondLst>
                                            <p:cond delay="0"/>
                                          </p:stCondLst>
                                        </p:cTn>
                                        <p:tgtEl>
                                          <p:spTgt spid="235"/>
                                        </p:tgtEl>
                                        <p:attrNameLst>
                                          <p:attrName>style.visibility</p:attrName>
                                        </p:attrNameLst>
                                      </p:cBhvr>
                                      <p:to>
                                        <p:strVal val="visible"/>
                                      </p:to>
                                    </p:set>
                                    <p:animEffect transition="in" filter="dissolve">
                                      <p:cBhvr>
                                        <p:cTn dur="500" id="14"/>
                                        <p:tgtEl>
                                          <p:spTgt spid="235"/>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9" presetSubtype="0">
                                  <p:stCondLst>
                                    <p:cond delay="0"/>
                                  </p:stCondLst>
                                  <p:childTnLst>
                                    <p:set>
                                      <p:cBhvr>
                                        <p:cTn dur="1" fill="hold" id="18">
                                          <p:stCondLst>
                                            <p:cond delay="0"/>
                                          </p:stCondLst>
                                        </p:cTn>
                                        <p:tgtEl>
                                          <p:spTgt spid="238"/>
                                        </p:tgtEl>
                                        <p:attrNameLst>
                                          <p:attrName>style.visibility</p:attrName>
                                        </p:attrNameLst>
                                      </p:cBhvr>
                                      <p:to>
                                        <p:strVal val="visible"/>
                                      </p:to>
                                    </p:set>
                                    <p:animEffect transition="in" filter="dissolve">
                                      <p:cBhvr>
                                        <p:cTn dur="500" id="19"/>
                                        <p:tgtEl>
                                          <p:spTgt spid="238"/>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9" presetSubtype="0">
                                  <p:stCondLst>
                                    <p:cond delay="0"/>
                                  </p:stCondLst>
                                  <p:childTnLst>
                                    <p:set>
                                      <p:cBhvr>
                                        <p:cTn dur="1" fill="hold" id="23">
                                          <p:stCondLst>
                                            <p:cond delay="0"/>
                                          </p:stCondLst>
                                        </p:cTn>
                                        <p:tgtEl>
                                          <p:spTgt spid="241"/>
                                        </p:tgtEl>
                                        <p:attrNameLst>
                                          <p:attrName>style.visibility</p:attrName>
                                        </p:attrNameLst>
                                      </p:cBhvr>
                                      <p:to>
                                        <p:strVal val="visible"/>
                                      </p:to>
                                    </p:set>
                                    <p:animEffect transition="in" filter="dissolve">
                                      <p:cBhvr>
                                        <p:cTn dur="500" id="24"/>
                                        <p:tgtEl>
                                          <p:spTgt spid="241"/>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9" presetSubtype="0">
                                  <p:stCondLst>
                                    <p:cond delay="0"/>
                                  </p:stCondLst>
                                  <p:childTnLst>
                                    <p:set>
                                      <p:cBhvr>
                                        <p:cTn dur="1" fill="hold" id="28">
                                          <p:stCondLst>
                                            <p:cond delay="0"/>
                                          </p:stCondLst>
                                        </p:cTn>
                                        <p:tgtEl>
                                          <p:spTgt spid="244"/>
                                        </p:tgtEl>
                                        <p:attrNameLst>
                                          <p:attrName>style.visibility</p:attrName>
                                        </p:attrNameLst>
                                      </p:cBhvr>
                                      <p:to>
                                        <p:strVal val="visible"/>
                                      </p:to>
                                    </p:set>
                                    <p:animEffect transition="in" filter="dissolve">
                                      <p:cBhvr>
                                        <p:cTn dur="500" id="29"/>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pic>
        <p:nvPicPr>
          <p:cNvPr id="209723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96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96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7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971" name="文本框 58"/>
          <p:cNvSpPr txBox="1"/>
          <p:nvPr/>
        </p:nvSpPr>
        <p:spPr>
          <a:xfrm>
            <a:off x="3326009" y="653569"/>
            <a:ext cx="54864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典型安全威胁及其相互关系</a:t>
            </a:r>
          </a:p>
        </p:txBody>
      </p:sp>
      <p:grpSp>
        <p:nvGrpSpPr>
          <p:cNvPr id="250" name="组合 126"/>
          <p:cNvGrpSpPr/>
          <p:nvPr/>
        </p:nvGrpSpPr>
        <p:grpSpPr bwMode="auto">
          <a:xfrm>
            <a:off x="2814386" y="1605919"/>
            <a:ext cx="6563224" cy="748662"/>
            <a:chOff x="165233" y="1142983"/>
            <a:chExt cx="8862391" cy="1179265"/>
          </a:xfrm>
        </p:grpSpPr>
        <p:grpSp>
          <p:nvGrpSpPr>
            <p:cNvPr id="251" name="组合 44"/>
            <p:cNvGrpSpPr/>
            <p:nvPr/>
          </p:nvGrpSpPr>
          <p:grpSpPr bwMode="auto">
            <a:xfrm>
              <a:off x="165233" y="1142983"/>
              <a:ext cx="1846477" cy="1164274"/>
              <a:chOff x="5133475" y="4220671"/>
              <a:chExt cx="1419005" cy="1080537"/>
            </a:xfrm>
          </p:grpSpPr>
          <p:grpSp>
            <p:nvGrpSpPr>
              <p:cNvPr id="252" name="Group 10"/>
              <p:cNvGrpSpPr/>
              <p:nvPr/>
            </p:nvGrpSpPr>
            <p:grpSpPr bwMode="auto">
              <a:xfrm>
                <a:off x="5133475" y="4220671"/>
                <a:ext cx="1419005" cy="1080537"/>
                <a:chOff x="1997" y="1314"/>
                <a:chExt cx="1889" cy="1009"/>
              </a:xfrm>
            </p:grpSpPr>
            <p:grpSp>
              <p:nvGrpSpPr>
                <p:cNvPr id="253" name="Group 11"/>
                <p:cNvGrpSpPr/>
                <p:nvPr/>
              </p:nvGrpSpPr>
              <p:grpSpPr bwMode="auto">
                <a:xfrm>
                  <a:off x="1997" y="1404"/>
                  <a:ext cx="1889" cy="919"/>
                  <a:chOff x="1973" y="1027"/>
                  <a:chExt cx="1926" cy="937"/>
                </a:xfrm>
              </p:grpSpPr>
              <p:sp>
                <p:nvSpPr>
                  <p:cNvPr id="1048972" name="Oval 12"/>
                  <p:cNvSpPr>
                    <a:spLocks noChangeArrowheads="1"/>
                  </p:cNvSpPr>
                  <p:nvPr/>
                </p:nvSpPr>
                <p:spPr bwMode="gray">
                  <a:xfrm>
                    <a:off x="1995" y="1056"/>
                    <a:ext cx="1904" cy="910"/>
                  </a:xfrm>
                  <a:prstGeom prst="ellipse"/>
                  <a:gradFill rotWithShape="1">
                    <a:gsLst>
                      <a:gs pos="0">
                        <a:srgbClr val="6E815B"/>
                      </a:gs>
                      <a:gs pos="100000">
                        <a:srgbClr val="6E815B">
                          <a:gamma/>
                          <a:shade val="48627"/>
                          <a:invGamma/>
                        </a:srgbClr>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73" name="Oval 13"/>
                  <p:cNvSpPr>
                    <a:spLocks noChangeArrowheads="1"/>
                  </p:cNvSpPr>
                  <p:nvPr/>
                </p:nvSpPr>
                <p:spPr bwMode="gray">
                  <a:xfrm>
                    <a:off x="1973" y="1025"/>
                    <a:ext cx="1904" cy="910"/>
                  </a:xfrm>
                  <a:prstGeom prst="ellipse"/>
                  <a:gradFill rotWithShape="1">
                    <a:gsLst>
                      <a:gs pos="0">
                        <a:srgbClr val="6E815B">
                          <a:gamma/>
                          <a:tint val="44314"/>
                          <a:invGamma/>
                        </a:srgbClr>
                      </a:gs>
                      <a:gs pos="100000">
                        <a:srgbClr val="6E815B"/>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74" name="Oval 14"/>
                <p:cNvSpPr>
                  <a:spLocks noChangeArrowheads="1"/>
                </p:cNvSpPr>
                <p:nvPr/>
              </p:nvSpPr>
              <p:spPr bwMode="gray">
                <a:xfrm>
                  <a:off x="2086" y="1314"/>
                  <a:ext cx="1691" cy="846"/>
                </a:xfrm>
                <a:prstGeom prst="ellipse"/>
                <a:gradFill rotWithShape="1">
                  <a:gsLst>
                    <a:gs pos="0">
                      <a:srgbClr val="3984C9">
                        <a:gamma/>
                        <a:shade val="46275"/>
                        <a:invGamma/>
                      </a:srgbClr>
                    </a:gs>
                    <a:gs pos="100000">
                      <a:srgbClr val="3984C9"/>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75" name="Oval 15"/>
                <p:cNvSpPr>
                  <a:spLocks noChangeArrowheads="1"/>
                </p:cNvSpPr>
                <p:nvPr/>
              </p:nvSpPr>
              <p:spPr bwMode="gray">
                <a:xfrm>
                  <a:off x="2107" y="1320"/>
                  <a:ext cx="1650" cy="829"/>
                </a:xfrm>
                <a:prstGeom prst="ellipse"/>
                <a:gradFill rotWithShape="1">
                  <a:gsLst>
                    <a:gs pos="0">
                      <a:srgbClr val="3984C9">
                        <a:alpha val="0"/>
                      </a:srgbClr>
                    </a:gs>
                    <a:gs pos="100000">
                      <a:srgbClr val="3984C9">
                        <a:gamma/>
                        <a:tint val="34902"/>
                        <a:invGamma/>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76" name="Oval 16"/>
                <p:cNvSpPr>
                  <a:spLocks noChangeArrowheads="1"/>
                </p:cNvSpPr>
                <p:nvPr/>
              </p:nvSpPr>
              <p:spPr bwMode="gray">
                <a:xfrm>
                  <a:off x="2125" y="1326"/>
                  <a:ext cx="1569" cy="772"/>
                </a:xfrm>
                <a:prstGeom prst="ellipse"/>
                <a:gradFill rotWithShape="1">
                  <a:gsLst>
                    <a:gs pos="0">
                      <a:srgbClr val="3984C9">
                        <a:gamma/>
                        <a:shade val="79216"/>
                        <a:invGamma/>
                      </a:srgbClr>
                    </a:gs>
                    <a:gs pos="100000">
                      <a:srgbClr val="3984C9">
                        <a:alpha val="4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77" name="Oval 17"/>
                <p:cNvSpPr>
                  <a:spLocks noChangeArrowheads="1"/>
                </p:cNvSpPr>
                <p:nvPr/>
              </p:nvSpPr>
              <p:spPr bwMode="gray">
                <a:xfrm>
                  <a:off x="2208" y="1344"/>
                  <a:ext cx="1382" cy="624"/>
                </a:xfrm>
                <a:prstGeom prst="ellipse"/>
                <a:gradFill rotWithShape="1">
                  <a:gsLst>
                    <a:gs pos="0">
                      <a:srgbClr val="3984C9">
                        <a:gamma/>
                        <a:tint val="0"/>
                        <a:invGamma/>
                      </a:srgbClr>
                    </a:gs>
                    <a:gs pos="100000">
                      <a:srgbClr val="3984C9">
                        <a:alpha val="3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78" name="Text Box 18"/>
              <p:cNvSpPr txBox="1">
                <a:spLocks noChangeArrowheads="1"/>
              </p:cNvSpPr>
              <p:nvPr/>
            </p:nvSpPr>
            <p:spPr bwMode="auto">
              <a:xfrm>
                <a:off x="5211696" y="4456479"/>
                <a:ext cx="1285884" cy="440932"/>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1600" lang="zh-CN">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信息泄漏</a:t>
                </a:r>
                <a:endParaRPr altLang="zh-CN" dirty="0" sz="1600" lang="en-US">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endParaRPr>
              </a:p>
            </p:txBody>
          </p:sp>
        </p:grpSp>
        <p:grpSp>
          <p:nvGrpSpPr>
            <p:cNvPr id="254" name="组合 44"/>
            <p:cNvGrpSpPr/>
            <p:nvPr/>
          </p:nvGrpSpPr>
          <p:grpSpPr bwMode="auto">
            <a:xfrm>
              <a:off x="2477717" y="1152796"/>
              <a:ext cx="1846477" cy="1164274"/>
              <a:chOff x="5133475" y="4220671"/>
              <a:chExt cx="1419005" cy="1080537"/>
            </a:xfrm>
          </p:grpSpPr>
          <p:grpSp>
            <p:nvGrpSpPr>
              <p:cNvPr id="255" name="Group 10"/>
              <p:cNvGrpSpPr/>
              <p:nvPr/>
            </p:nvGrpSpPr>
            <p:grpSpPr bwMode="auto">
              <a:xfrm>
                <a:off x="5133475" y="4220671"/>
                <a:ext cx="1419005" cy="1080537"/>
                <a:chOff x="1997" y="1314"/>
                <a:chExt cx="1889" cy="1009"/>
              </a:xfrm>
            </p:grpSpPr>
            <p:grpSp>
              <p:nvGrpSpPr>
                <p:cNvPr id="256" name="Group 11"/>
                <p:cNvGrpSpPr/>
                <p:nvPr/>
              </p:nvGrpSpPr>
              <p:grpSpPr bwMode="auto">
                <a:xfrm>
                  <a:off x="1997" y="1404"/>
                  <a:ext cx="1889" cy="919"/>
                  <a:chOff x="1973" y="1027"/>
                  <a:chExt cx="1926" cy="937"/>
                </a:xfrm>
              </p:grpSpPr>
              <p:sp>
                <p:nvSpPr>
                  <p:cNvPr id="1048979" name="Oval 12"/>
                  <p:cNvSpPr>
                    <a:spLocks noChangeArrowheads="1"/>
                  </p:cNvSpPr>
                  <p:nvPr/>
                </p:nvSpPr>
                <p:spPr bwMode="gray">
                  <a:xfrm>
                    <a:off x="1995" y="1056"/>
                    <a:ext cx="1904" cy="910"/>
                  </a:xfrm>
                  <a:prstGeom prst="ellipse"/>
                  <a:gradFill rotWithShape="1">
                    <a:gsLst>
                      <a:gs pos="0">
                        <a:srgbClr val="6E815B"/>
                      </a:gs>
                      <a:gs pos="100000">
                        <a:srgbClr val="6E815B">
                          <a:gamma/>
                          <a:shade val="48627"/>
                          <a:invGamma/>
                        </a:srgbClr>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0" name="Oval 13"/>
                  <p:cNvSpPr>
                    <a:spLocks noChangeArrowheads="1"/>
                  </p:cNvSpPr>
                  <p:nvPr/>
                </p:nvSpPr>
                <p:spPr bwMode="gray">
                  <a:xfrm>
                    <a:off x="1973" y="1025"/>
                    <a:ext cx="1904" cy="910"/>
                  </a:xfrm>
                  <a:prstGeom prst="ellipse"/>
                  <a:gradFill rotWithShape="1">
                    <a:gsLst>
                      <a:gs pos="0">
                        <a:srgbClr val="6E815B">
                          <a:gamma/>
                          <a:tint val="44314"/>
                          <a:invGamma/>
                        </a:srgbClr>
                      </a:gs>
                      <a:gs pos="100000">
                        <a:srgbClr val="6E815B"/>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81" name="Oval 14"/>
                <p:cNvSpPr>
                  <a:spLocks noChangeArrowheads="1"/>
                </p:cNvSpPr>
                <p:nvPr/>
              </p:nvSpPr>
              <p:spPr bwMode="gray">
                <a:xfrm>
                  <a:off x="2087" y="1314"/>
                  <a:ext cx="1692" cy="846"/>
                </a:xfrm>
                <a:prstGeom prst="ellipse"/>
                <a:gradFill rotWithShape="1">
                  <a:gsLst>
                    <a:gs pos="0">
                      <a:srgbClr val="3984C9">
                        <a:gamma/>
                        <a:shade val="46275"/>
                        <a:invGamma/>
                      </a:srgbClr>
                    </a:gs>
                    <a:gs pos="100000">
                      <a:srgbClr val="3984C9"/>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2" name="Oval 15"/>
                <p:cNvSpPr>
                  <a:spLocks noChangeArrowheads="1"/>
                </p:cNvSpPr>
                <p:nvPr/>
              </p:nvSpPr>
              <p:spPr bwMode="gray">
                <a:xfrm>
                  <a:off x="2108" y="1319"/>
                  <a:ext cx="1650" cy="824"/>
                </a:xfrm>
                <a:prstGeom prst="ellipse"/>
                <a:gradFill rotWithShape="1">
                  <a:gsLst>
                    <a:gs pos="0">
                      <a:srgbClr val="3984C9">
                        <a:alpha val="0"/>
                      </a:srgbClr>
                    </a:gs>
                    <a:gs pos="100000">
                      <a:srgbClr val="3984C9">
                        <a:gamma/>
                        <a:tint val="34902"/>
                        <a:invGamma/>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3" name="Oval 16"/>
                <p:cNvSpPr>
                  <a:spLocks noChangeArrowheads="1"/>
                </p:cNvSpPr>
                <p:nvPr/>
              </p:nvSpPr>
              <p:spPr bwMode="gray">
                <a:xfrm>
                  <a:off x="2126" y="1326"/>
                  <a:ext cx="1569" cy="772"/>
                </a:xfrm>
                <a:prstGeom prst="ellipse"/>
                <a:gradFill rotWithShape="1">
                  <a:gsLst>
                    <a:gs pos="0">
                      <a:srgbClr val="3984C9">
                        <a:gamma/>
                        <a:shade val="79216"/>
                        <a:invGamma/>
                      </a:srgbClr>
                    </a:gs>
                    <a:gs pos="100000">
                      <a:srgbClr val="3984C9">
                        <a:alpha val="4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4" name="Oval 17"/>
                <p:cNvSpPr>
                  <a:spLocks noChangeArrowheads="1"/>
                </p:cNvSpPr>
                <p:nvPr/>
              </p:nvSpPr>
              <p:spPr bwMode="gray">
                <a:xfrm>
                  <a:off x="2208" y="1344"/>
                  <a:ext cx="1382" cy="624"/>
                </a:xfrm>
                <a:prstGeom prst="ellipse"/>
                <a:gradFill rotWithShape="1">
                  <a:gsLst>
                    <a:gs pos="0">
                      <a:srgbClr val="3984C9">
                        <a:gamma/>
                        <a:tint val="0"/>
                        <a:invGamma/>
                      </a:srgbClr>
                    </a:gs>
                    <a:gs pos="100000">
                      <a:srgbClr val="3984C9">
                        <a:alpha val="3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85" name="Text Box 18"/>
              <p:cNvSpPr txBox="1">
                <a:spLocks noChangeArrowheads="1"/>
              </p:cNvSpPr>
              <p:nvPr/>
            </p:nvSpPr>
            <p:spPr bwMode="auto">
              <a:xfrm>
                <a:off x="5162777" y="4454417"/>
                <a:ext cx="1354305" cy="440932"/>
              </a:xfrm>
              <a:prstGeom prst="rect"/>
              <a:noFill/>
              <a:ln>
                <a:noFill/>
              </a:ln>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1600" lang="zh-CN">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完整性侵害</a:t>
                </a:r>
                <a:endParaRPr altLang="zh-CN" dirty="0" sz="1600" lang="en-US">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endParaRPr>
              </a:p>
            </p:txBody>
          </p:sp>
        </p:grpSp>
        <p:grpSp>
          <p:nvGrpSpPr>
            <p:cNvPr id="257" name="组合 44"/>
            <p:cNvGrpSpPr/>
            <p:nvPr/>
          </p:nvGrpSpPr>
          <p:grpSpPr bwMode="auto">
            <a:xfrm>
              <a:off x="4771324" y="1152772"/>
              <a:ext cx="1846477" cy="1164274"/>
              <a:chOff x="5133475" y="4220671"/>
              <a:chExt cx="1419005" cy="1080537"/>
            </a:xfrm>
          </p:grpSpPr>
          <p:grpSp>
            <p:nvGrpSpPr>
              <p:cNvPr id="258" name="Group 10"/>
              <p:cNvGrpSpPr/>
              <p:nvPr/>
            </p:nvGrpSpPr>
            <p:grpSpPr bwMode="auto">
              <a:xfrm>
                <a:off x="5133475" y="4220671"/>
                <a:ext cx="1419005" cy="1080537"/>
                <a:chOff x="1997" y="1314"/>
                <a:chExt cx="1889" cy="1009"/>
              </a:xfrm>
            </p:grpSpPr>
            <p:grpSp>
              <p:nvGrpSpPr>
                <p:cNvPr id="259" name="Group 11"/>
                <p:cNvGrpSpPr/>
                <p:nvPr/>
              </p:nvGrpSpPr>
              <p:grpSpPr bwMode="auto">
                <a:xfrm>
                  <a:off x="1997" y="1404"/>
                  <a:ext cx="1889" cy="919"/>
                  <a:chOff x="1973" y="1027"/>
                  <a:chExt cx="1926" cy="937"/>
                </a:xfrm>
              </p:grpSpPr>
              <p:sp>
                <p:nvSpPr>
                  <p:cNvPr id="1048986" name="Oval 12"/>
                  <p:cNvSpPr>
                    <a:spLocks noChangeArrowheads="1"/>
                  </p:cNvSpPr>
                  <p:nvPr/>
                </p:nvSpPr>
                <p:spPr bwMode="gray">
                  <a:xfrm>
                    <a:off x="1995" y="1056"/>
                    <a:ext cx="1904" cy="910"/>
                  </a:xfrm>
                  <a:prstGeom prst="ellipse"/>
                  <a:gradFill rotWithShape="1">
                    <a:gsLst>
                      <a:gs pos="0">
                        <a:srgbClr val="6E815B"/>
                      </a:gs>
                      <a:gs pos="100000">
                        <a:srgbClr val="6E815B">
                          <a:gamma/>
                          <a:shade val="48627"/>
                          <a:invGamma/>
                        </a:srgbClr>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7" name="Oval 13"/>
                  <p:cNvSpPr>
                    <a:spLocks noChangeArrowheads="1"/>
                  </p:cNvSpPr>
                  <p:nvPr/>
                </p:nvSpPr>
                <p:spPr bwMode="gray">
                  <a:xfrm>
                    <a:off x="1975" y="1025"/>
                    <a:ext cx="1902" cy="910"/>
                  </a:xfrm>
                  <a:prstGeom prst="ellipse"/>
                  <a:gradFill rotWithShape="1">
                    <a:gsLst>
                      <a:gs pos="0">
                        <a:srgbClr val="6E815B">
                          <a:gamma/>
                          <a:tint val="44314"/>
                          <a:invGamma/>
                        </a:srgbClr>
                      </a:gs>
                      <a:gs pos="100000">
                        <a:srgbClr val="6E815B"/>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88" name="Oval 14"/>
                <p:cNvSpPr>
                  <a:spLocks noChangeArrowheads="1"/>
                </p:cNvSpPr>
                <p:nvPr/>
              </p:nvSpPr>
              <p:spPr bwMode="gray">
                <a:xfrm>
                  <a:off x="2087" y="1314"/>
                  <a:ext cx="1692" cy="846"/>
                </a:xfrm>
                <a:prstGeom prst="ellipse"/>
                <a:gradFill rotWithShape="1">
                  <a:gsLst>
                    <a:gs pos="0">
                      <a:srgbClr val="3984C9">
                        <a:gamma/>
                        <a:shade val="46275"/>
                        <a:invGamma/>
                      </a:srgbClr>
                    </a:gs>
                    <a:gs pos="100000">
                      <a:srgbClr val="3984C9"/>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89" name="Oval 15"/>
                <p:cNvSpPr>
                  <a:spLocks noChangeArrowheads="1"/>
                </p:cNvSpPr>
                <p:nvPr/>
              </p:nvSpPr>
              <p:spPr bwMode="gray">
                <a:xfrm>
                  <a:off x="2108" y="1319"/>
                  <a:ext cx="1650" cy="824"/>
                </a:xfrm>
                <a:prstGeom prst="ellipse"/>
                <a:gradFill rotWithShape="1">
                  <a:gsLst>
                    <a:gs pos="0">
                      <a:srgbClr val="3984C9">
                        <a:alpha val="0"/>
                      </a:srgbClr>
                    </a:gs>
                    <a:gs pos="100000">
                      <a:srgbClr val="3984C9">
                        <a:gamma/>
                        <a:tint val="34902"/>
                        <a:invGamma/>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0" name="Oval 16"/>
                <p:cNvSpPr>
                  <a:spLocks noChangeArrowheads="1"/>
                </p:cNvSpPr>
                <p:nvPr/>
              </p:nvSpPr>
              <p:spPr bwMode="gray">
                <a:xfrm>
                  <a:off x="2126" y="1326"/>
                  <a:ext cx="1569" cy="772"/>
                </a:xfrm>
                <a:prstGeom prst="ellipse"/>
                <a:gradFill rotWithShape="1">
                  <a:gsLst>
                    <a:gs pos="0">
                      <a:srgbClr val="3984C9">
                        <a:gamma/>
                        <a:shade val="79216"/>
                        <a:invGamma/>
                      </a:srgbClr>
                    </a:gs>
                    <a:gs pos="100000">
                      <a:srgbClr val="3984C9">
                        <a:alpha val="4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1" name="Oval 17"/>
                <p:cNvSpPr>
                  <a:spLocks noChangeArrowheads="1"/>
                </p:cNvSpPr>
                <p:nvPr/>
              </p:nvSpPr>
              <p:spPr bwMode="gray">
                <a:xfrm>
                  <a:off x="2210" y="1344"/>
                  <a:ext cx="1380" cy="624"/>
                </a:xfrm>
                <a:prstGeom prst="ellipse"/>
                <a:gradFill rotWithShape="1">
                  <a:gsLst>
                    <a:gs pos="0">
                      <a:srgbClr val="3984C9">
                        <a:gamma/>
                        <a:tint val="0"/>
                        <a:invGamma/>
                      </a:srgbClr>
                    </a:gs>
                    <a:gs pos="100000">
                      <a:srgbClr val="3984C9">
                        <a:alpha val="3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92" name="Text Box 18"/>
              <p:cNvSpPr txBox="1">
                <a:spLocks noChangeArrowheads="1"/>
              </p:cNvSpPr>
              <p:nvPr/>
            </p:nvSpPr>
            <p:spPr bwMode="auto">
              <a:xfrm>
                <a:off x="5231601" y="4469122"/>
                <a:ext cx="1285884" cy="440932"/>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1600" lang="zh-CN">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拒绝服务</a:t>
                </a:r>
                <a:endParaRPr altLang="zh-CN" dirty="0" sz="1600" lang="en-US">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endParaRPr>
              </a:p>
            </p:txBody>
          </p:sp>
        </p:grpSp>
        <p:grpSp>
          <p:nvGrpSpPr>
            <p:cNvPr id="260" name="组合 44"/>
            <p:cNvGrpSpPr/>
            <p:nvPr/>
          </p:nvGrpSpPr>
          <p:grpSpPr bwMode="auto">
            <a:xfrm>
              <a:off x="7181147" y="1157974"/>
              <a:ext cx="1846477" cy="1164274"/>
              <a:chOff x="5133475" y="4220671"/>
              <a:chExt cx="1419005" cy="1080537"/>
            </a:xfrm>
          </p:grpSpPr>
          <p:grpSp>
            <p:nvGrpSpPr>
              <p:cNvPr id="261" name="Group 10"/>
              <p:cNvGrpSpPr/>
              <p:nvPr/>
            </p:nvGrpSpPr>
            <p:grpSpPr bwMode="auto">
              <a:xfrm>
                <a:off x="5133475" y="4220671"/>
                <a:ext cx="1419005" cy="1080537"/>
                <a:chOff x="1997" y="1314"/>
                <a:chExt cx="1889" cy="1009"/>
              </a:xfrm>
            </p:grpSpPr>
            <p:grpSp>
              <p:nvGrpSpPr>
                <p:cNvPr id="262" name="Group 11"/>
                <p:cNvGrpSpPr/>
                <p:nvPr/>
              </p:nvGrpSpPr>
              <p:grpSpPr bwMode="auto">
                <a:xfrm>
                  <a:off x="1997" y="1404"/>
                  <a:ext cx="1889" cy="919"/>
                  <a:chOff x="1973" y="1027"/>
                  <a:chExt cx="1926" cy="937"/>
                </a:xfrm>
              </p:grpSpPr>
              <p:sp>
                <p:nvSpPr>
                  <p:cNvPr id="1048993" name="Oval 12"/>
                  <p:cNvSpPr>
                    <a:spLocks noChangeArrowheads="1"/>
                  </p:cNvSpPr>
                  <p:nvPr/>
                </p:nvSpPr>
                <p:spPr bwMode="gray">
                  <a:xfrm>
                    <a:off x="1995" y="1045"/>
                    <a:ext cx="1904" cy="919"/>
                  </a:xfrm>
                  <a:prstGeom prst="ellipse"/>
                  <a:gradFill rotWithShape="1">
                    <a:gsLst>
                      <a:gs pos="0">
                        <a:srgbClr val="6E815B"/>
                      </a:gs>
                      <a:gs pos="100000">
                        <a:srgbClr val="6E815B">
                          <a:gamma/>
                          <a:shade val="48627"/>
                          <a:invGamma/>
                        </a:srgbClr>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4" name="Oval 13"/>
                  <p:cNvSpPr>
                    <a:spLocks noChangeArrowheads="1"/>
                  </p:cNvSpPr>
                  <p:nvPr/>
                </p:nvSpPr>
                <p:spPr bwMode="gray">
                  <a:xfrm>
                    <a:off x="1973" y="1016"/>
                    <a:ext cx="1904" cy="919"/>
                  </a:xfrm>
                  <a:prstGeom prst="ellipse"/>
                  <a:gradFill rotWithShape="1">
                    <a:gsLst>
                      <a:gs pos="0">
                        <a:srgbClr val="6E815B">
                          <a:gamma/>
                          <a:tint val="44314"/>
                          <a:invGamma/>
                        </a:srgbClr>
                      </a:gs>
                      <a:gs pos="100000">
                        <a:srgbClr val="6E815B"/>
                      </a:gs>
                    </a:gsLst>
                    <a:lin ang="2700000" scaled="1"/>
                  </a:gradFill>
                  <a:ln w="9525">
                    <a:noFill/>
                    <a:round/>
                  </a:ln>
                  <a:effectLst/>
                </p:spPr>
                <p:txBody>
                  <a:bodyPr anchor="ctr"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95" name="Oval 14"/>
                <p:cNvSpPr>
                  <a:spLocks noChangeArrowheads="1"/>
                </p:cNvSpPr>
                <p:nvPr/>
              </p:nvSpPr>
              <p:spPr bwMode="gray">
                <a:xfrm>
                  <a:off x="2087" y="1312"/>
                  <a:ext cx="1692" cy="847"/>
                </a:xfrm>
                <a:prstGeom prst="ellipse"/>
                <a:gradFill rotWithShape="1">
                  <a:gsLst>
                    <a:gs pos="0">
                      <a:srgbClr val="3984C9">
                        <a:gamma/>
                        <a:shade val="46275"/>
                        <a:invGamma/>
                      </a:srgbClr>
                    </a:gs>
                    <a:gs pos="100000">
                      <a:srgbClr val="3984C9"/>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6" name="Oval 15"/>
                <p:cNvSpPr>
                  <a:spLocks noChangeArrowheads="1"/>
                </p:cNvSpPr>
                <p:nvPr/>
              </p:nvSpPr>
              <p:spPr bwMode="gray">
                <a:xfrm>
                  <a:off x="2108" y="1319"/>
                  <a:ext cx="1650" cy="824"/>
                </a:xfrm>
                <a:prstGeom prst="ellipse"/>
                <a:gradFill rotWithShape="1">
                  <a:gsLst>
                    <a:gs pos="0">
                      <a:srgbClr val="3984C9">
                        <a:alpha val="0"/>
                      </a:srgbClr>
                    </a:gs>
                    <a:gs pos="100000">
                      <a:srgbClr val="3984C9">
                        <a:gamma/>
                        <a:tint val="34902"/>
                        <a:invGamma/>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7" name="Oval 16"/>
                <p:cNvSpPr>
                  <a:spLocks noChangeArrowheads="1"/>
                </p:cNvSpPr>
                <p:nvPr/>
              </p:nvSpPr>
              <p:spPr bwMode="gray">
                <a:xfrm>
                  <a:off x="2126" y="1326"/>
                  <a:ext cx="1569" cy="772"/>
                </a:xfrm>
                <a:prstGeom prst="ellipse"/>
                <a:gradFill rotWithShape="1">
                  <a:gsLst>
                    <a:gs pos="0">
                      <a:srgbClr val="3984C9">
                        <a:gamma/>
                        <a:shade val="79216"/>
                        <a:invGamma/>
                      </a:srgbClr>
                    </a:gs>
                    <a:gs pos="100000">
                      <a:srgbClr val="3984C9">
                        <a:alpha val="4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sp>
              <p:nvSpPr>
                <p:cNvPr id="1048998" name="Oval 17"/>
                <p:cNvSpPr>
                  <a:spLocks noChangeArrowheads="1"/>
                </p:cNvSpPr>
                <p:nvPr/>
              </p:nvSpPr>
              <p:spPr bwMode="gray">
                <a:xfrm>
                  <a:off x="2208" y="1344"/>
                  <a:ext cx="1382" cy="624"/>
                </a:xfrm>
                <a:prstGeom prst="ellipse"/>
                <a:gradFill rotWithShape="1">
                  <a:gsLst>
                    <a:gs pos="0">
                      <a:srgbClr val="3984C9">
                        <a:gamma/>
                        <a:tint val="0"/>
                        <a:invGamma/>
                      </a:srgbClr>
                    </a:gs>
                    <a:gs pos="100000">
                      <a:srgbClr val="3984C9">
                        <a:alpha val="38000"/>
                      </a:srgbClr>
                    </a:gs>
                  </a:gsLst>
                  <a:lin ang="2700000" scaled="1"/>
                </a:gradFill>
                <a:ln w="9525" algn="ctr">
                  <a:noFill/>
                  <a:round/>
                </a:ln>
                <a:effectLst/>
              </p:spPr>
              <p:txBody>
                <a:bodyPr anchor="ctr" vert="eaVert" wrap="none"/>
                <a:p>
                  <a:pPr eaLnBrk="1" fontAlgn="auto" hangingPunct="1">
                    <a:spcBef>
                      <a:spcPts val="0"/>
                    </a:spcBef>
                    <a:spcAft>
                      <a:spcPts val="0"/>
                    </a:spcAft>
                  </a:pPr>
                  <a:endParaRPr altLang="en-US" kern="0" lang="zh-CN">
                    <a:solidFill>
                      <a:srgbClr val="C00000"/>
                    </a:solidFill>
                    <a:latin typeface="Times New Roman" panose="02020603050405020304" pitchFamily="18" charset="0"/>
                    <a:ea typeface="黑体" panose="02010609060101010101" pitchFamily="2" charset="-122"/>
                  </a:endParaRPr>
                </a:p>
              </p:txBody>
            </p:sp>
          </p:grpSp>
          <p:sp>
            <p:nvSpPr>
              <p:cNvPr id="1048999" name="Text Box 18"/>
              <p:cNvSpPr txBox="1">
                <a:spLocks noChangeArrowheads="1"/>
              </p:cNvSpPr>
              <p:nvPr/>
            </p:nvSpPr>
            <p:spPr bwMode="auto">
              <a:xfrm>
                <a:off x="5223216" y="4427386"/>
                <a:ext cx="1285884" cy="440932"/>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1600" lang="zh-CN">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非法使用</a:t>
                </a:r>
                <a:endParaRPr altLang="zh-CN" dirty="0" sz="1600" lang="en-US">
                  <a:solidFill>
                    <a:srgbClr val="FFC000"/>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endParaRPr>
              </a:p>
            </p:txBody>
          </p:sp>
        </p:grpSp>
      </p:grpSp>
      <p:grpSp>
        <p:nvGrpSpPr>
          <p:cNvPr id="263" name="组合 158"/>
          <p:cNvGrpSpPr/>
          <p:nvPr/>
        </p:nvGrpSpPr>
        <p:grpSpPr>
          <a:xfrm>
            <a:off x="2567709" y="2333745"/>
            <a:ext cx="6918036" cy="3870686"/>
            <a:chOff x="362243" y="2045917"/>
            <a:chExt cx="8345854" cy="4623443"/>
          </a:xfrm>
        </p:grpSpPr>
        <p:grpSp>
          <p:nvGrpSpPr>
            <p:cNvPr id="264" name="组合 159"/>
            <p:cNvGrpSpPr/>
            <p:nvPr/>
          </p:nvGrpSpPr>
          <p:grpSpPr>
            <a:xfrm>
              <a:off x="362243" y="2842622"/>
              <a:ext cx="1401445" cy="1944370"/>
              <a:chOff x="271780" y="2750185"/>
              <a:chExt cx="1401445" cy="1944370"/>
            </a:xfrm>
          </p:grpSpPr>
          <p:sp>
            <p:nvSpPr>
              <p:cNvPr id="1049000" name="AutoShape 8"/>
              <p:cNvSpPr>
                <a:spLocks noChangeArrowheads="1"/>
              </p:cNvSpPr>
              <p:nvPr/>
            </p:nvSpPr>
            <p:spPr bwMode="auto">
              <a:xfrm>
                <a:off x="345440" y="2827892"/>
                <a:ext cx="1237615" cy="340996"/>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窃听</a:t>
                </a:r>
              </a:p>
            </p:txBody>
          </p:sp>
          <p:sp>
            <p:nvSpPr>
              <p:cNvPr id="1049001" name="AutoShape 8"/>
              <p:cNvSpPr>
                <a:spLocks noChangeArrowheads="1"/>
              </p:cNvSpPr>
              <p:nvPr/>
            </p:nvSpPr>
            <p:spPr bwMode="auto">
              <a:xfrm>
                <a:off x="335915" y="3168252"/>
                <a:ext cx="1246505" cy="408306"/>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流量分析</a:t>
                </a:r>
              </a:p>
            </p:txBody>
          </p:sp>
          <p:sp>
            <p:nvSpPr>
              <p:cNvPr id="1049002" name="AutoShape 8"/>
              <p:cNvSpPr>
                <a:spLocks noChangeArrowheads="1"/>
              </p:cNvSpPr>
              <p:nvPr/>
            </p:nvSpPr>
            <p:spPr bwMode="auto">
              <a:xfrm>
                <a:off x="344169" y="3521313"/>
                <a:ext cx="1238885" cy="386080"/>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电磁截获</a:t>
                </a:r>
              </a:p>
            </p:txBody>
          </p:sp>
          <p:sp>
            <p:nvSpPr>
              <p:cNvPr id="1049003" name="AutoShape 8"/>
              <p:cNvSpPr>
                <a:spLocks noChangeArrowheads="1"/>
              </p:cNvSpPr>
              <p:nvPr/>
            </p:nvSpPr>
            <p:spPr bwMode="auto">
              <a:xfrm>
                <a:off x="332740" y="3907393"/>
                <a:ext cx="1250316" cy="354330"/>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人员疏忽</a:t>
                </a:r>
              </a:p>
            </p:txBody>
          </p:sp>
          <p:sp>
            <p:nvSpPr>
              <p:cNvPr id="1049004" name="AutoShape 8"/>
              <p:cNvSpPr>
                <a:spLocks noChangeArrowheads="1"/>
              </p:cNvSpPr>
              <p:nvPr/>
            </p:nvSpPr>
            <p:spPr bwMode="auto">
              <a:xfrm>
                <a:off x="332740" y="4261087"/>
                <a:ext cx="1250316" cy="351790"/>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媒体清理</a:t>
                </a:r>
              </a:p>
            </p:txBody>
          </p:sp>
          <p:sp>
            <p:nvSpPr>
              <p:cNvPr id="1049005" name="矩形 74"/>
              <p:cNvSpPr>
                <a:spLocks noChangeArrowheads="1"/>
              </p:cNvSpPr>
              <p:nvPr/>
            </p:nvSpPr>
            <p:spPr bwMode="auto">
              <a:xfrm>
                <a:off x="271780" y="2750185"/>
                <a:ext cx="1401445" cy="1944370"/>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grpSp>
        <p:grpSp>
          <p:nvGrpSpPr>
            <p:cNvPr id="265" name="组合 160"/>
            <p:cNvGrpSpPr/>
            <p:nvPr/>
          </p:nvGrpSpPr>
          <p:grpSpPr>
            <a:xfrm>
              <a:off x="2714759" y="2832462"/>
              <a:ext cx="1353185" cy="1964690"/>
              <a:chOff x="2379980" y="2744470"/>
              <a:chExt cx="1353185" cy="1964690"/>
            </a:xfrm>
          </p:grpSpPr>
          <p:sp>
            <p:nvSpPr>
              <p:cNvPr id="1049006" name="AutoShape 8"/>
              <p:cNvSpPr>
                <a:spLocks noChangeArrowheads="1"/>
              </p:cNvSpPr>
              <p:nvPr/>
            </p:nvSpPr>
            <p:spPr bwMode="auto">
              <a:xfrm>
                <a:off x="2462530" y="2812652"/>
                <a:ext cx="1190625" cy="405130"/>
              </a:xfrm>
              <a:prstGeom prst="roundRect">
                <a:avLst>
                  <a:gd name="adj" fmla="val 15884"/>
                </a:avLst>
              </a:prstGeom>
              <a:solidFill>
                <a:srgbClr val="FFC000"/>
              </a:soli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渗入</a:t>
                </a:r>
              </a:p>
            </p:txBody>
          </p:sp>
          <p:sp>
            <p:nvSpPr>
              <p:cNvPr id="1049007" name="AutoShape 8"/>
              <p:cNvSpPr>
                <a:spLocks noChangeArrowheads="1"/>
              </p:cNvSpPr>
              <p:nvPr/>
            </p:nvSpPr>
            <p:spPr bwMode="auto">
              <a:xfrm>
                <a:off x="2453005" y="3174602"/>
                <a:ext cx="1201420" cy="34861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假冒</a:t>
                </a:r>
              </a:p>
            </p:txBody>
          </p:sp>
          <p:sp>
            <p:nvSpPr>
              <p:cNvPr id="1049008" name="AutoShape 8"/>
              <p:cNvSpPr>
                <a:spLocks noChangeArrowheads="1"/>
              </p:cNvSpPr>
              <p:nvPr/>
            </p:nvSpPr>
            <p:spPr bwMode="auto">
              <a:xfrm>
                <a:off x="2428875" y="3526392"/>
                <a:ext cx="1224916" cy="41465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旁路控制</a:t>
                </a:r>
              </a:p>
            </p:txBody>
          </p:sp>
          <p:sp>
            <p:nvSpPr>
              <p:cNvPr id="1049009" name="AutoShape 8"/>
              <p:cNvSpPr>
                <a:spLocks noChangeArrowheads="1"/>
              </p:cNvSpPr>
              <p:nvPr/>
            </p:nvSpPr>
            <p:spPr bwMode="auto">
              <a:xfrm>
                <a:off x="2449830" y="3909932"/>
                <a:ext cx="1203961" cy="37147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授权侵犯</a:t>
                </a:r>
              </a:p>
            </p:txBody>
          </p:sp>
          <p:sp>
            <p:nvSpPr>
              <p:cNvPr id="1049010" name="AutoShape 8"/>
              <p:cNvSpPr>
                <a:spLocks noChangeArrowheads="1"/>
              </p:cNvSpPr>
              <p:nvPr/>
            </p:nvSpPr>
            <p:spPr bwMode="auto">
              <a:xfrm>
                <a:off x="2449830" y="4261722"/>
                <a:ext cx="1203961" cy="372110"/>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物理侵入</a:t>
                </a:r>
              </a:p>
            </p:txBody>
          </p:sp>
          <p:sp>
            <p:nvSpPr>
              <p:cNvPr id="1049011" name="矩形 90"/>
              <p:cNvSpPr>
                <a:spLocks noChangeArrowheads="1"/>
              </p:cNvSpPr>
              <p:nvPr/>
            </p:nvSpPr>
            <p:spPr bwMode="auto">
              <a:xfrm>
                <a:off x="2379980" y="2744470"/>
                <a:ext cx="1353185" cy="1964690"/>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grpSp>
        <p:grpSp>
          <p:nvGrpSpPr>
            <p:cNvPr id="266" name="组合 161"/>
            <p:cNvGrpSpPr/>
            <p:nvPr/>
          </p:nvGrpSpPr>
          <p:grpSpPr>
            <a:xfrm>
              <a:off x="4884266" y="2838283"/>
              <a:ext cx="1631950" cy="1689735"/>
              <a:chOff x="4670425" y="2816860"/>
              <a:chExt cx="1631950" cy="1689735"/>
            </a:xfrm>
          </p:grpSpPr>
          <p:sp>
            <p:nvSpPr>
              <p:cNvPr id="1049012" name="AutoShape 8"/>
              <p:cNvSpPr>
                <a:spLocks noChangeArrowheads="1"/>
              </p:cNvSpPr>
              <p:nvPr/>
            </p:nvSpPr>
            <p:spPr bwMode="auto">
              <a:xfrm>
                <a:off x="4762500" y="2886312"/>
                <a:ext cx="1469390" cy="407035"/>
              </a:xfrm>
              <a:prstGeom prst="roundRect">
                <a:avLst>
                  <a:gd name="adj" fmla="val 15884"/>
                </a:avLst>
              </a:prstGeom>
              <a:solidFill>
                <a:srgbClr val="FFC000"/>
              </a:soli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植入</a:t>
                </a:r>
              </a:p>
            </p:txBody>
          </p:sp>
          <p:sp>
            <p:nvSpPr>
              <p:cNvPr id="1049013" name="AutoShape 8"/>
              <p:cNvSpPr>
                <a:spLocks noChangeArrowheads="1"/>
              </p:cNvSpPr>
              <p:nvPr/>
            </p:nvSpPr>
            <p:spPr bwMode="auto">
              <a:xfrm>
                <a:off x="4752975" y="3241912"/>
                <a:ext cx="1478280" cy="45021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特洛依木马</a:t>
                </a:r>
              </a:p>
            </p:txBody>
          </p:sp>
          <p:sp>
            <p:nvSpPr>
              <p:cNvPr id="1049014" name="AutoShape 8"/>
              <p:cNvSpPr>
                <a:spLocks noChangeArrowheads="1"/>
              </p:cNvSpPr>
              <p:nvPr/>
            </p:nvSpPr>
            <p:spPr bwMode="auto">
              <a:xfrm>
                <a:off x="4730751" y="3659742"/>
                <a:ext cx="1499870" cy="42100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陷门</a:t>
                </a:r>
              </a:p>
            </p:txBody>
          </p:sp>
          <p:sp>
            <p:nvSpPr>
              <p:cNvPr id="1049015" name="AutoShape 8"/>
              <p:cNvSpPr>
                <a:spLocks noChangeArrowheads="1"/>
              </p:cNvSpPr>
              <p:nvPr/>
            </p:nvSpPr>
            <p:spPr bwMode="auto">
              <a:xfrm>
                <a:off x="4730751" y="4038203"/>
                <a:ext cx="1501140" cy="42100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服务欺骗</a:t>
                </a:r>
              </a:p>
            </p:txBody>
          </p:sp>
          <p:sp>
            <p:nvSpPr>
              <p:cNvPr id="1049016" name="矩形 106"/>
              <p:cNvSpPr>
                <a:spLocks noChangeArrowheads="1"/>
              </p:cNvSpPr>
              <p:nvPr/>
            </p:nvSpPr>
            <p:spPr bwMode="auto">
              <a:xfrm>
                <a:off x="4670425" y="2816860"/>
                <a:ext cx="1631950" cy="1689735"/>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grpSp>
        <p:grpSp>
          <p:nvGrpSpPr>
            <p:cNvPr id="267" name="组合 162"/>
            <p:cNvGrpSpPr/>
            <p:nvPr/>
          </p:nvGrpSpPr>
          <p:grpSpPr>
            <a:xfrm>
              <a:off x="7356182" y="2841140"/>
              <a:ext cx="1351915" cy="518160"/>
              <a:chOff x="7064375" y="2819470"/>
              <a:chExt cx="1351915" cy="518160"/>
            </a:xfrm>
          </p:grpSpPr>
          <p:sp>
            <p:nvSpPr>
              <p:cNvPr id="1049017" name="AutoShape 8"/>
              <p:cNvSpPr>
                <a:spLocks noChangeArrowheads="1"/>
              </p:cNvSpPr>
              <p:nvPr/>
            </p:nvSpPr>
            <p:spPr bwMode="auto">
              <a:xfrm>
                <a:off x="7131050" y="2886312"/>
                <a:ext cx="1202055" cy="407670"/>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50000"/>
                  </a:spcBef>
                  <a:buClr>
                    <a:srgbClr val="FF0000"/>
                  </a:buClr>
                </a:pPr>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窃取</a:t>
                </a:r>
              </a:p>
            </p:txBody>
          </p:sp>
          <p:sp>
            <p:nvSpPr>
              <p:cNvPr id="1049018" name="矩形 121"/>
              <p:cNvSpPr>
                <a:spLocks noChangeArrowheads="1"/>
              </p:cNvSpPr>
              <p:nvPr/>
            </p:nvSpPr>
            <p:spPr bwMode="auto">
              <a:xfrm>
                <a:off x="7064375" y="2819470"/>
                <a:ext cx="1351915" cy="518160"/>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grpSp>
        <p:grpSp>
          <p:nvGrpSpPr>
            <p:cNvPr id="268" name="组合 163"/>
            <p:cNvGrpSpPr/>
            <p:nvPr/>
          </p:nvGrpSpPr>
          <p:grpSpPr>
            <a:xfrm>
              <a:off x="1524141" y="5813709"/>
              <a:ext cx="1351915" cy="829978"/>
              <a:chOff x="906462" y="5425741"/>
              <a:chExt cx="1351915" cy="829978"/>
            </a:xfrm>
          </p:grpSpPr>
          <p:sp>
            <p:nvSpPr>
              <p:cNvPr id="1049019" name="AutoShape 8"/>
              <p:cNvSpPr>
                <a:spLocks noChangeArrowheads="1"/>
              </p:cNvSpPr>
              <p:nvPr/>
            </p:nvSpPr>
            <p:spPr bwMode="auto">
              <a:xfrm>
                <a:off x="973137" y="5481223"/>
                <a:ext cx="1202055" cy="412114"/>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截获</a:t>
                </a:r>
                <a:r>
                  <a:rPr altLang="zh-CN" dirty="0" sz="1600" lang="en-US">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a:t>
                </a:r>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修改</a:t>
                </a:r>
              </a:p>
            </p:txBody>
          </p:sp>
          <p:sp>
            <p:nvSpPr>
              <p:cNvPr id="1049020" name="矩形 121"/>
              <p:cNvSpPr>
                <a:spLocks noChangeArrowheads="1"/>
              </p:cNvSpPr>
              <p:nvPr/>
            </p:nvSpPr>
            <p:spPr bwMode="auto">
              <a:xfrm>
                <a:off x="906462" y="5425741"/>
                <a:ext cx="1351915" cy="829978"/>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sp>
            <p:nvSpPr>
              <p:cNvPr id="1049021" name="AutoShape 8"/>
              <p:cNvSpPr>
                <a:spLocks noChangeArrowheads="1"/>
              </p:cNvSpPr>
              <p:nvPr/>
            </p:nvSpPr>
            <p:spPr bwMode="auto">
              <a:xfrm>
                <a:off x="973137" y="5859685"/>
                <a:ext cx="1202055" cy="352276"/>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业务否认</a:t>
                </a:r>
              </a:p>
            </p:txBody>
          </p:sp>
        </p:grpSp>
        <p:grpSp>
          <p:nvGrpSpPr>
            <p:cNvPr id="269" name="组合 164"/>
            <p:cNvGrpSpPr/>
            <p:nvPr/>
          </p:nvGrpSpPr>
          <p:grpSpPr>
            <a:xfrm>
              <a:off x="3635896" y="4979625"/>
              <a:ext cx="1631950" cy="1689735"/>
              <a:chOff x="4479925" y="4891109"/>
              <a:chExt cx="1631950" cy="1689735"/>
            </a:xfrm>
          </p:grpSpPr>
          <p:sp>
            <p:nvSpPr>
              <p:cNvPr id="1049022" name="AutoShape 8"/>
              <p:cNvSpPr>
                <a:spLocks noChangeArrowheads="1"/>
              </p:cNvSpPr>
              <p:nvPr/>
            </p:nvSpPr>
            <p:spPr bwMode="auto">
              <a:xfrm>
                <a:off x="4572000" y="4960561"/>
                <a:ext cx="1469390" cy="40703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信息泄露</a:t>
                </a:r>
              </a:p>
            </p:txBody>
          </p:sp>
          <p:sp>
            <p:nvSpPr>
              <p:cNvPr id="1049023" name="AutoShape 8"/>
              <p:cNvSpPr>
                <a:spLocks noChangeArrowheads="1"/>
              </p:cNvSpPr>
              <p:nvPr/>
            </p:nvSpPr>
            <p:spPr bwMode="auto">
              <a:xfrm>
                <a:off x="4562475" y="5316161"/>
                <a:ext cx="1478280" cy="45021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完整性侵犯</a:t>
                </a:r>
              </a:p>
            </p:txBody>
          </p:sp>
          <p:sp>
            <p:nvSpPr>
              <p:cNvPr id="1049024" name="AutoShape 8"/>
              <p:cNvSpPr>
                <a:spLocks noChangeArrowheads="1"/>
              </p:cNvSpPr>
              <p:nvPr/>
            </p:nvSpPr>
            <p:spPr bwMode="auto">
              <a:xfrm>
                <a:off x="4540251" y="5733991"/>
                <a:ext cx="1499870" cy="42100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窃取</a:t>
                </a:r>
              </a:p>
            </p:txBody>
          </p:sp>
          <p:sp>
            <p:nvSpPr>
              <p:cNvPr id="1049025" name="AutoShape 8"/>
              <p:cNvSpPr>
                <a:spLocks noChangeArrowheads="1"/>
              </p:cNvSpPr>
              <p:nvPr/>
            </p:nvSpPr>
            <p:spPr bwMode="auto">
              <a:xfrm>
                <a:off x="4540251" y="6112452"/>
                <a:ext cx="1501140" cy="42100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消息重发</a:t>
                </a:r>
              </a:p>
            </p:txBody>
          </p:sp>
          <p:sp>
            <p:nvSpPr>
              <p:cNvPr id="1049026" name="矩形 106"/>
              <p:cNvSpPr>
                <a:spLocks noChangeArrowheads="1"/>
              </p:cNvSpPr>
              <p:nvPr/>
            </p:nvSpPr>
            <p:spPr bwMode="auto">
              <a:xfrm>
                <a:off x="4479925" y="4891109"/>
                <a:ext cx="1631950" cy="1689735"/>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grpSp>
        <p:grpSp>
          <p:nvGrpSpPr>
            <p:cNvPr id="270" name="组合 165"/>
            <p:cNvGrpSpPr/>
            <p:nvPr/>
          </p:nvGrpSpPr>
          <p:grpSpPr>
            <a:xfrm>
              <a:off x="6277587" y="5805264"/>
              <a:ext cx="1506373" cy="829978"/>
              <a:chOff x="6826732" y="5068728"/>
              <a:chExt cx="1506373" cy="829978"/>
            </a:xfrm>
          </p:grpSpPr>
          <p:sp>
            <p:nvSpPr>
              <p:cNvPr id="1049027" name="AutoShape 8"/>
              <p:cNvSpPr>
                <a:spLocks noChangeArrowheads="1"/>
              </p:cNvSpPr>
              <p:nvPr/>
            </p:nvSpPr>
            <p:spPr bwMode="auto">
              <a:xfrm>
                <a:off x="6893407" y="5124210"/>
                <a:ext cx="1344132" cy="412114"/>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资源耗尽</a:t>
                </a:r>
              </a:p>
            </p:txBody>
          </p:sp>
          <p:sp>
            <p:nvSpPr>
              <p:cNvPr id="1049028" name="矩形 121"/>
              <p:cNvSpPr>
                <a:spLocks noChangeArrowheads="1"/>
              </p:cNvSpPr>
              <p:nvPr/>
            </p:nvSpPr>
            <p:spPr bwMode="auto">
              <a:xfrm>
                <a:off x="6826732" y="5068728"/>
                <a:ext cx="1506373" cy="829978"/>
              </a:xfrm>
              <a:prstGeom prst="rect"/>
              <a:noFill/>
              <a:ln w="19050">
                <a:solidFill>
                  <a:schemeClr val="tx1"/>
                </a:solidFill>
                <a:prstDash val="dash"/>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00" lang="zh-CN">
                  <a:latin typeface="Gulim" pitchFamily="34" charset="-127"/>
                </a:endParaRPr>
              </a:p>
            </p:txBody>
          </p:sp>
          <p:sp>
            <p:nvSpPr>
              <p:cNvPr id="1049029" name="AutoShape 8"/>
              <p:cNvSpPr>
                <a:spLocks noChangeArrowheads="1"/>
              </p:cNvSpPr>
              <p:nvPr/>
            </p:nvSpPr>
            <p:spPr bwMode="auto">
              <a:xfrm>
                <a:off x="6893407" y="5502672"/>
                <a:ext cx="1344132" cy="352276"/>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algn="ctr" dir="3378596" dist="45791" rotWithShape="0">
                  <a:schemeClr val="bg2">
                    <a:alpha val="50000"/>
                  </a:schemeClr>
                </a:outerShdw>
              </a:effectLst>
            </p:spPr>
            <p:txBody>
              <a:bodyPr anchor="ctr" tIns="36000"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1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rPr>
                  <a:t>完整性侵犯</a:t>
                </a:r>
              </a:p>
            </p:txBody>
          </p:sp>
        </p:grpSp>
        <p:cxnSp>
          <p:nvCxnSpPr>
            <p:cNvPr id="3145728" name="直接箭头连接符 166"/>
            <p:cNvCxnSpPr>
              <a:cxnSpLocks/>
              <a:stCxn id="1049005" idx="0"/>
            </p:cNvCxnSpPr>
            <p:nvPr/>
          </p:nvCxnSpPr>
          <p:spPr bwMode="auto">
            <a:xfrm flipV="1">
              <a:off x="1062966" y="2122696"/>
              <a:ext cx="6793" cy="719926"/>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29" name="直接箭头连接符 167"/>
            <p:cNvCxnSpPr>
              <a:cxnSpLocks/>
              <a:stCxn id="1049011" idx="0"/>
            </p:cNvCxnSpPr>
            <p:nvPr/>
          </p:nvCxnSpPr>
          <p:spPr bwMode="auto">
            <a:xfrm flipV="1">
              <a:off x="3391352" y="2122696"/>
              <a:ext cx="0" cy="709766"/>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0" name="直接箭头连接符 168"/>
            <p:cNvCxnSpPr>
              <a:cxnSpLocks/>
              <a:stCxn id="1049016" idx="0"/>
            </p:cNvCxnSpPr>
            <p:nvPr/>
          </p:nvCxnSpPr>
          <p:spPr bwMode="auto">
            <a:xfrm flipV="1">
              <a:off x="5700241" y="2140145"/>
              <a:ext cx="0" cy="698138"/>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1" name="直接箭头连接符 169"/>
            <p:cNvCxnSpPr>
              <a:cxnSpLocks/>
              <a:stCxn id="1049018" idx="0"/>
            </p:cNvCxnSpPr>
            <p:nvPr/>
          </p:nvCxnSpPr>
          <p:spPr bwMode="auto">
            <a:xfrm flipV="1">
              <a:off x="8032140" y="2141944"/>
              <a:ext cx="0" cy="699196"/>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2" name="直接箭头连接符 170"/>
            <p:cNvCxnSpPr>
              <a:cxnSpLocks/>
            </p:cNvCxnSpPr>
            <p:nvPr/>
          </p:nvCxnSpPr>
          <p:spPr bwMode="auto">
            <a:xfrm flipH="1" flipV="1">
              <a:off x="1547664" y="2097601"/>
              <a:ext cx="1615186" cy="746496"/>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3" name="直接箭头连接符 171"/>
            <p:cNvCxnSpPr>
              <a:cxnSpLocks/>
            </p:cNvCxnSpPr>
            <p:nvPr/>
          </p:nvCxnSpPr>
          <p:spPr bwMode="auto">
            <a:xfrm flipV="1">
              <a:off x="3689791" y="2073914"/>
              <a:ext cx="1458273" cy="770183"/>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4" name="直接箭头连接符 172"/>
            <p:cNvCxnSpPr>
              <a:cxnSpLocks/>
            </p:cNvCxnSpPr>
            <p:nvPr/>
          </p:nvCxnSpPr>
          <p:spPr bwMode="auto">
            <a:xfrm flipV="1">
              <a:off x="3997427" y="2045917"/>
              <a:ext cx="3320225" cy="768521"/>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5" name="直接箭头连接符 173"/>
            <p:cNvCxnSpPr>
              <a:cxnSpLocks/>
            </p:cNvCxnSpPr>
            <p:nvPr/>
          </p:nvCxnSpPr>
          <p:spPr bwMode="auto">
            <a:xfrm flipH="1" flipV="1">
              <a:off x="1807911" y="2053728"/>
              <a:ext cx="3173852" cy="772004"/>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6" name="直接箭头连接符 174"/>
            <p:cNvCxnSpPr>
              <a:cxnSpLocks/>
            </p:cNvCxnSpPr>
            <p:nvPr/>
          </p:nvCxnSpPr>
          <p:spPr bwMode="auto">
            <a:xfrm flipH="1" flipV="1">
              <a:off x="3727971" y="2122696"/>
              <a:ext cx="1636117" cy="721401"/>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7" name="直接箭头连接符 175"/>
            <p:cNvCxnSpPr>
              <a:cxnSpLocks/>
            </p:cNvCxnSpPr>
            <p:nvPr/>
          </p:nvCxnSpPr>
          <p:spPr bwMode="auto">
            <a:xfrm flipV="1">
              <a:off x="6084168" y="2122696"/>
              <a:ext cx="1584176" cy="718444"/>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38" name="直接箭头连接符 176"/>
            <p:cNvCxnSpPr>
              <a:cxnSpLocks/>
            </p:cNvCxnSpPr>
            <p:nvPr/>
          </p:nvCxnSpPr>
          <p:spPr bwMode="auto">
            <a:xfrm flipV="1">
              <a:off x="7020272" y="2986638"/>
              <a:ext cx="0" cy="2827072"/>
            </a:xfrm>
            <a:prstGeom prst="straightConnector1"/>
            <a:solidFill>
              <a:schemeClr val="accent1"/>
            </a:solidFill>
            <a:ln w="25400" cap="flat" cmpd="sng" algn="ctr">
              <a:solidFill>
                <a:schemeClr val="tx1"/>
              </a:solidFill>
              <a:prstDash val="solid"/>
              <a:round/>
              <a:headEnd type="none" w="med" len="med"/>
              <a:tailEnd type="none"/>
            </a:ln>
          </p:spPr>
        </p:cxnSp>
        <p:cxnSp>
          <p:nvCxnSpPr>
            <p:cNvPr id="3145739" name="直接箭头连接符 177"/>
            <p:cNvCxnSpPr>
              <a:cxnSpLocks/>
            </p:cNvCxnSpPr>
            <p:nvPr/>
          </p:nvCxnSpPr>
          <p:spPr bwMode="auto">
            <a:xfrm flipH="1" flipV="1">
              <a:off x="6228184" y="2073914"/>
              <a:ext cx="792088" cy="912724"/>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40" name="直接箭头连接符 178"/>
            <p:cNvCxnSpPr>
              <a:cxnSpLocks/>
            </p:cNvCxnSpPr>
            <p:nvPr/>
          </p:nvCxnSpPr>
          <p:spPr bwMode="auto">
            <a:xfrm flipV="1">
              <a:off x="4457586" y="3880635"/>
              <a:ext cx="0" cy="1092691"/>
            </a:xfrm>
            <a:prstGeom prst="straightConnector1"/>
            <a:solidFill>
              <a:schemeClr val="accent1"/>
            </a:solidFill>
            <a:ln w="25400" cap="flat" cmpd="sng" algn="ctr">
              <a:solidFill>
                <a:schemeClr val="tx1"/>
              </a:solidFill>
              <a:prstDash val="solid"/>
              <a:round/>
              <a:headEnd type="none" w="med" len="med"/>
              <a:tailEnd type="none"/>
            </a:ln>
          </p:spPr>
        </p:cxnSp>
        <p:cxnSp>
          <p:nvCxnSpPr>
            <p:cNvPr id="3145741" name="直接箭头连接符 179"/>
            <p:cNvCxnSpPr>
              <a:cxnSpLocks/>
            </p:cNvCxnSpPr>
            <p:nvPr/>
          </p:nvCxnSpPr>
          <p:spPr bwMode="auto">
            <a:xfrm flipH="1" flipV="1">
              <a:off x="4061594" y="3477215"/>
              <a:ext cx="402394" cy="416281"/>
            </a:xfrm>
            <a:prstGeom prst="straightConnector1"/>
            <a:solidFill>
              <a:schemeClr val="accent1"/>
            </a:solidFill>
            <a:ln w="25400" cap="flat" cmpd="sng" algn="ctr">
              <a:solidFill>
                <a:schemeClr val="tx1"/>
              </a:solidFill>
              <a:prstDash val="solid"/>
              <a:round/>
              <a:headEnd type="none" w="med" len="med"/>
              <a:tailEnd type="triangle"/>
            </a:ln>
          </p:spPr>
        </p:cxnSp>
        <p:cxnSp>
          <p:nvCxnSpPr>
            <p:cNvPr id="3145742" name="直接箭头连接符 180"/>
            <p:cNvCxnSpPr>
              <a:cxnSpLocks/>
            </p:cNvCxnSpPr>
            <p:nvPr/>
          </p:nvCxnSpPr>
          <p:spPr bwMode="auto">
            <a:xfrm flipV="1">
              <a:off x="2195736" y="2814438"/>
              <a:ext cx="4362" cy="2999272"/>
            </a:xfrm>
            <a:prstGeom prst="straightConnector1"/>
            <a:solidFill>
              <a:schemeClr val="accent1"/>
            </a:solidFill>
            <a:ln w="25400" cap="flat" cmpd="sng" algn="ctr">
              <a:solidFill>
                <a:schemeClr val="tx1"/>
              </a:solidFill>
              <a:prstDash val="solid"/>
              <a:round/>
              <a:headEnd type="none" w="med" len="med"/>
              <a:tailEnd type="none"/>
            </a:ln>
          </p:spPr>
        </p:cxnSp>
        <p:cxnSp>
          <p:nvCxnSpPr>
            <p:cNvPr id="3145743" name="直接箭头连接符 181"/>
            <p:cNvCxnSpPr>
              <a:cxnSpLocks/>
            </p:cNvCxnSpPr>
            <p:nvPr/>
          </p:nvCxnSpPr>
          <p:spPr bwMode="auto">
            <a:xfrm flipV="1">
              <a:off x="2198955" y="2097600"/>
              <a:ext cx="802223" cy="734862"/>
            </a:xfrm>
            <a:prstGeom prst="straightConnector1"/>
            <a:solidFill>
              <a:schemeClr val="accent1"/>
            </a:solidFill>
            <a:ln w="25400" cap="flat" cmpd="sng" algn="ctr">
              <a:solidFill>
                <a:schemeClr val="tx1"/>
              </a:solidFill>
              <a:prstDash val="solid"/>
              <a:round/>
              <a:headEnd type="none" w="med" len="med"/>
              <a:tailEnd type="triangle"/>
            </a:ln>
          </p:spPr>
        </p:cxn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971"/>
                                        </p:tgtEl>
                                        <p:attrNameLst>
                                          <p:attrName>style.visibility</p:attrName>
                                        </p:attrNameLst>
                                      </p:cBhvr>
                                      <p:to>
                                        <p:strVal val="visible"/>
                                      </p:to>
                                    </p:set>
                                    <p:animEffect transition="in" filter="fade">
                                      <p:cBhvr>
                                        <p:cTn dur="500" id="7">
                                          <p:stCondLst>
                                            <p:cond delay="0"/>
                                          </p:stCondLst>
                                        </p:cTn>
                                        <p:tgtEl>
                                          <p:spTgt spid="1048971"/>
                                        </p:tgtEl>
                                      </p:cBhvr>
                                    </p:animEffect>
                                    <p:set>
                                      <p:cBhvr>
                                        <p:cTn dur="500" fill="hold" id="8">
                                          <p:stCondLst>
                                            <p:cond delay="500"/>
                                          </p:stCondLst>
                                        </p:cTn>
                                        <p:tgtEl>
                                          <p:spTgt spid="1048971"/>
                                        </p:tgtEl>
                                        <p:attrNameLst>
                                          <p:attrName>style.visibility</p:attrName>
                                        </p:attrNameLst>
                                      </p:cBhvr>
                                      <p:to>
                                        <p:strVal val="visible"/>
                                      </p:to>
                                    </p:set>
                                    <p:anim calcmode="lin" to="0" valueType="num">
                                      <p:cBhvr>
                                        <p:cTn decel="100000" dur="1000" fill="hold" id="9">
                                          <p:stCondLst>
                                            <p:cond delay="0"/>
                                          </p:stCondLst>
                                        </p:cTn>
                                        <p:tgtEl>
                                          <p:spTgt spid="1048971"/>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50"/>
                                        </p:tgtEl>
                                        <p:attrNameLst>
                                          <p:attrName>style.visibility</p:attrName>
                                        </p:attrNameLst>
                                      </p:cBhvr>
                                      <p:to>
                                        <p:strVal val="visible"/>
                                      </p:to>
                                    </p:set>
                                    <p:animEffect transition="in" filter="fade">
                                      <p:cBhvr>
                                        <p:cTn dur="1000" id="14"/>
                                        <p:tgtEl>
                                          <p:spTgt spid="250"/>
                                        </p:tgtEl>
                                      </p:cBhvr>
                                    </p:animEffect>
                                    <p:anim calcmode="lin" valueType="num">
                                      <p:cBhvr>
                                        <p:cTn dur="1000" fill="hold" id="15"/>
                                        <p:tgtEl>
                                          <p:spTgt spid="250"/>
                                        </p:tgtEl>
                                        <p:attrNameLst>
                                          <p:attrName>ppt_x</p:attrName>
                                        </p:attrNameLst>
                                      </p:cBhvr>
                                      <p:tavLst>
                                        <p:tav tm="0">
                                          <p:val>
                                            <p:strVal val="#ppt_x"/>
                                          </p:val>
                                        </p:tav>
                                        <p:tav tm="100000">
                                          <p:val>
                                            <p:strVal val="#ppt_x"/>
                                          </p:val>
                                        </p:tav>
                                      </p:tavLst>
                                    </p:anim>
                                    <p:anim calcmode="lin" valueType="num">
                                      <p:cBhvr>
                                        <p:cTn dur="1000" fill="hold" id="16"/>
                                        <p:tgtEl>
                                          <p:spTgt spid="250"/>
                                        </p:tgtEl>
                                        <p:attrNameLst>
                                          <p:attrName>ppt_y</p:attrName>
                                        </p:attrNameLst>
                                      </p:cBhvr>
                                      <p:tavLst>
                                        <p:tav tm="0">
                                          <p:val>
                                            <p:strVal val="#ppt_y+.1"/>
                                          </p:val>
                                        </p:tav>
                                        <p:tav tm="100000">
                                          <p:val>
                                            <p:strVal val="#ppt_y"/>
                                          </p:val>
                                        </p:tav>
                                      </p:tavLst>
                                    </p:anim>
                                  </p:childTnLst>
                                </p:cTn>
                              </p:par>
                            </p:childTnLst>
                          </p:cTn>
                        </p:par>
                        <p:par>
                          <p:cTn fill="hold" id="17">
                            <p:stCondLst>
                              <p:cond delay="1000"/>
                            </p:stCondLst>
                            <p:childTnLst>
                              <p:par>
                                <p:cTn fill="hold" id="18" nodeType="afterEffect" presetClass="entr" presetID="22" presetSubtype="4">
                                  <p:stCondLst>
                                    <p:cond delay="0"/>
                                  </p:stCondLst>
                                  <p:childTnLst>
                                    <p:set>
                                      <p:cBhvr>
                                        <p:cTn dur="1" fill="hold" id="19">
                                          <p:stCondLst>
                                            <p:cond delay="0"/>
                                          </p:stCondLst>
                                        </p:cTn>
                                        <p:tgtEl>
                                          <p:spTgt spid="263"/>
                                        </p:tgtEl>
                                        <p:attrNameLst>
                                          <p:attrName>style.visibility</p:attrName>
                                        </p:attrNameLst>
                                      </p:cBhvr>
                                      <p:to>
                                        <p:strVal val="visible"/>
                                      </p:to>
                                    </p:set>
                                    <p:animEffect transition="in" filter="wipe(down)">
                                      <p:cBhvr>
                                        <p:cTn dur="500" id="2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pic>
        <p:nvPicPr>
          <p:cNvPr id="209723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033"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034"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35"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036" name="文本框 58"/>
          <p:cNvSpPr txBox="1"/>
          <p:nvPr/>
        </p:nvSpPr>
        <p:spPr>
          <a:xfrm>
            <a:off x="4480171" y="653569"/>
            <a:ext cx="32004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安全攻击的分类</a:t>
            </a:r>
          </a:p>
        </p:txBody>
      </p:sp>
      <p:sp>
        <p:nvSpPr>
          <p:cNvPr id="1049037" name="文本框 108"/>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X.800</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RFC 2828</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对安全攻击进行分类：</a:t>
            </a:r>
          </a:p>
        </p:txBody>
      </p:sp>
      <p:sp>
        <p:nvSpPr>
          <p:cNvPr id="1049038" name="矩形 109"/>
          <p:cNvSpPr/>
          <p:nvPr/>
        </p:nvSpPr>
        <p:spPr>
          <a:xfrm>
            <a:off x="968188" y="2139911"/>
            <a:ext cx="10018339" cy="3459481"/>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被动攻击</a:t>
            </a:r>
          </a:p>
          <a:p>
            <a:pPr indent="-342900" lvl="2" marL="1584000">
              <a:lnSpc>
                <a:spcPct val="120000"/>
              </a:lnSpc>
              <a:spcAft>
                <a:spcPts val="600"/>
              </a:spcAft>
              <a:buClr>
                <a:srgbClr val="15449F"/>
              </a:buClr>
              <a:buFont typeface="Wingdings" panose="05000000000000000000" pitchFamily="2" charset="2"/>
              <a:buChar char="ü"/>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试图获得系统信息，但不会对系统资源造成破坏。 </a:t>
            </a:r>
          </a:p>
          <a:p>
            <a:pPr indent="-342900" lvl="2" marL="1584000">
              <a:lnSpc>
                <a:spcPct val="120000"/>
              </a:lnSpc>
              <a:spcAft>
                <a:spcPts val="600"/>
              </a:spcAft>
              <a:buClr>
                <a:srgbClr val="15449F"/>
              </a:buClr>
              <a:buFont typeface="Wingdings" panose="05000000000000000000" pitchFamily="2" charset="2"/>
              <a:buChar char="ü"/>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难以检测，但可预防。</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主动攻击</a:t>
            </a:r>
          </a:p>
          <a:p>
            <a:pPr indent="-342900" lvl="2" marL="1584000">
              <a:lnSpc>
                <a:spcPct val="120000"/>
              </a:lnSpc>
              <a:spcAft>
                <a:spcPts val="600"/>
              </a:spcAft>
              <a:buClr>
                <a:srgbClr val="15449F"/>
              </a:buClr>
              <a:buFont typeface="Wingdings" panose="05000000000000000000" pitchFamily="2" charset="2"/>
              <a:buChar char="ü"/>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试图破坏系统的资源，影响系统的正常工作。 </a:t>
            </a:r>
          </a:p>
          <a:p>
            <a:pPr indent="-342900" lvl="2" marL="1584000">
              <a:lnSpc>
                <a:spcPct val="120000"/>
              </a:lnSpc>
              <a:spcAft>
                <a:spcPts val="600"/>
              </a:spcAft>
              <a:buClr>
                <a:srgbClr val="15449F"/>
              </a:buClr>
              <a:buFont typeface="Wingdings" panose="05000000000000000000" pitchFamily="2" charset="2"/>
              <a:buChar char="ü"/>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易于检测，难以绝对阻止。应重视检测，应急响应，从破坏中恢复。</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036"/>
                                        </p:tgtEl>
                                        <p:attrNameLst>
                                          <p:attrName>style.visibility</p:attrName>
                                        </p:attrNameLst>
                                      </p:cBhvr>
                                      <p:to>
                                        <p:strVal val="visible"/>
                                      </p:to>
                                    </p:set>
                                    <p:animEffect transition="in" filter="fade">
                                      <p:cBhvr>
                                        <p:cTn dur="500" id="7">
                                          <p:stCondLst>
                                            <p:cond delay="0"/>
                                          </p:stCondLst>
                                        </p:cTn>
                                        <p:tgtEl>
                                          <p:spTgt spid="1049036"/>
                                        </p:tgtEl>
                                      </p:cBhvr>
                                    </p:animEffect>
                                    <p:set>
                                      <p:cBhvr>
                                        <p:cTn dur="500" fill="hold" id="8">
                                          <p:stCondLst>
                                            <p:cond delay="500"/>
                                          </p:stCondLst>
                                        </p:cTn>
                                        <p:tgtEl>
                                          <p:spTgt spid="1049036"/>
                                        </p:tgtEl>
                                        <p:attrNameLst>
                                          <p:attrName>style.visibility</p:attrName>
                                        </p:attrNameLst>
                                      </p:cBhvr>
                                      <p:to>
                                        <p:strVal val="visible"/>
                                      </p:to>
                                    </p:set>
                                    <p:anim calcmode="lin" to="0" valueType="num">
                                      <p:cBhvr>
                                        <p:cTn decel="100000" dur="1000" fill="hold" id="9">
                                          <p:stCondLst>
                                            <p:cond delay="0"/>
                                          </p:stCondLst>
                                        </p:cTn>
                                        <p:tgtEl>
                                          <p:spTgt spid="1049036"/>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3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037"/>
                                        </p:tgtEl>
                                        <p:attrNameLst>
                                          <p:attrName>style.visibility</p:attrName>
                                        </p:attrNameLst>
                                      </p:cBhvr>
                                      <p:to>
                                        <p:strVal val="visible"/>
                                      </p:to>
                                    </p:set>
                                    <p:anim calcmode="lin" to="0" valueType="num">
                                      <p:cBhvr>
                                        <p:cTn decel="100000" dur="500" fill="hold" id="13">
                                          <p:stCondLst>
                                            <p:cond delay="0"/>
                                          </p:stCondLst>
                                        </p:cTn>
                                        <p:tgtEl>
                                          <p:spTgt spid="1049037"/>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037"/>
                                        </p:tgtEl>
                                      </p:cBhvr>
                                    </p:animEffect>
                                    <p:animScale>
                                      <p:cBhvr>
                                        <p:cTn decel="100000" dur="500" fill="hold" id="15">
                                          <p:stCondLst>
                                            <p:cond delay="0"/>
                                          </p:stCondLst>
                                        </p:cTn>
                                        <p:tgtEl>
                                          <p:spTgt spid="1049037"/>
                                        </p:tgtEl>
                                      </p:cBhvr>
                                      <p:by x="100000" y="100000"/>
                                      <p:from x="110000" y="110000"/>
                                      <p:to x="100000" y="100000"/>
                                    </p:animScale>
                                  </p:childTnLst>
                                </p:cTn>
                              </p:par>
                            </p:childTnLst>
                          </p:cTn>
                        </p:par>
                        <p:par>
                          <p:cTn fill="hold" id="16">
                            <p:stCondLst>
                              <p:cond delay="23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038"/>
                                        </p:tgtEl>
                                        <p:attrNameLst>
                                          <p:attrName>style.visibility</p:attrName>
                                        </p:attrNameLst>
                                      </p:cBhvr>
                                      <p:to>
                                        <p:strVal val="visible"/>
                                      </p:to>
                                    </p:set>
                                    <p:anim calcmode="lin" to="0" valueType="num">
                                      <p:cBhvr>
                                        <p:cTn decel="100000" dur="500" fill="hold" id="19">
                                          <p:stCondLst>
                                            <p:cond delay="0"/>
                                          </p:stCondLst>
                                        </p:cTn>
                                        <p:tgtEl>
                                          <p:spTgt spid="1049038"/>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038"/>
                                        </p:tgtEl>
                                      </p:cBhvr>
                                    </p:animEffect>
                                    <p:animScale>
                                      <p:cBhvr>
                                        <p:cTn decel="100000" dur="500" fill="hold" id="21">
                                          <p:stCondLst>
                                            <p:cond delay="0"/>
                                          </p:stCondLst>
                                        </p:cTn>
                                        <p:tgtEl>
                                          <p:spTgt spid="104903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6" grpId="0"/>
      <p:bldP spid="1049037" grpId="0"/>
      <p:bldP spid="10490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pic>
        <p:nvPicPr>
          <p:cNvPr id="209723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04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04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4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045" name="文本框 58"/>
          <p:cNvSpPr txBox="1"/>
          <p:nvPr/>
        </p:nvSpPr>
        <p:spPr>
          <a:xfrm>
            <a:off x="4480171" y="653569"/>
            <a:ext cx="32004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安全攻击的分类</a:t>
            </a:r>
          </a:p>
        </p:txBody>
      </p:sp>
      <p:grpSp>
        <p:nvGrpSpPr>
          <p:cNvPr id="277" name="Group 27"/>
          <p:cNvGrpSpPr/>
          <p:nvPr/>
        </p:nvGrpSpPr>
        <p:grpSpPr bwMode="auto">
          <a:xfrm>
            <a:off x="1496065" y="2481943"/>
            <a:ext cx="9490463" cy="2511092"/>
            <a:chOff x="-68" y="2614"/>
            <a:chExt cx="5669" cy="1579"/>
          </a:xfrm>
        </p:grpSpPr>
        <p:sp>
          <p:nvSpPr>
            <p:cNvPr id="1049046" name="Rectangle 4"/>
            <p:cNvSpPr>
              <a:spLocks noChangeArrowheads="1"/>
            </p:cNvSpPr>
            <p:nvPr/>
          </p:nvSpPr>
          <p:spPr bwMode="auto">
            <a:xfrm>
              <a:off x="400" y="2614"/>
              <a:ext cx="1134" cy="545"/>
            </a:xfrm>
            <a:prstGeom prst="round2DiagRect"/>
          </p:spPr>
          <p:style>
            <a:lnRef idx="3">
              <a:schemeClr val="lt1"/>
            </a:lnRef>
            <a:fillRef idx="1">
              <a:schemeClr val="accent2"/>
            </a:fillRef>
            <a:effectRef idx="1">
              <a:schemeClr val="accent2"/>
            </a:effectRef>
            <a:fontRef idx="minor">
              <a:schemeClr val="lt1"/>
            </a:fontRef>
          </p:style>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latinLnBrk="0">
                <a:spcBef>
                  <a:spcPct val="0"/>
                </a:spcBef>
                <a:buClrTx/>
                <a:buFont typeface="Arial" panose="020B0604020202020204" pitchFamily="34" charset="0"/>
                <a:buNone/>
              </a:pPr>
              <a:r>
                <a:rPr altLang="en-US" dirty="0" sz="3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cs typeface="+mn-cs"/>
                </a:rPr>
                <a:t>被动攻击</a:t>
              </a:r>
            </a:p>
          </p:txBody>
        </p:sp>
        <p:sp>
          <p:nvSpPr>
            <p:cNvPr id="1049047" name="Rectangle 5"/>
            <p:cNvSpPr>
              <a:spLocks noChangeArrowheads="1"/>
            </p:cNvSpPr>
            <p:nvPr/>
          </p:nvSpPr>
          <p:spPr bwMode="auto">
            <a:xfrm>
              <a:off x="3086" y="2614"/>
              <a:ext cx="1134" cy="545"/>
            </a:xfrm>
            <a:prstGeom prst="round2DiagRect"/>
          </p:spPr>
          <p:style>
            <a:lnRef idx="3">
              <a:schemeClr val="lt1"/>
            </a:lnRef>
            <a:fillRef idx="1">
              <a:schemeClr val="accent1"/>
            </a:fillRef>
            <a:effectRef idx="1">
              <a:schemeClr val="accent1"/>
            </a:effectRef>
            <a:fontRef idx="minor">
              <a:schemeClr val="lt1"/>
            </a:fontRef>
          </p:style>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3600" lang="zh-CN">
                  <a:solidFill>
                    <a:schemeClr val="bg1"/>
                  </a:solidFill>
                  <a:effectLst>
                    <a:outerShdw algn="tl" blurRad="38100" dir="2700000" dist="38100">
                      <a:srgbClr val="000000">
                        <a:alpha val="43137"/>
                      </a:srgbClr>
                    </a:outerShdw>
                  </a:effectLst>
                  <a:latin typeface="方正正大黑简体" panose="02000000000000000000" pitchFamily="2" charset="-122"/>
                  <a:ea typeface="方正正大黑简体" panose="02000000000000000000" pitchFamily="2" charset="-122"/>
                  <a:cs typeface="+mn-cs"/>
                </a:rPr>
                <a:t>主动攻击</a:t>
              </a:r>
            </a:p>
          </p:txBody>
        </p:sp>
        <p:sp>
          <p:nvSpPr>
            <p:cNvPr id="1049048" name="Rectangle 6"/>
            <p:cNvSpPr>
              <a:spLocks noChangeArrowheads="1"/>
            </p:cNvSpPr>
            <p:nvPr/>
          </p:nvSpPr>
          <p:spPr bwMode="auto">
            <a:xfrm>
              <a:off x="-68" y="3647"/>
              <a:ext cx="1168" cy="545"/>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15449F"/>
                  </a:solidFill>
                  <a:latin typeface="方正正大黑简体" panose="02000000000000000000" pitchFamily="2" charset="-122"/>
                  <a:ea typeface="方正正大黑简体" panose="02000000000000000000" pitchFamily="2" charset="-122"/>
                  <a:cs typeface="+mn-cs"/>
                </a:rPr>
                <a:t>窃听</a:t>
              </a:r>
            </a:p>
          </p:txBody>
        </p:sp>
        <p:sp>
          <p:nvSpPr>
            <p:cNvPr id="1049049" name="Line 7"/>
            <p:cNvSpPr>
              <a:spLocks noChangeShapeType="1"/>
            </p:cNvSpPr>
            <p:nvPr/>
          </p:nvSpPr>
          <p:spPr bwMode="auto">
            <a:xfrm flipH="1">
              <a:off x="551" y="3159"/>
              <a:ext cx="363" cy="588"/>
            </a:xfrm>
            <a:prstGeom prst="line"/>
            <a:noFill/>
            <a:ln w="38100">
              <a:solidFill>
                <a:schemeClr val="tx2"/>
              </a:solidFill>
              <a:round/>
            </a:ln>
          </p:spPr>
          <p:txBody>
            <a:bodyPr/>
            <a:p>
              <a:endParaRPr altLang="en-US" sz="100" lang="zh-CN"/>
            </a:p>
          </p:txBody>
        </p:sp>
        <p:sp>
          <p:nvSpPr>
            <p:cNvPr id="1049050" name="Rectangle 13"/>
            <p:cNvSpPr>
              <a:spLocks noChangeArrowheads="1"/>
            </p:cNvSpPr>
            <p:nvPr/>
          </p:nvSpPr>
          <p:spPr bwMode="auto">
            <a:xfrm>
              <a:off x="817" y="3640"/>
              <a:ext cx="1134" cy="545"/>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15449F"/>
                  </a:solidFill>
                  <a:latin typeface="方正正大黑简体" panose="02000000000000000000" pitchFamily="2" charset="-122"/>
                  <a:ea typeface="方正正大黑简体" panose="02000000000000000000" pitchFamily="2" charset="-122"/>
                  <a:cs typeface="+mn-cs"/>
                </a:rPr>
                <a:t>流量分析</a:t>
              </a:r>
            </a:p>
          </p:txBody>
        </p:sp>
        <p:sp>
          <p:nvSpPr>
            <p:cNvPr id="1049051" name="Line 14"/>
            <p:cNvSpPr>
              <a:spLocks noChangeShapeType="1"/>
            </p:cNvSpPr>
            <p:nvPr/>
          </p:nvSpPr>
          <p:spPr bwMode="auto">
            <a:xfrm>
              <a:off x="914" y="3158"/>
              <a:ext cx="468" cy="589"/>
            </a:xfrm>
            <a:prstGeom prst="line"/>
            <a:noFill/>
            <a:ln w="38100">
              <a:solidFill>
                <a:schemeClr val="tx2"/>
              </a:solidFill>
              <a:round/>
            </a:ln>
          </p:spPr>
          <p:txBody>
            <a:bodyPr/>
            <a:p>
              <a:endParaRPr altLang="en-US" sz="100" lang="zh-CN"/>
            </a:p>
          </p:txBody>
        </p:sp>
        <p:sp>
          <p:nvSpPr>
            <p:cNvPr id="1049052" name="Rectangle 15"/>
            <p:cNvSpPr>
              <a:spLocks noChangeArrowheads="1"/>
            </p:cNvSpPr>
            <p:nvPr/>
          </p:nvSpPr>
          <p:spPr bwMode="auto">
            <a:xfrm>
              <a:off x="2108" y="3648"/>
              <a:ext cx="636" cy="544"/>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FFC000"/>
                  </a:solidFill>
                  <a:latin typeface="方正正大黑简体" panose="02000000000000000000" pitchFamily="2" charset="-122"/>
                  <a:ea typeface="方正正大黑简体" panose="02000000000000000000" pitchFamily="2" charset="-122"/>
                  <a:cs typeface="+mn-cs"/>
                </a:rPr>
                <a:t>重放</a:t>
              </a:r>
              <a:r>
                <a:rPr altLang="zh-CN" dirty="0" sz="2800" lang="en-US">
                  <a:solidFill>
                    <a:srgbClr val="FFC000"/>
                  </a:solidFill>
                  <a:latin typeface="方正正大黑简体" panose="02000000000000000000" pitchFamily="2" charset="-122"/>
                  <a:ea typeface="方正正大黑简体" panose="02000000000000000000" pitchFamily="2" charset="-122"/>
                  <a:cs typeface="+mn-cs"/>
                </a:rPr>
                <a:t>/</a:t>
              </a:r>
              <a:r>
                <a:rPr altLang="en-US" dirty="0" sz="2800" lang="zh-CN">
                  <a:solidFill>
                    <a:srgbClr val="FFC000"/>
                  </a:solidFill>
                  <a:latin typeface="方正正大黑简体" panose="02000000000000000000" pitchFamily="2" charset="-122"/>
                  <a:ea typeface="方正正大黑简体" panose="02000000000000000000" pitchFamily="2" charset="-122"/>
                  <a:cs typeface="+mn-cs"/>
                </a:rPr>
                <a:t>截获</a:t>
              </a:r>
            </a:p>
          </p:txBody>
        </p:sp>
        <p:sp>
          <p:nvSpPr>
            <p:cNvPr id="1049053" name="Line 16"/>
            <p:cNvSpPr>
              <a:spLocks noChangeShapeType="1"/>
            </p:cNvSpPr>
            <p:nvPr/>
          </p:nvSpPr>
          <p:spPr bwMode="auto">
            <a:xfrm flipH="1">
              <a:off x="2472" y="3159"/>
              <a:ext cx="1179" cy="589"/>
            </a:xfrm>
            <a:prstGeom prst="line"/>
            <a:noFill/>
            <a:ln w="38100">
              <a:solidFill>
                <a:srgbClr val="A50021"/>
              </a:solidFill>
              <a:round/>
            </a:ln>
          </p:spPr>
          <p:txBody>
            <a:bodyPr/>
            <a:p>
              <a:endParaRPr altLang="en-US" sz="100" lang="zh-CN"/>
            </a:p>
          </p:txBody>
        </p:sp>
        <p:sp>
          <p:nvSpPr>
            <p:cNvPr id="1049054" name="Rectangle 17"/>
            <p:cNvSpPr>
              <a:spLocks noChangeArrowheads="1"/>
            </p:cNvSpPr>
            <p:nvPr/>
          </p:nvSpPr>
          <p:spPr bwMode="auto">
            <a:xfrm>
              <a:off x="2970" y="3648"/>
              <a:ext cx="726" cy="545"/>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FFC000"/>
                  </a:solidFill>
                  <a:latin typeface="方正正大黑简体" panose="02000000000000000000" pitchFamily="2" charset="-122"/>
                  <a:ea typeface="方正正大黑简体" panose="02000000000000000000" pitchFamily="2" charset="-122"/>
                  <a:cs typeface="+mn-cs"/>
                </a:rPr>
                <a:t>伪装</a:t>
              </a:r>
            </a:p>
          </p:txBody>
        </p:sp>
        <p:sp>
          <p:nvSpPr>
            <p:cNvPr id="1049055" name="Line 18"/>
            <p:cNvSpPr>
              <a:spLocks noChangeShapeType="1"/>
            </p:cNvSpPr>
            <p:nvPr/>
          </p:nvSpPr>
          <p:spPr bwMode="auto">
            <a:xfrm flipH="1">
              <a:off x="3379" y="3159"/>
              <a:ext cx="272" cy="634"/>
            </a:xfrm>
            <a:prstGeom prst="line"/>
            <a:noFill/>
            <a:ln w="38100">
              <a:solidFill>
                <a:srgbClr val="A50021"/>
              </a:solidFill>
              <a:round/>
            </a:ln>
          </p:spPr>
          <p:txBody>
            <a:bodyPr/>
            <a:p>
              <a:endParaRPr altLang="en-US" sz="100" lang="zh-CN"/>
            </a:p>
          </p:txBody>
        </p:sp>
        <p:sp>
          <p:nvSpPr>
            <p:cNvPr id="1049056" name="Rectangle 19"/>
            <p:cNvSpPr>
              <a:spLocks noChangeArrowheads="1"/>
            </p:cNvSpPr>
            <p:nvPr/>
          </p:nvSpPr>
          <p:spPr bwMode="auto">
            <a:xfrm>
              <a:off x="3515" y="3648"/>
              <a:ext cx="1134" cy="545"/>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FFC000"/>
                  </a:solidFill>
                  <a:latin typeface="方正正大黑简体" panose="02000000000000000000" pitchFamily="2" charset="-122"/>
                  <a:ea typeface="方正正大黑简体" panose="02000000000000000000" pitchFamily="2" charset="-122"/>
                  <a:cs typeface="+mn-cs"/>
                </a:rPr>
                <a:t>篡改</a:t>
              </a:r>
            </a:p>
          </p:txBody>
        </p:sp>
        <p:sp>
          <p:nvSpPr>
            <p:cNvPr id="1049057" name="Line 20"/>
            <p:cNvSpPr>
              <a:spLocks noChangeShapeType="1"/>
            </p:cNvSpPr>
            <p:nvPr/>
          </p:nvSpPr>
          <p:spPr bwMode="auto">
            <a:xfrm>
              <a:off x="3651" y="3159"/>
              <a:ext cx="408" cy="634"/>
            </a:xfrm>
            <a:prstGeom prst="line"/>
            <a:noFill/>
            <a:ln w="38100">
              <a:solidFill>
                <a:srgbClr val="A50021"/>
              </a:solidFill>
              <a:round/>
            </a:ln>
          </p:spPr>
          <p:txBody>
            <a:bodyPr/>
            <a:p>
              <a:endParaRPr altLang="en-US" sz="100" lang="zh-CN"/>
            </a:p>
          </p:txBody>
        </p:sp>
        <p:sp>
          <p:nvSpPr>
            <p:cNvPr id="1049058" name="Rectangle 21"/>
            <p:cNvSpPr>
              <a:spLocks noChangeArrowheads="1"/>
            </p:cNvSpPr>
            <p:nvPr/>
          </p:nvSpPr>
          <p:spPr bwMode="auto">
            <a:xfrm>
              <a:off x="4467" y="3648"/>
              <a:ext cx="1134" cy="545"/>
            </a:xfrm>
            <a:prstGeom prst="rect"/>
            <a:noFill/>
            <a:ln>
              <a:noFill/>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2"/>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latinLnBrk="0">
                <a:spcBef>
                  <a:spcPct val="0"/>
                </a:spcBef>
                <a:buClrTx/>
                <a:buNone/>
              </a:pPr>
              <a:r>
                <a:rPr altLang="en-US" dirty="0" sz="2800" lang="zh-CN">
                  <a:solidFill>
                    <a:srgbClr val="FFC000"/>
                  </a:solidFill>
                  <a:latin typeface="方正正大黑简体" panose="02000000000000000000" pitchFamily="2" charset="-122"/>
                  <a:ea typeface="方正正大黑简体" panose="02000000000000000000" pitchFamily="2" charset="-122"/>
                  <a:cs typeface="+mn-cs"/>
                </a:rPr>
                <a:t>拒绝服务</a:t>
              </a:r>
            </a:p>
          </p:txBody>
        </p:sp>
        <p:sp>
          <p:nvSpPr>
            <p:cNvPr id="1049059" name="Line 22"/>
            <p:cNvSpPr>
              <a:spLocks noChangeShapeType="1"/>
            </p:cNvSpPr>
            <p:nvPr/>
          </p:nvSpPr>
          <p:spPr bwMode="auto">
            <a:xfrm>
              <a:off x="3651" y="3159"/>
              <a:ext cx="1224" cy="634"/>
            </a:xfrm>
            <a:prstGeom prst="line"/>
            <a:noFill/>
            <a:ln w="38100">
              <a:solidFill>
                <a:srgbClr val="A50021"/>
              </a:solidFill>
              <a:round/>
            </a:ln>
          </p:spPr>
          <p:txBody>
            <a:bodyPr/>
            <a:p>
              <a:endParaRPr altLang="en-US" sz="100" lang="zh-CN"/>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77"/>
                                        </p:tgtEl>
                                        <p:attrNameLst>
                                          <p:attrName>style.visibility</p:attrName>
                                        </p:attrNameLst>
                                      </p:cBhvr>
                                      <p:to>
                                        <p:strVal val="visible"/>
                                      </p:to>
                                    </p:set>
                                    <p:animEffect transition="in" filter="fade">
                                      <p:cBhvr>
                                        <p:cTn dur="1000" id="7"/>
                                        <p:tgtEl>
                                          <p:spTgt spid="277"/>
                                        </p:tgtEl>
                                      </p:cBhvr>
                                    </p:animEffect>
                                    <p:anim calcmode="lin" valueType="num">
                                      <p:cBhvr>
                                        <p:cTn dur="1000" fill="hold" id="8"/>
                                        <p:tgtEl>
                                          <p:spTgt spid="277"/>
                                        </p:tgtEl>
                                        <p:attrNameLst>
                                          <p:attrName>ppt_x</p:attrName>
                                        </p:attrNameLst>
                                      </p:cBhvr>
                                      <p:tavLst>
                                        <p:tav tm="0">
                                          <p:val>
                                            <p:strVal val="#ppt_x"/>
                                          </p:val>
                                        </p:tav>
                                        <p:tav tm="100000">
                                          <p:val>
                                            <p:strVal val="#ppt_x"/>
                                          </p:val>
                                        </p:tav>
                                      </p:tavLst>
                                    </p:anim>
                                    <p:anim calcmode="lin" valueType="num">
                                      <p:cBhvr>
                                        <p:cTn dur="1000" fill="hold" id="9"/>
                                        <p:tgtEl>
                                          <p:spTgt spid="2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grpSp>
        <p:nvGrpSpPr>
          <p:cNvPr id="281" name="组合 7"/>
          <p:cNvGrpSpPr/>
          <p:nvPr/>
        </p:nvGrpSpPr>
        <p:grpSpPr>
          <a:xfrm>
            <a:off x="-265471" y="-870076"/>
            <a:ext cx="12722942" cy="8598152"/>
            <a:chOff x="-5715000" y="-6019800"/>
            <a:chExt cx="25031700" cy="16916400"/>
          </a:xfrm>
        </p:grpSpPr>
        <p:grpSp>
          <p:nvGrpSpPr>
            <p:cNvPr id="282" name="组合 3"/>
            <p:cNvGrpSpPr/>
            <p:nvPr/>
          </p:nvGrpSpPr>
          <p:grpSpPr>
            <a:xfrm>
              <a:off x="-5715000" y="-6019800"/>
              <a:ext cx="419100" cy="16916400"/>
              <a:chOff x="-5715000" y="-6019800"/>
              <a:chExt cx="419100" cy="16916400"/>
            </a:xfrm>
          </p:grpSpPr>
          <p:sp>
            <p:nvSpPr>
              <p:cNvPr id="1049063" name="椭圆 1"/>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64" name="椭圆 2"/>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83" name="组合 4"/>
            <p:cNvGrpSpPr/>
            <p:nvPr/>
          </p:nvGrpSpPr>
          <p:grpSpPr>
            <a:xfrm>
              <a:off x="18897600" y="-6019800"/>
              <a:ext cx="419100" cy="16916400"/>
              <a:chOff x="-5715000" y="-6019800"/>
              <a:chExt cx="419100" cy="16916400"/>
            </a:xfrm>
          </p:grpSpPr>
          <p:sp>
            <p:nvSpPr>
              <p:cNvPr id="1049065" name="椭圆 5"/>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66" name="椭圆 6"/>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pic>
        <p:nvPicPr>
          <p:cNvPr id="2097235"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06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06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6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070" name="文本框 58"/>
          <p:cNvSpPr txBox="1"/>
          <p:nvPr/>
        </p:nvSpPr>
        <p:spPr>
          <a:xfrm>
            <a:off x="4480171" y="653569"/>
            <a:ext cx="32004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安全攻击的分类</a:t>
            </a:r>
          </a:p>
        </p:txBody>
      </p:sp>
      <p:grpSp>
        <p:nvGrpSpPr>
          <p:cNvPr id="284" name="组合 31"/>
          <p:cNvGrpSpPr/>
          <p:nvPr/>
        </p:nvGrpSpPr>
        <p:grpSpPr>
          <a:xfrm>
            <a:off x="1695492" y="1658062"/>
            <a:ext cx="2439842" cy="539066"/>
            <a:chOff x="1003453" y="404708"/>
            <a:chExt cx="3447799" cy="905106"/>
          </a:xfrm>
        </p:grpSpPr>
        <p:sp>
          <p:nvSpPr>
            <p:cNvPr id="1049071" name="剪去单角的矩形 68"/>
            <p:cNvSpPr/>
            <p:nvPr/>
          </p:nvSpPr>
          <p:spPr>
            <a:xfrm>
              <a:off x="1003456" y="404708"/>
              <a:ext cx="3447796" cy="625288"/>
            </a:xfrm>
            <a:prstGeom prst="snip1Rect">
              <a:avLst>
                <a:gd name="adj" fmla="val 350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latin typeface="Times New Roman" panose="02020603050405020304" pitchFamily="18" charset="0"/>
                <a:ea typeface="微软雅黑" panose="020B0503020204020204" charset="-122"/>
                <a:cs typeface="Times New Roman" panose="02020603050405020304" pitchFamily="18" charset="0"/>
              </a:endParaRPr>
            </a:p>
          </p:txBody>
        </p:sp>
        <p:sp>
          <p:nvSpPr>
            <p:cNvPr id="1049072" name="剪去单角的矩形 68"/>
            <p:cNvSpPr/>
            <p:nvPr/>
          </p:nvSpPr>
          <p:spPr>
            <a:xfrm>
              <a:off x="1003453" y="462005"/>
              <a:ext cx="3352788" cy="567994"/>
            </a:xfrm>
            <a:prstGeom prst="snip1Rect">
              <a:avLst>
                <a:gd name="adj" fmla="val 310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latin typeface="Times New Roman" panose="02020603050405020304" pitchFamily="18" charset="0"/>
                <a:ea typeface="微软雅黑" panose="020B0503020204020204" charset="-122"/>
                <a:cs typeface="Times New Roman" panose="02020603050405020304" pitchFamily="18" charset="0"/>
              </a:endParaRPr>
            </a:p>
          </p:txBody>
        </p:sp>
        <p:sp>
          <p:nvSpPr>
            <p:cNvPr id="1049073" name="Text Box 14"/>
            <p:cNvSpPr txBox="1">
              <a:spLocks noChangeArrowheads="1"/>
            </p:cNvSpPr>
            <p:nvPr/>
          </p:nvSpPr>
          <p:spPr bwMode="auto">
            <a:xfrm>
              <a:off x="1244365" y="431314"/>
              <a:ext cx="2524444" cy="878500"/>
            </a:xfrm>
            <a:prstGeom prst="rect"/>
            <a:noFill/>
            <a:ln>
              <a:noFill/>
            </a:ln>
            <a:effectLst/>
          </p:spPr>
          <p:txBody>
            <a:bodyPr wrap="square">
              <a:spAutoFit/>
            </a:bodyPr>
            <a:p>
              <a:pPr>
                <a:spcBef>
                  <a:spcPct val="50000"/>
                </a:spcBef>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被动攻击</a:t>
              </a:r>
            </a:p>
          </p:txBody>
        </p:sp>
      </p:grpSp>
      <p:grpSp>
        <p:nvGrpSpPr>
          <p:cNvPr id="285" name="cfd94a5b-1ff7-437e-aac3-ef033186de72"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625118" y="1627446"/>
            <a:ext cx="156755" cy="233885"/>
            <a:chOff x="4700588" y="1363663"/>
            <a:chExt cx="2790825" cy="4164012"/>
          </a:xfrm>
          <a:effectLst>
            <a:outerShdw algn="br" blurRad="76200" dir="13500000" kx="1200000" rotWithShape="0" sy="23000">
              <a:prstClr val="black">
                <a:alpha val="20000"/>
              </a:prstClr>
            </a:outerShdw>
          </a:effectLst>
        </p:grpSpPr>
        <p:sp>
          <p:nvSpPr>
            <p:cNvPr id="1049074" name="ïṣlîďe"/>
            <p:cNvSpPr/>
            <p:nvPr/>
          </p:nvSpPr>
          <p:spPr bwMode="auto">
            <a:xfrm>
              <a:off x="4725988" y="1387475"/>
              <a:ext cx="2732088" cy="3959225"/>
            </a:xfrm>
            <a:custGeom>
              <a:avLst/>
              <a:gdLst>
                <a:gd name="T0" fmla="*/ 332 w 332"/>
                <a:gd name="T1" fmla="*/ 21 h 482"/>
                <a:gd name="T2" fmla="*/ 331 w 332"/>
                <a:gd name="T3" fmla="*/ 20 h 482"/>
                <a:gd name="T4" fmla="*/ 300 w 332"/>
                <a:gd name="T5" fmla="*/ 1 h 482"/>
                <a:gd name="T6" fmla="*/ 294 w 332"/>
                <a:gd name="T7" fmla="*/ 2 h 482"/>
                <a:gd name="T8" fmla="*/ 283 w 332"/>
                <a:gd name="T9" fmla="*/ 12 h 482"/>
                <a:gd name="T10" fmla="*/ 164 w 332"/>
                <a:gd name="T11" fmla="*/ 47 h 482"/>
                <a:gd name="T12" fmla="*/ 160 w 332"/>
                <a:gd name="T13" fmla="*/ 47 h 482"/>
                <a:gd name="T14" fmla="*/ 141 w 332"/>
                <a:gd name="T15" fmla="*/ 58 h 482"/>
                <a:gd name="T16" fmla="*/ 141 w 332"/>
                <a:gd name="T17" fmla="*/ 58 h 482"/>
                <a:gd name="T18" fmla="*/ 137 w 332"/>
                <a:gd name="T19" fmla="*/ 63 h 482"/>
                <a:gd name="T20" fmla="*/ 19 w 332"/>
                <a:gd name="T21" fmla="*/ 164 h 482"/>
                <a:gd name="T22" fmla="*/ 8 w 332"/>
                <a:gd name="T23" fmla="*/ 168 h 482"/>
                <a:gd name="T24" fmla="*/ 0 w 332"/>
                <a:gd name="T25" fmla="*/ 179 h 482"/>
                <a:gd name="T26" fmla="*/ 0 w 332"/>
                <a:gd name="T27" fmla="*/ 193 h 482"/>
                <a:gd name="T28" fmla="*/ 91 w 332"/>
                <a:gd name="T29" fmla="*/ 459 h 482"/>
                <a:gd name="T30" fmla="*/ 91 w 332"/>
                <a:gd name="T31" fmla="*/ 459 h 482"/>
                <a:gd name="T32" fmla="*/ 129 w 332"/>
                <a:gd name="T33" fmla="*/ 482 h 482"/>
                <a:gd name="T34" fmla="*/ 131 w 332"/>
                <a:gd name="T35" fmla="*/ 475 h 482"/>
                <a:gd name="T36" fmla="*/ 145 w 332"/>
                <a:gd name="T37" fmla="*/ 476 h 482"/>
                <a:gd name="T38" fmla="*/ 145 w 332"/>
                <a:gd name="T39" fmla="*/ 476 h 482"/>
                <a:gd name="T40" fmla="*/ 157 w 332"/>
                <a:gd name="T41" fmla="*/ 469 h 482"/>
                <a:gd name="T42" fmla="*/ 157 w 332"/>
                <a:gd name="T43" fmla="*/ 469 h 482"/>
                <a:gd name="T44" fmla="*/ 297 w 332"/>
                <a:gd name="T45" fmla="*/ 99 h 482"/>
                <a:gd name="T46" fmla="*/ 314 w 332"/>
                <a:gd name="T47" fmla="*/ 62 h 482"/>
                <a:gd name="T48" fmla="*/ 332 w 332"/>
                <a:gd name="T49" fmla="*/ 2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2" h="482">
                  <a:moveTo>
                    <a:pt x="332" y="21"/>
                  </a:moveTo>
                  <a:cubicBezTo>
                    <a:pt x="332" y="21"/>
                    <a:pt x="332" y="20"/>
                    <a:pt x="331" y="20"/>
                  </a:cubicBezTo>
                  <a:cubicBezTo>
                    <a:pt x="300" y="1"/>
                    <a:pt x="300" y="1"/>
                    <a:pt x="300" y="1"/>
                  </a:cubicBezTo>
                  <a:cubicBezTo>
                    <a:pt x="299" y="0"/>
                    <a:pt x="297" y="0"/>
                    <a:pt x="294" y="2"/>
                  </a:cubicBezTo>
                  <a:cubicBezTo>
                    <a:pt x="283" y="12"/>
                    <a:pt x="283" y="12"/>
                    <a:pt x="283" y="12"/>
                  </a:cubicBezTo>
                  <a:cubicBezTo>
                    <a:pt x="282" y="12"/>
                    <a:pt x="226" y="59"/>
                    <a:pt x="164" y="47"/>
                  </a:cubicBezTo>
                  <a:cubicBezTo>
                    <a:pt x="163" y="47"/>
                    <a:pt x="162" y="47"/>
                    <a:pt x="160" y="47"/>
                  </a:cubicBezTo>
                  <a:cubicBezTo>
                    <a:pt x="154" y="48"/>
                    <a:pt x="147" y="52"/>
                    <a:pt x="141" y="58"/>
                  </a:cubicBezTo>
                  <a:cubicBezTo>
                    <a:pt x="141" y="58"/>
                    <a:pt x="141" y="58"/>
                    <a:pt x="141" y="58"/>
                  </a:cubicBezTo>
                  <a:cubicBezTo>
                    <a:pt x="140" y="60"/>
                    <a:pt x="139" y="61"/>
                    <a:pt x="137" y="63"/>
                  </a:cubicBezTo>
                  <a:cubicBezTo>
                    <a:pt x="78" y="144"/>
                    <a:pt x="21" y="163"/>
                    <a:pt x="19" y="164"/>
                  </a:cubicBezTo>
                  <a:cubicBezTo>
                    <a:pt x="8" y="168"/>
                    <a:pt x="8" y="168"/>
                    <a:pt x="8" y="168"/>
                  </a:cubicBezTo>
                  <a:cubicBezTo>
                    <a:pt x="4" y="169"/>
                    <a:pt x="0" y="175"/>
                    <a:pt x="0" y="179"/>
                  </a:cubicBezTo>
                  <a:cubicBezTo>
                    <a:pt x="0" y="193"/>
                    <a:pt x="0" y="193"/>
                    <a:pt x="0" y="193"/>
                  </a:cubicBezTo>
                  <a:cubicBezTo>
                    <a:pt x="3" y="366"/>
                    <a:pt x="51" y="433"/>
                    <a:pt x="91" y="459"/>
                  </a:cubicBezTo>
                  <a:cubicBezTo>
                    <a:pt x="91" y="459"/>
                    <a:pt x="91" y="459"/>
                    <a:pt x="91" y="459"/>
                  </a:cubicBezTo>
                  <a:cubicBezTo>
                    <a:pt x="129" y="482"/>
                    <a:pt x="129" y="482"/>
                    <a:pt x="129" y="482"/>
                  </a:cubicBezTo>
                  <a:cubicBezTo>
                    <a:pt x="131" y="475"/>
                    <a:pt x="131" y="475"/>
                    <a:pt x="131" y="475"/>
                  </a:cubicBezTo>
                  <a:cubicBezTo>
                    <a:pt x="139" y="476"/>
                    <a:pt x="144" y="476"/>
                    <a:pt x="145" y="476"/>
                  </a:cubicBezTo>
                  <a:cubicBezTo>
                    <a:pt x="145" y="476"/>
                    <a:pt x="145" y="476"/>
                    <a:pt x="145" y="476"/>
                  </a:cubicBezTo>
                  <a:cubicBezTo>
                    <a:pt x="149" y="475"/>
                    <a:pt x="153" y="473"/>
                    <a:pt x="157" y="469"/>
                  </a:cubicBezTo>
                  <a:cubicBezTo>
                    <a:pt x="157" y="469"/>
                    <a:pt x="157" y="469"/>
                    <a:pt x="157" y="469"/>
                  </a:cubicBezTo>
                  <a:cubicBezTo>
                    <a:pt x="162" y="463"/>
                    <a:pt x="273" y="343"/>
                    <a:pt x="297" y="99"/>
                  </a:cubicBezTo>
                  <a:cubicBezTo>
                    <a:pt x="314" y="62"/>
                    <a:pt x="314" y="62"/>
                    <a:pt x="314" y="62"/>
                  </a:cubicBezTo>
                  <a:lnTo>
                    <a:pt x="332" y="21"/>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75" name="îṡľídé"/>
            <p:cNvSpPr/>
            <p:nvPr/>
          </p:nvSpPr>
          <p:spPr bwMode="auto">
            <a:xfrm>
              <a:off x="4700588" y="1363663"/>
              <a:ext cx="2782888" cy="4016375"/>
            </a:xfrm>
            <a:custGeom>
              <a:avLst/>
              <a:gdLst>
                <a:gd name="T0" fmla="*/ 133 w 338"/>
                <a:gd name="T1" fmla="*/ 489 h 489"/>
                <a:gd name="T2" fmla="*/ 93 w 338"/>
                <a:gd name="T3" fmla="*/ 465 h 489"/>
                <a:gd name="T4" fmla="*/ 1 w 338"/>
                <a:gd name="T5" fmla="*/ 196 h 489"/>
                <a:gd name="T6" fmla="*/ 1 w 338"/>
                <a:gd name="T7" fmla="*/ 182 h 489"/>
                <a:gd name="T8" fmla="*/ 10 w 338"/>
                <a:gd name="T9" fmla="*/ 168 h 489"/>
                <a:gd name="T10" fmla="*/ 21 w 338"/>
                <a:gd name="T11" fmla="*/ 165 h 489"/>
                <a:gd name="T12" fmla="*/ 138 w 338"/>
                <a:gd name="T13" fmla="*/ 65 h 489"/>
                <a:gd name="T14" fmla="*/ 142 w 338"/>
                <a:gd name="T15" fmla="*/ 59 h 489"/>
                <a:gd name="T16" fmla="*/ 163 w 338"/>
                <a:gd name="T17" fmla="*/ 48 h 489"/>
                <a:gd name="T18" fmla="*/ 168 w 338"/>
                <a:gd name="T19" fmla="*/ 48 h 489"/>
                <a:gd name="T20" fmla="*/ 284 w 338"/>
                <a:gd name="T21" fmla="*/ 13 h 489"/>
                <a:gd name="T22" fmla="*/ 295 w 338"/>
                <a:gd name="T23" fmla="*/ 3 h 489"/>
                <a:gd name="T24" fmla="*/ 305 w 338"/>
                <a:gd name="T25" fmla="*/ 2 h 489"/>
                <a:gd name="T26" fmla="*/ 336 w 338"/>
                <a:gd name="T27" fmla="*/ 21 h 489"/>
                <a:gd name="T28" fmla="*/ 337 w 338"/>
                <a:gd name="T29" fmla="*/ 25 h 489"/>
                <a:gd name="T30" fmla="*/ 337 w 338"/>
                <a:gd name="T31" fmla="*/ 25 h 489"/>
                <a:gd name="T32" fmla="*/ 319 w 338"/>
                <a:gd name="T33" fmla="*/ 66 h 489"/>
                <a:gd name="T34" fmla="*/ 302 w 338"/>
                <a:gd name="T35" fmla="*/ 102 h 489"/>
                <a:gd name="T36" fmla="*/ 162 w 338"/>
                <a:gd name="T37" fmla="*/ 473 h 489"/>
                <a:gd name="T38" fmla="*/ 148 w 338"/>
                <a:gd name="T39" fmla="*/ 481 h 489"/>
                <a:gd name="T40" fmla="*/ 136 w 338"/>
                <a:gd name="T41" fmla="*/ 481 h 489"/>
                <a:gd name="T42" fmla="*/ 133 w 338"/>
                <a:gd name="T43" fmla="*/ 489 h 489"/>
                <a:gd name="T44" fmla="*/ 165 w 338"/>
                <a:gd name="T45" fmla="*/ 53 h 489"/>
                <a:gd name="T46" fmla="*/ 164 w 338"/>
                <a:gd name="T47" fmla="*/ 53 h 489"/>
                <a:gd name="T48" fmla="*/ 146 w 338"/>
                <a:gd name="T49" fmla="*/ 63 h 489"/>
                <a:gd name="T50" fmla="*/ 142 w 338"/>
                <a:gd name="T51" fmla="*/ 68 h 489"/>
                <a:gd name="T52" fmla="*/ 23 w 338"/>
                <a:gd name="T53" fmla="*/ 170 h 489"/>
                <a:gd name="T54" fmla="*/ 11 w 338"/>
                <a:gd name="T55" fmla="*/ 173 h 489"/>
                <a:gd name="T56" fmla="*/ 6 w 338"/>
                <a:gd name="T57" fmla="*/ 182 h 489"/>
                <a:gd name="T58" fmla="*/ 6 w 338"/>
                <a:gd name="T59" fmla="*/ 196 h 489"/>
                <a:gd name="T60" fmla="*/ 96 w 338"/>
                <a:gd name="T61" fmla="*/ 460 h 489"/>
                <a:gd name="T62" fmla="*/ 131 w 338"/>
                <a:gd name="T63" fmla="*/ 481 h 489"/>
                <a:gd name="T64" fmla="*/ 133 w 338"/>
                <a:gd name="T65" fmla="*/ 475 h 489"/>
                <a:gd name="T66" fmla="*/ 135 w 338"/>
                <a:gd name="T67" fmla="*/ 475 h 489"/>
                <a:gd name="T68" fmla="*/ 148 w 338"/>
                <a:gd name="T69" fmla="*/ 476 h 489"/>
                <a:gd name="T70" fmla="*/ 158 w 338"/>
                <a:gd name="T71" fmla="*/ 470 h 489"/>
                <a:gd name="T72" fmla="*/ 297 w 338"/>
                <a:gd name="T73" fmla="*/ 101 h 489"/>
                <a:gd name="T74" fmla="*/ 298 w 338"/>
                <a:gd name="T75" fmla="*/ 101 h 489"/>
                <a:gd name="T76" fmla="*/ 314 w 338"/>
                <a:gd name="T77" fmla="*/ 64 h 489"/>
                <a:gd name="T78" fmla="*/ 332 w 338"/>
                <a:gd name="T79" fmla="*/ 25 h 489"/>
                <a:gd name="T80" fmla="*/ 302 w 338"/>
                <a:gd name="T81" fmla="*/ 6 h 489"/>
                <a:gd name="T82" fmla="*/ 299 w 338"/>
                <a:gd name="T83" fmla="*/ 7 h 489"/>
                <a:gd name="T84" fmla="*/ 287 w 338"/>
                <a:gd name="T85" fmla="*/ 17 h 489"/>
                <a:gd name="T86" fmla="*/ 167 w 338"/>
                <a:gd name="T87" fmla="*/ 53 h 489"/>
                <a:gd name="T88" fmla="*/ 165 w 338"/>
                <a:gd name="T89" fmla="*/ 5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 h="489">
                  <a:moveTo>
                    <a:pt x="133" y="489"/>
                  </a:moveTo>
                  <a:cubicBezTo>
                    <a:pt x="93" y="465"/>
                    <a:pt x="93" y="465"/>
                    <a:pt x="93" y="465"/>
                  </a:cubicBezTo>
                  <a:cubicBezTo>
                    <a:pt x="52" y="438"/>
                    <a:pt x="4" y="370"/>
                    <a:pt x="1" y="196"/>
                  </a:cubicBezTo>
                  <a:cubicBezTo>
                    <a:pt x="1" y="182"/>
                    <a:pt x="1" y="182"/>
                    <a:pt x="1" y="182"/>
                  </a:cubicBezTo>
                  <a:cubicBezTo>
                    <a:pt x="0" y="177"/>
                    <a:pt x="5" y="170"/>
                    <a:pt x="10" y="168"/>
                  </a:cubicBezTo>
                  <a:cubicBezTo>
                    <a:pt x="21" y="165"/>
                    <a:pt x="21" y="165"/>
                    <a:pt x="21" y="165"/>
                  </a:cubicBezTo>
                  <a:cubicBezTo>
                    <a:pt x="24" y="164"/>
                    <a:pt x="79" y="145"/>
                    <a:pt x="138" y="65"/>
                  </a:cubicBezTo>
                  <a:cubicBezTo>
                    <a:pt x="140" y="63"/>
                    <a:pt x="141" y="61"/>
                    <a:pt x="142" y="59"/>
                  </a:cubicBezTo>
                  <a:cubicBezTo>
                    <a:pt x="149" y="52"/>
                    <a:pt x="156" y="48"/>
                    <a:pt x="163" y="48"/>
                  </a:cubicBezTo>
                  <a:cubicBezTo>
                    <a:pt x="165" y="47"/>
                    <a:pt x="166" y="47"/>
                    <a:pt x="168" y="48"/>
                  </a:cubicBezTo>
                  <a:cubicBezTo>
                    <a:pt x="228" y="59"/>
                    <a:pt x="282" y="15"/>
                    <a:pt x="284" y="13"/>
                  </a:cubicBezTo>
                  <a:cubicBezTo>
                    <a:pt x="295" y="3"/>
                    <a:pt x="295" y="3"/>
                    <a:pt x="295" y="3"/>
                  </a:cubicBezTo>
                  <a:cubicBezTo>
                    <a:pt x="299" y="1"/>
                    <a:pt x="302" y="0"/>
                    <a:pt x="305" y="2"/>
                  </a:cubicBezTo>
                  <a:cubicBezTo>
                    <a:pt x="336" y="21"/>
                    <a:pt x="336" y="21"/>
                    <a:pt x="336" y="21"/>
                  </a:cubicBezTo>
                  <a:cubicBezTo>
                    <a:pt x="337" y="22"/>
                    <a:pt x="338" y="24"/>
                    <a:pt x="337" y="25"/>
                  </a:cubicBezTo>
                  <a:cubicBezTo>
                    <a:pt x="337" y="25"/>
                    <a:pt x="337" y="25"/>
                    <a:pt x="337" y="25"/>
                  </a:cubicBezTo>
                  <a:cubicBezTo>
                    <a:pt x="319" y="66"/>
                    <a:pt x="319" y="66"/>
                    <a:pt x="319" y="66"/>
                  </a:cubicBezTo>
                  <a:cubicBezTo>
                    <a:pt x="302" y="102"/>
                    <a:pt x="302" y="102"/>
                    <a:pt x="302" y="102"/>
                  </a:cubicBezTo>
                  <a:cubicBezTo>
                    <a:pt x="278" y="347"/>
                    <a:pt x="166" y="468"/>
                    <a:pt x="162" y="473"/>
                  </a:cubicBezTo>
                  <a:cubicBezTo>
                    <a:pt x="157" y="478"/>
                    <a:pt x="153" y="481"/>
                    <a:pt x="148" y="481"/>
                  </a:cubicBezTo>
                  <a:cubicBezTo>
                    <a:pt x="147" y="481"/>
                    <a:pt x="143" y="481"/>
                    <a:pt x="136" y="481"/>
                  </a:cubicBezTo>
                  <a:lnTo>
                    <a:pt x="133" y="489"/>
                  </a:lnTo>
                  <a:close/>
                  <a:moveTo>
                    <a:pt x="165" y="53"/>
                  </a:moveTo>
                  <a:cubicBezTo>
                    <a:pt x="164" y="53"/>
                    <a:pt x="164" y="53"/>
                    <a:pt x="164" y="53"/>
                  </a:cubicBezTo>
                  <a:cubicBezTo>
                    <a:pt x="158" y="53"/>
                    <a:pt x="152" y="57"/>
                    <a:pt x="146" y="63"/>
                  </a:cubicBezTo>
                  <a:cubicBezTo>
                    <a:pt x="145" y="64"/>
                    <a:pt x="144" y="66"/>
                    <a:pt x="142" y="68"/>
                  </a:cubicBezTo>
                  <a:cubicBezTo>
                    <a:pt x="83" y="149"/>
                    <a:pt x="25" y="169"/>
                    <a:pt x="23" y="170"/>
                  </a:cubicBezTo>
                  <a:cubicBezTo>
                    <a:pt x="11" y="173"/>
                    <a:pt x="11" y="173"/>
                    <a:pt x="11" y="173"/>
                  </a:cubicBezTo>
                  <a:cubicBezTo>
                    <a:pt x="9" y="174"/>
                    <a:pt x="6" y="179"/>
                    <a:pt x="6" y="182"/>
                  </a:cubicBezTo>
                  <a:cubicBezTo>
                    <a:pt x="6" y="196"/>
                    <a:pt x="6" y="196"/>
                    <a:pt x="6" y="196"/>
                  </a:cubicBezTo>
                  <a:cubicBezTo>
                    <a:pt x="9" y="368"/>
                    <a:pt x="56" y="434"/>
                    <a:pt x="96" y="460"/>
                  </a:cubicBezTo>
                  <a:cubicBezTo>
                    <a:pt x="131" y="481"/>
                    <a:pt x="131" y="481"/>
                    <a:pt x="131" y="481"/>
                  </a:cubicBezTo>
                  <a:cubicBezTo>
                    <a:pt x="133" y="475"/>
                    <a:pt x="133" y="475"/>
                    <a:pt x="133" y="475"/>
                  </a:cubicBezTo>
                  <a:cubicBezTo>
                    <a:pt x="135" y="475"/>
                    <a:pt x="135" y="475"/>
                    <a:pt x="135" y="475"/>
                  </a:cubicBezTo>
                  <a:cubicBezTo>
                    <a:pt x="142" y="476"/>
                    <a:pt x="147" y="476"/>
                    <a:pt x="148" y="476"/>
                  </a:cubicBezTo>
                  <a:cubicBezTo>
                    <a:pt x="151" y="476"/>
                    <a:pt x="155" y="474"/>
                    <a:pt x="158" y="470"/>
                  </a:cubicBezTo>
                  <a:cubicBezTo>
                    <a:pt x="163" y="465"/>
                    <a:pt x="273" y="345"/>
                    <a:pt x="297" y="101"/>
                  </a:cubicBezTo>
                  <a:cubicBezTo>
                    <a:pt x="298" y="101"/>
                    <a:pt x="298" y="101"/>
                    <a:pt x="298" y="101"/>
                  </a:cubicBezTo>
                  <a:cubicBezTo>
                    <a:pt x="314" y="64"/>
                    <a:pt x="314" y="64"/>
                    <a:pt x="314" y="64"/>
                  </a:cubicBezTo>
                  <a:cubicBezTo>
                    <a:pt x="332" y="25"/>
                    <a:pt x="332" y="25"/>
                    <a:pt x="332" y="25"/>
                  </a:cubicBezTo>
                  <a:cubicBezTo>
                    <a:pt x="302" y="6"/>
                    <a:pt x="302" y="6"/>
                    <a:pt x="302" y="6"/>
                  </a:cubicBezTo>
                  <a:cubicBezTo>
                    <a:pt x="301" y="6"/>
                    <a:pt x="300" y="6"/>
                    <a:pt x="299" y="7"/>
                  </a:cubicBezTo>
                  <a:cubicBezTo>
                    <a:pt x="287" y="17"/>
                    <a:pt x="287" y="17"/>
                    <a:pt x="287" y="17"/>
                  </a:cubicBezTo>
                  <a:cubicBezTo>
                    <a:pt x="285" y="19"/>
                    <a:pt x="229" y="64"/>
                    <a:pt x="167" y="53"/>
                  </a:cubicBezTo>
                  <a:cubicBezTo>
                    <a:pt x="166" y="53"/>
                    <a:pt x="166" y="53"/>
                    <a:pt x="165" y="53"/>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76" name="íṩ1îḓê"/>
            <p:cNvSpPr/>
            <p:nvPr/>
          </p:nvSpPr>
          <p:spPr bwMode="auto">
            <a:xfrm>
              <a:off x="4741863" y="1387475"/>
              <a:ext cx="2716213" cy="1849438"/>
            </a:xfrm>
            <a:custGeom>
              <a:avLst/>
              <a:gdLst>
                <a:gd name="T0" fmla="*/ 298 w 330"/>
                <a:gd name="T1" fmla="*/ 1 h 225"/>
                <a:gd name="T2" fmla="*/ 292 w 330"/>
                <a:gd name="T3" fmla="*/ 2 h 225"/>
                <a:gd name="T4" fmla="*/ 281 w 330"/>
                <a:gd name="T5" fmla="*/ 12 h 225"/>
                <a:gd name="T6" fmla="*/ 162 w 330"/>
                <a:gd name="T7" fmla="*/ 47 h 225"/>
                <a:gd name="T8" fmla="*/ 158 w 330"/>
                <a:gd name="T9" fmla="*/ 47 h 225"/>
                <a:gd name="T10" fmla="*/ 139 w 330"/>
                <a:gd name="T11" fmla="*/ 58 h 225"/>
                <a:gd name="T12" fmla="*/ 139 w 330"/>
                <a:gd name="T13" fmla="*/ 58 h 225"/>
                <a:gd name="T14" fmla="*/ 135 w 330"/>
                <a:gd name="T15" fmla="*/ 63 h 225"/>
                <a:gd name="T16" fmla="*/ 17 w 330"/>
                <a:gd name="T17" fmla="*/ 164 h 225"/>
                <a:gd name="T18" fmla="*/ 6 w 330"/>
                <a:gd name="T19" fmla="*/ 168 h 225"/>
                <a:gd name="T20" fmla="*/ 0 w 330"/>
                <a:gd name="T21" fmla="*/ 173 h 225"/>
                <a:gd name="T22" fmla="*/ 93 w 330"/>
                <a:gd name="T23" fmla="*/ 225 h 225"/>
                <a:gd name="T24" fmla="*/ 289 w 330"/>
                <a:gd name="T25" fmla="*/ 143 h 225"/>
                <a:gd name="T26" fmla="*/ 295 w 330"/>
                <a:gd name="T27" fmla="*/ 99 h 225"/>
                <a:gd name="T28" fmla="*/ 312 w 330"/>
                <a:gd name="T29" fmla="*/ 62 h 225"/>
                <a:gd name="T30" fmla="*/ 330 w 330"/>
                <a:gd name="T31" fmla="*/ 21 h 225"/>
                <a:gd name="T32" fmla="*/ 329 w 330"/>
                <a:gd name="T33" fmla="*/ 20 h 225"/>
                <a:gd name="T34" fmla="*/ 298 w 330"/>
                <a:gd name="T35" fmla="*/ 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 h="225">
                  <a:moveTo>
                    <a:pt x="298" y="1"/>
                  </a:moveTo>
                  <a:cubicBezTo>
                    <a:pt x="297" y="0"/>
                    <a:pt x="295" y="0"/>
                    <a:pt x="292" y="2"/>
                  </a:cubicBezTo>
                  <a:cubicBezTo>
                    <a:pt x="281" y="12"/>
                    <a:pt x="281" y="12"/>
                    <a:pt x="281" y="12"/>
                  </a:cubicBezTo>
                  <a:cubicBezTo>
                    <a:pt x="280" y="12"/>
                    <a:pt x="224" y="59"/>
                    <a:pt x="162" y="47"/>
                  </a:cubicBezTo>
                  <a:cubicBezTo>
                    <a:pt x="161" y="47"/>
                    <a:pt x="160" y="47"/>
                    <a:pt x="158" y="47"/>
                  </a:cubicBezTo>
                  <a:cubicBezTo>
                    <a:pt x="152" y="48"/>
                    <a:pt x="145" y="52"/>
                    <a:pt x="139" y="58"/>
                  </a:cubicBezTo>
                  <a:cubicBezTo>
                    <a:pt x="139" y="58"/>
                    <a:pt x="139" y="58"/>
                    <a:pt x="139" y="58"/>
                  </a:cubicBezTo>
                  <a:cubicBezTo>
                    <a:pt x="138" y="60"/>
                    <a:pt x="137" y="61"/>
                    <a:pt x="135" y="63"/>
                  </a:cubicBezTo>
                  <a:cubicBezTo>
                    <a:pt x="76" y="144"/>
                    <a:pt x="19" y="163"/>
                    <a:pt x="17" y="164"/>
                  </a:cubicBezTo>
                  <a:cubicBezTo>
                    <a:pt x="6" y="168"/>
                    <a:pt x="6" y="168"/>
                    <a:pt x="6" y="168"/>
                  </a:cubicBezTo>
                  <a:cubicBezTo>
                    <a:pt x="4" y="168"/>
                    <a:pt x="2" y="170"/>
                    <a:pt x="0" y="173"/>
                  </a:cubicBezTo>
                  <a:cubicBezTo>
                    <a:pt x="93" y="225"/>
                    <a:pt x="93" y="225"/>
                    <a:pt x="93" y="225"/>
                  </a:cubicBezTo>
                  <a:cubicBezTo>
                    <a:pt x="289" y="143"/>
                    <a:pt x="289" y="143"/>
                    <a:pt x="289" y="143"/>
                  </a:cubicBezTo>
                  <a:cubicBezTo>
                    <a:pt x="292" y="129"/>
                    <a:pt x="293" y="114"/>
                    <a:pt x="295" y="99"/>
                  </a:cubicBezTo>
                  <a:cubicBezTo>
                    <a:pt x="312" y="62"/>
                    <a:pt x="312" y="62"/>
                    <a:pt x="312" y="62"/>
                  </a:cubicBezTo>
                  <a:cubicBezTo>
                    <a:pt x="330" y="21"/>
                    <a:pt x="330" y="21"/>
                    <a:pt x="330" y="21"/>
                  </a:cubicBezTo>
                  <a:cubicBezTo>
                    <a:pt x="330" y="21"/>
                    <a:pt x="330" y="20"/>
                    <a:pt x="329" y="20"/>
                  </a:cubicBezTo>
                  <a:lnTo>
                    <a:pt x="298" y="1"/>
                  </a:lnTo>
                  <a:close/>
                </a:path>
              </a:pathLst>
            </a:custGeom>
            <a:solidFill>
              <a:srgbClr val="FFFFFF"/>
            </a:solidFill>
            <a:ln>
              <a:noFill/>
            </a:ln>
          </p:spPr>
          <p:txBody>
            <a:bodyPr anchor="t" anchorCtr="0" bIns="34290" compatLnSpc="1" lIns="68580" numCol="1" rIns="68580" tIns="34290" vert="horz" wrap="square"/>
            <a:p>
              <a:endParaRPr altLang="en-US" lang="zh-CN"/>
            </a:p>
          </p:txBody>
        </p:sp>
        <p:sp>
          <p:nvSpPr>
            <p:cNvPr id="1049077" name="îṥlïde"/>
            <p:cNvSpPr/>
            <p:nvPr/>
          </p:nvSpPr>
          <p:spPr bwMode="auto">
            <a:xfrm>
              <a:off x="4716463" y="1363663"/>
              <a:ext cx="2767013" cy="1897063"/>
            </a:xfrm>
            <a:custGeom>
              <a:avLst/>
              <a:gdLst>
                <a:gd name="T0" fmla="*/ 96 w 336"/>
                <a:gd name="T1" fmla="*/ 231 h 231"/>
                <a:gd name="T2" fmla="*/ 0 w 336"/>
                <a:gd name="T3" fmla="*/ 176 h 231"/>
                <a:gd name="T4" fmla="*/ 1 w 336"/>
                <a:gd name="T5" fmla="*/ 174 h 231"/>
                <a:gd name="T6" fmla="*/ 8 w 336"/>
                <a:gd name="T7" fmla="*/ 168 h 231"/>
                <a:gd name="T8" fmla="*/ 19 w 336"/>
                <a:gd name="T9" fmla="*/ 165 h 231"/>
                <a:gd name="T10" fmla="*/ 136 w 336"/>
                <a:gd name="T11" fmla="*/ 65 h 231"/>
                <a:gd name="T12" fmla="*/ 140 w 336"/>
                <a:gd name="T13" fmla="*/ 59 h 231"/>
                <a:gd name="T14" fmla="*/ 161 w 336"/>
                <a:gd name="T15" fmla="*/ 48 h 231"/>
                <a:gd name="T16" fmla="*/ 166 w 336"/>
                <a:gd name="T17" fmla="*/ 48 h 231"/>
                <a:gd name="T18" fmla="*/ 282 w 336"/>
                <a:gd name="T19" fmla="*/ 13 h 231"/>
                <a:gd name="T20" fmla="*/ 293 w 336"/>
                <a:gd name="T21" fmla="*/ 3 h 231"/>
                <a:gd name="T22" fmla="*/ 303 w 336"/>
                <a:gd name="T23" fmla="*/ 2 h 231"/>
                <a:gd name="T24" fmla="*/ 334 w 336"/>
                <a:gd name="T25" fmla="*/ 21 h 231"/>
                <a:gd name="T26" fmla="*/ 335 w 336"/>
                <a:gd name="T27" fmla="*/ 25 h 231"/>
                <a:gd name="T28" fmla="*/ 317 w 336"/>
                <a:gd name="T29" fmla="*/ 66 h 231"/>
                <a:gd name="T30" fmla="*/ 300 w 336"/>
                <a:gd name="T31" fmla="*/ 102 h 231"/>
                <a:gd name="T32" fmla="*/ 295 w 336"/>
                <a:gd name="T33" fmla="*/ 146 h 231"/>
                <a:gd name="T34" fmla="*/ 295 w 336"/>
                <a:gd name="T35" fmla="*/ 148 h 231"/>
                <a:gd name="T36" fmla="*/ 96 w 336"/>
                <a:gd name="T37" fmla="*/ 231 h 231"/>
                <a:gd name="T38" fmla="*/ 7 w 336"/>
                <a:gd name="T39" fmla="*/ 175 h 231"/>
                <a:gd name="T40" fmla="*/ 96 w 336"/>
                <a:gd name="T41" fmla="*/ 226 h 231"/>
                <a:gd name="T42" fmla="*/ 290 w 336"/>
                <a:gd name="T43" fmla="*/ 144 h 231"/>
                <a:gd name="T44" fmla="*/ 295 w 336"/>
                <a:gd name="T45" fmla="*/ 101 h 231"/>
                <a:gd name="T46" fmla="*/ 296 w 336"/>
                <a:gd name="T47" fmla="*/ 101 h 231"/>
                <a:gd name="T48" fmla="*/ 312 w 336"/>
                <a:gd name="T49" fmla="*/ 64 h 231"/>
                <a:gd name="T50" fmla="*/ 330 w 336"/>
                <a:gd name="T51" fmla="*/ 25 h 231"/>
                <a:gd name="T52" fmla="*/ 300 w 336"/>
                <a:gd name="T53" fmla="*/ 6 h 231"/>
                <a:gd name="T54" fmla="*/ 297 w 336"/>
                <a:gd name="T55" fmla="*/ 7 h 231"/>
                <a:gd name="T56" fmla="*/ 285 w 336"/>
                <a:gd name="T57" fmla="*/ 17 h 231"/>
                <a:gd name="T58" fmla="*/ 165 w 336"/>
                <a:gd name="T59" fmla="*/ 53 h 231"/>
                <a:gd name="T60" fmla="*/ 162 w 336"/>
                <a:gd name="T61" fmla="*/ 53 h 231"/>
                <a:gd name="T62" fmla="*/ 144 w 336"/>
                <a:gd name="T63" fmla="*/ 63 h 231"/>
                <a:gd name="T64" fmla="*/ 140 w 336"/>
                <a:gd name="T65" fmla="*/ 68 h 231"/>
                <a:gd name="T66" fmla="*/ 21 w 336"/>
                <a:gd name="T67" fmla="*/ 170 h 231"/>
                <a:gd name="T68" fmla="*/ 9 w 336"/>
                <a:gd name="T69" fmla="*/ 173 h 231"/>
                <a:gd name="T70" fmla="*/ 7 w 336"/>
                <a:gd name="T71" fmla="*/ 17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6" h="231">
                  <a:moveTo>
                    <a:pt x="96" y="231"/>
                  </a:moveTo>
                  <a:cubicBezTo>
                    <a:pt x="0" y="176"/>
                    <a:pt x="0" y="176"/>
                    <a:pt x="0" y="176"/>
                  </a:cubicBezTo>
                  <a:cubicBezTo>
                    <a:pt x="1" y="174"/>
                    <a:pt x="1" y="174"/>
                    <a:pt x="1" y="174"/>
                  </a:cubicBezTo>
                  <a:cubicBezTo>
                    <a:pt x="3" y="171"/>
                    <a:pt x="5" y="169"/>
                    <a:pt x="8" y="168"/>
                  </a:cubicBezTo>
                  <a:cubicBezTo>
                    <a:pt x="19" y="165"/>
                    <a:pt x="19" y="165"/>
                    <a:pt x="19" y="165"/>
                  </a:cubicBezTo>
                  <a:cubicBezTo>
                    <a:pt x="22" y="164"/>
                    <a:pt x="77" y="145"/>
                    <a:pt x="136" y="65"/>
                  </a:cubicBezTo>
                  <a:cubicBezTo>
                    <a:pt x="138" y="63"/>
                    <a:pt x="139" y="61"/>
                    <a:pt x="140" y="59"/>
                  </a:cubicBezTo>
                  <a:cubicBezTo>
                    <a:pt x="147" y="52"/>
                    <a:pt x="154" y="48"/>
                    <a:pt x="161" y="48"/>
                  </a:cubicBezTo>
                  <a:cubicBezTo>
                    <a:pt x="163" y="47"/>
                    <a:pt x="164" y="47"/>
                    <a:pt x="166" y="48"/>
                  </a:cubicBezTo>
                  <a:cubicBezTo>
                    <a:pt x="226" y="59"/>
                    <a:pt x="280" y="15"/>
                    <a:pt x="282" y="13"/>
                  </a:cubicBezTo>
                  <a:cubicBezTo>
                    <a:pt x="293" y="3"/>
                    <a:pt x="293" y="3"/>
                    <a:pt x="293" y="3"/>
                  </a:cubicBezTo>
                  <a:cubicBezTo>
                    <a:pt x="297" y="1"/>
                    <a:pt x="300" y="0"/>
                    <a:pt x="303" y="2"/>
                  </a:cubicBezTo>
                  <a:cubicBezTo>
                    <a:pt x="334" y="21"/>
                    <a:pt x="334" y="21"/>
                    <a:pt x="334" y="21"/>
                  </a:cubicBezTo>
                  <a:cubicBezTo>
                    <a:pt x="335" y="22"/>
                    <a:pt x="336" y="24"/>
                    <a:pt x="335" y="25"/>
                  </a:cubicBezTo>
                  <a:cubicBezTo>
                    <a:pt x="317" y="66"/>
                    <a:pt x="317" y="66"/>
                    <a:pt x="317" y="66"/>
                  </a:cubicBezTo>
                  <a:cubicBezTo>
                    <a:pt x="300" y="102"/>
                    <a:pt x="300" y="102"/>
                    <a:pt x="300" y="102"/>
                  </a:cubicBezTo>
                  <a:cubicBezTo>
                    <a:pt x="299" y="117"/>
                    <a:pt x="297" y="132"/>
                    <a:pt x="295" y="146"/>
                  </a:cubicBezTo>
                  <a:cubicBezTo>
                    <a:pt x="295" y="148"/>
                    <a:pt x="295" y="148"/>
                    <a:pt x="295" y="148"/>
                  </a:cubicBezTo>
                  <a:lnTo>
                    <a:pt x="96" y="231"/>
                  </a:lnTo>
                  <a:close/>
                  <a:moveTo>
                    <a:pt x="7" y="175"/>
                  </a:moveTo>
                  <a:cubicBezTo>
                    <a:pt x="96" y="226"/>
                    <a:pt x="96" y="226"/>
                    <a:pt x="96" y="226"/>
                  </a:cubicBezTo>
                  <a:cubicBezTo>
                    <a:pt x="290" y="144"/>
                    <a:pt x="290" y="144"/>
                    <a:pt x="290" y="144"/>
                  </a:cubicBezTo>
                  <a:cubicBezTo>
                    <a:pt x="292" y="130"/>
                    <a:pt x="294" y="116"/>
                    <a:pt x="295" y="101"/>
                  </a:cubicBezTo>
                  <a:cubicBezTo>
                    <a:pt x="296" y="101"/>
                    <a:pt x="296" y="101"/>
                    <a:pt x="296" y="101"/>
                  </a:cubicBezTo>
                  <a:cubicBezTo>
                    <a:pt x="312" y="64"/>
                    <a:pt x="312" y="64"/>
                    <a:pt x="312" y="64"/>
                  </a:cubicBezTo>
                  <a:cubicBezTo>
                    <a:pt x="330" y="25"/>
                    <a:pt x="330" y="25"/>
                    <a:pt x="330" y="25"/>
                  </a:cubicBezTo>
                  <a:cubicBezTo>
                    <a:pt x="300" y="6"/>
                    <a:pt x="300" y="6"/>
                    <a:pt x="300" y="6"/>
                  </a:cubicBezTo>
                  <a:cubicBezTo>
                    <a:pt x="299" y="6"/>
                    <a:pt x="298" y="6"/>
                    <a:pt x="297" y="7"/>
                  </a:cubicBezTo>
                  <a:cubicBezTo>
                    <a:pt x="285" y="17"/>
                    <a:pt x="285" y="17"/>
                    <a:pt x="285" y="17"/>
                  </a:cubicBezTo>
                  <a:cubicBezTo>
                    <a:pt x="283" y="19"/>
                    <a:pt x="227" y="64"/>
                    <a:pt x="165" y="53"/>
                  </a:cubicBezTo>
                  <a:cubicBezTo>
                    <a:pt x="164" y="53"/>
                    <a:pt x="163" y="53"/>
                    <a:pt x="162" y="53"/>
                  </a:cubicBezTo>
                  <a:cubicBezTo>
                    <a:pt x="156" y="53"/>
                    <a:pt x="150" y="57"/>
                    <a:pt x="144" y="63"/>
                  </a:cubicBezTo>
                  <a:cubicBezTo>
                    <a:pt x="143" y="64"/>
                    <a:pt x="142" y="66"/>
                    <a:pt x="140" y="68"/>
                  </a:cubicBezTo>
                  <a:cubicBezTo>
                    <a:pt x="81" y="149"/>
                    <a:pt x="23" y="169"/>
                    <a:pt x="21" y="170"/>
                  </a:cubicBezTo>
                  <a:cubicBezTo>
                    <a:pt x="9" y="173"/>
                    <a:pt x="9" y="173"/>
                    <a:pt x="9" y="173"/>
                  </a:cubicBezTo>
                  <a:cubicBezTo>
                    <a:pt x="9" y="173"/>
                    <a:pt x="8" y="174"/>
                    <a:pt x="7" y="175"/>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78" name="íṥḷîḍé"/>
            <p:cNvSpPr/>
            <p:nvPr/>
          </p:nvSpPr>
          <p:spPr bwMode="auto">
            <a:xfrm>
              <a:off x="4989513" y="1536700"/>
              <a:ext cx="2486025" cy="3990975"/>
            </a:xfrm>
            <a:custGeom>
              <a:avLst/>
              <a:gdLst>
                <a:gd name="T0" fmla="*/ 157 w 302"/>
                <a:gd name="T1" fmla="*/ 470 h 486"/>
                <a:gd name="T2" fmla="*/ 145 w 302"/>
                <a:gd name="T3" fmla="*/ 477 h 486"/>
                <a:gd name="T4" fmla="*/ 145 w 302"/>
                <a:gd name="T5" fmla="*/ 477 h 486"/>
                <a:gd name="T6" fmla="*/ 0 w 302"/>
                <a:gd name="T7" fmla="*/ 194 h 486"/>
                <a:gd name="T8" fmla="*/ 0 w 302"/>
                <a:gd name="T9" fmla="*/ 181 h 486"/>
                <a:gd name="T10" fmla="*/ 7 w 302"/>
                <a:gd name="T11" fmla="*/ 169 h 486"/>
                <a:gd name="T12" fmla="*/ 19 w 302"/>
                <a:gd name="T13" fmla="*/ 166 h 486"/>
                <a:gd name="T14" fmla="*/ 137 w 302"/>
                <a:gd name="T15" fmla="*/ 65 h 486"/>
                <a:gd name="T16" fmla="*/ 141 w 302"/>
                <a:gd name="T17" fmla="*/ 60 h 486"/>
                <a:gd name="T18" fmla="*/ 141 w 302"/>
                <a:gd name="T19" fmla="*/ 60 h 486"/>
                <a:gd name="T20" fmla="*/ 160 w 302"/>
                <a:gd name="T21" fmla="*/ 49 h 486"/>
                <a:gd name="T22" fmla="*/ 160 w 302"/>
                <a:gd name="T23" fmla="*/ 49 h 486"/>
                <a:gd name="T24" fmla="*/ 164 w 302"/>
                <a:gd name="T25" fmla="*/ 49 h 486"/>
                <a:gd name="T26" fmla="*/ 282 w 302"/>
                <a:gd name="T27" fmla="*/ 13 h 486"/>
                <a:gd name="T28" fmla="*/ 294 w 302"/>
                <a:gd name="T29" fmla="*/ 4 h 486"/>
                <a:gd name="T30" fmla="*/ 301 w 302"/>
                <a:gd name="T31" fmla="*/ 6 h 486"/>
                <a:gd name="T32" fmla="*/ 301 w 302"/>
                <a:gd name="T33" fmla="*/ 20 h 486"/>
                <a:gd name="T34" fmla="*/ 157 w 302"/>
                <a:gd name="T35" fmla="*/ 470 h 486"/>
                <a:gd name="T36" fmla="*/ 32 w 302"/>
                <a:gd name="T37" fmla="*/ 202 h 486"/>
                <a:gd name="T38" fmla="*/ 140 w 302"/>
                <a:gd name="T39" fmla="*/ 441 h 486"/>
                <a:gd name="T40" fmla="*/ 159 w 302"/>
                <a:gd name="T41" fmla="*/ 426 h 486"/>
                <a:gd name="T42" fmla="*/ 270 w 302"/>
                <a:gd name="T43" fmla="*/ 65 h 486"/>
                <a:gd name="T44" fmla="*/ 264 w 302"/>
                <a:gd name="T45" fmla="*/ 62 h 486"/>
                <a:gd name="T46" fmla="*/ 156 w 302"/>
                <a:gd name="T47" fmla="*/ 89 h 486"/>
                <a:gd name="T48" fmla="*/ 146 w 302"/>
                <a:gd name="T49" fmla="*/ 95 h 486"/>
                <a:gd name="T50" fmla="*/ 38 w 302"/>
                <a:gd name="T51" fmla="*/ 192 h 486"/>
                <a:gd name="T52" fmla="*/ 32 w 302"/>
                <a:gd name="T53" fmla="*/ 202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2" h="486">
                  <a:moveTo>
                    <a:pt x="157" y="470"/>
                  </a:moveTo>
                  <a:cubicBezTo>
                    <a:pt x="153" y="474"/>
                    <a:pt x="149" y="477"/>
                    <a:pt x="145" y="477"/>
                  </a:cubicBezTo>
                  <a:cubicBezTo>
                    <a:pt x="145" y="477"/>
                    <a:pt x="145" y="477"/>
                    <a:pt x="145" y="477"/>
                  </a:cubicBezTo>
                  <a:cubicBezTo>
                    <a:pt x="139" y="478"/>
                    <a:pt x="5" y="486"/>
                    <a:pt x="0" y="194"/>
                  </a:cubicBezTo>
                  <a:cubicBezTo>
                    <a:pt x="0" y="181"/>
                    <a:pt x="0" y="181"/>
                    <a:pt x="0" y="181"/>
                  </a:cubicBezTo>
                  <a:cubicBezTo>
                    <a:pt x="0" y="176"/>
                    <a:pt x="4" y="171"/>
                    <a:pt x="7" y="169"/>
                  </a:cubicBezTo>
                  <a:cubicBezTo>
                    <a:pt x="19" y="166"/>
                    <a:pt x="19" y="166"/>
                    <a:pt x="19" y="166"/>
                  </a:cubicBezTo>
                  <a:cubicBezTo>
                    <a:pt x="21" y="165"/>
                    <a:pt x="78" y="145"/>
                    <a:pt x="137" y="65"/>
                  </a:cubicBezTo>
                  <a:cubicBezTo>
                    <a:pt x="138" y="63"/>
                    <a:pt x="140" y="61"/>
                    <a:pt x="141" y="60"/>
                  </a:cubicBezTo>
                  <a:cubicBezTo>
                    <a:pt x="141" y="60"/>
                    <a:pt x="141" y="60"/>
                    <a:pt x="141" y="60"/>
                  </a:cubicBezTo>
                  <a:cubicBezTo>
                    <a:pt x="147" y="53"/>
                    <a:pt x="154" y="49"/>
                    <a:pt x="160" y="49"/>
                  </a:cubicBezTo>
                  <a:cubicBezTo>
                    <a:pt x="160" y="49"/>
                    <a:pt x="160" y="49"/>
                    <a:pt x="160" y="49"/>
                  </a:cubicBezTo>
                  <a:cubicBezTo>
                    <a:pt x="162" y="48"/>
                    <a:pt x="163" y="49"/>
                    <a:pt x="164" y="49"/>
                  </a:cubicBezTo>
                  <a:cubicBezTo>
                    <a:pt x="226" y="60"/>
                    <a:pt x="282" y="14"/>
                    <a:pt x="282" y="13"/>
                  </a:cubicBezTo>
                  <a:cubicBezTo>
                    <a:pt x="294" y="4"/>
                    <a:pt x="294" y="4"/>
                    <a:pt x="294" y="4"/>
                  </a:cubicBezTo>
                  <a:cubicBezTo>
                    <a:pt x="298" y="0"/>
                    <a:pt x="302" y="2"/>
                    <a:pt x="301" y="6"/>
                  </a:cubicBezTo>
                  <a:cubicBezTo>
                    <a:pt x="301" y="20"/>
                    <a:pt x="301" y="20"/>
                    <a:pt x="301" y="20"/>
                  </a:cubicBezTo>
                  <a:cubicBezTo>
                    <a:pt x="297" y="318"/>
                    <a:pt x="162" y="464"/>
                    <a:pt x="157" y="470"/>
                  </a:cubicBezTo>
                  <a:close/>
                  <a:moveTo>
                    <a:pt x="32" y="202"/>
                  </a:moveTo>
                  <a:cubicBezTo>
                    <a:pt x="41" y="392"/>
                    <a:pt x="109" y="434"/>
                    <a:pt x="140" y="441"/>
                  </a:cubicBezTo>
                  <a:cubicBezTo>
                    <a:pt x="145" y="442"/>
                    <a:pt x="154" y="433"/>
                    <a:pt x="159" y="426"/>
                  </a:cubicBezTo>
                  <a:cubicBezTo>
                    <a:pt x="190" y="384"/>
                    <a:pt x="261" y="266"/>
                    <a:pt x="270" y="65"/>
                  </a:cubicBezTo>
                  <a:cubicBezTo>
                    <a:pt x="270" y="61"/>
                    <a:pt x="267" y="60"/>
                    <a:pt x="264" y="62"/>
                  </a:cubicBezTo>
                  <a:cubicBezTo>
                    <a:pt x="239" y="76"/>
                    <a:pt x="199" y="94"/>
                    <a:pt x="156" y="89"/>
                  </a:cubicBezTo>
                  <a:cubicBezTo>
                    <a:pt x="153" y="89"/>
                    <a:pt x="149" y="91"/>
                    <a:pt x="146" y="95"/>
                  </a:cubicBezTo>
                  <a:cubicBezTo>
                    <a:pt x="103" y="150"/>
                    <a:pt x="63" y="178"/>
                    <a:pt x="38" y="192"/>
                  </a:cubicBezTo>
                  <a:cubicBezTo>
                    <a:pt x="34" y="194"/>
                    <a:pt x="32" y="199"/>
                    <a:pt x="32" y="20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79" name="íş1ïḓè"/>
            <p:cNvSpPr/>
            <p:nvPr/>
          </p:nvSpPr>
          <p:spPr bwMode="auto">
            <a:xfrm>
              <a:off x="4964113" y="1527175"/>
              <a:ext cx="2527300" cy="3951288"/>
            </a:xfrm>
            <a:custGeom>
              <a:avLst/>
              <a:gdLst>
                <a:gd name="T0" fmla="*/ 144 w 307"/>
                <a:gd name="T1" fmla="*/ 481 h 481"/>
                <a:gd name="T2" fmla="*/ 78 w 307"/>
                <a:gd name="T3" fmla="*/ 452 h 481"/>
                <a:gd name="T4" fmla="*/ 1 w 307"/>
                <a:gd name="T5" fmla="*/ 195 h 481"/>
                <a:gd name="T6" fmla="*/ 0 w 307"/>
                <a:gd name="T7" fmla="*/ 182 h 481"/>
                <a:gd name="T8" fmla="*/ 10 w 307"/>
                <a:gd name="T9" fmla="*/ 168 h 481"/>
                <a:gd name="T10" fmla="*/ 21 w 307"/>
                <a:gd name="T11" fmla="*/ 164 h 481"/>
                <a:gd name="T12" fmla="*/ 138 w 307"/>
                <a:gd name="T13" fmla="*/ 64 h 481"/>
                <a:gd name="T14" fmla="*/ 142 w 307"/>
                <a:gd name="T15" fmla="*/ 59 h 481"/>
                <a:gd name="T16" fmla="*/ 163 w 307"/>
                <a:gd name="T17" fmla="*/ 47 h 481"/>
                <a:gd name="T18" fmla="*/ 168 w 307"/>
                <a:gd name="T19" fmla="*/ 47 h 481"/>
                <a:gd name="T20" fmla="*/ 284 w 307"/>
                <a:gd name="T21" fmla="*/ 12 h 481"/>
                <a:gd name="T22" fmla="*/ 295 w 307"/>
                <a:gd name="T23" fmla="*/ 3 h 481"/>
                <a:gd name="T24" fmla="*/ 304 w 307"/>
                <a:gd name="T25" fmla="*/ 1 h 481"/>
                <a:gd name="T26" fmla="*/ 307 w 307"/>
                <a:gd name="T27" fmla="*/ 7 h 481"/>
                <a:gd name="T28" fmla="*/ 307 w 307"/>
                <a:gd name="T29" fmla="*/ 21 h 481"/>
                <a:gd name="T30" fmla="*/ 162 w 307"/>
                <a:gd name="T31" fmla="*/ 473 h 481"/>
                <a:gd name="T32" fmla="*/ 161 w 307"/>
                <a:gd name="T33" fmla="*/ 473 h 481"/>
                <a:gd name="T34" fmla="*/ 148 w 307"/>
                <a:gd name="T35" fmla="*/ 481 h 481"/>
                <a:gd name="T36" fmla="*/ 144 w 307"/>
                <a:gd name="T37" fmla="*/ 481 h 481"/>
                <a:gd name="T38" fmla="*/ 165 w 307"/>
                <a:gd name="T39" fmla="*/ 52 h 481"/>
                <a:gd name="T40" fmla="*/ 164 w 307"/>
                <a:gd name="T41" fmla="*/ 52 h 481"/>
                <a:gd name="T42" fmla="*/ 146 w 307"/>
                <a:gd name="T43" fmla="*/ 62 h 481"/>
                <a:gd name="T44" fmla="*/ 142 w 307"/>
                <a:gd name="T45" fmla="*/ 67 h 481"/>
                <a:gd name="T46" fmla="*/ 23 w 307"/>
                <a:gd name="T47" fmla="*/ 169 h 481"/>
                <a:gd name="T48" fmla="*/ 11 w 307"/>
                <a:gd name="T49" fmla="*/ 173 h 481"/>
                <a:gd name="T50" fmla="*/ 6 w 307"/>
                <a:gd name="T51" fmla="*/ 182 h 481"/>
                <a:gd name="T52" fmla="*/ 6 w 307"/>
                <a:gd name="T53" fmla="*/ 195 h 481"/>
                <a:gd name="T54" fmla="*/ 81 w 307"/>
                <a:gd name="T55" fmla="*/ 449 h 481"/>
                <a:gd name="T56" fmla="*/ 147 w 307"/>
                <a:gd name="T57" fmla="*/ 475 h 481"/>
                <a:gd name="T58" fmla="*/ 158 w 307"/>
                <a:gd name="T59" fmla="*/ 469 h 481"/>
                <a:gd name="T60" fmla="*/ 158 w 307"/>
                <a:gd name="T61" fmla="*/ 469 h 481"/>
                <a:gd name="T62" fmla="*/ 302 w 307"/>
                <a:gd name="T63" fmla="*/ 21 h 481"/>
                <a:gd name="T64" fmla="*/ 302 w 307"/>
                <a:gd name="T65" fmla="*/ 7 h 481"/>
                <a:gd name="T66" fmla="*/ 301 w 307"/>
                <a:gd name="T67" fmla="*/ 6 h 481"/>
                <a:gd name="T68" fmla="*/ 299 w 307"/>
                <a:gd name="T69" fmla="*/ 7 h 481"/>
                <a:gd name="T70" fmla="*/ 287 w 307"/>
                <a:gd name="T71" fmla="*/ 16 h 481"/>
                <a:gd name="T72" fmla="*/ 167 w 307"/>
                <a:gd name="T73" fmla="*/ 52 h 481"/>
                <a:gd name="T74" fmla="*/ 165 w 307"/>
                <a:gd name="T75" fmla="*/ 52 h 481"/>
                <a:gd name="T76" fmla="*/ 144 w 307"/>
                <a:gd name="T77" fmla="*/ 445 h 481"/>
                <a:gd name="T78" fmla="*/ 142 w 307"/>
                <a:gd name="T79" fmla="*/ 444 h 481"/>
                <a:gd name="T80" fmla="*/ 32 w 307"/>
                <a:gd name="T81" fmla="*/ 204 h 481"/>
                <a:gd name="T82" fmla="*/ 32 w 307"/>
                <a:gd name="T83" fmla="*/ 204 h 481"/>
                <a:gd name="T84" fmla="*/ 39 w 307"/>
                <a:gd name="T85" fmla="*/ 191 h 481"/>
                <a:gd name="T86" fmla="*/ 147 w 307"/>
                <a:gd name="T87" fmla="*/ 95 h 481"/>
                <a:gd name="T88" fmla="*/ 159 w 307"/>
                <a:gd name="T89" fmla="*/ 88 h 481"/>
                <a:gd name="T90" fmla="*/ 266 w 307"/>
                <a:gd name="T91" fmla="*/ 60 h 481"/>
                <a:gd name="T92" fmla="*/ 272 w 307"/>
                <a:gd name="T93" fmla="*/ 60 h 481"/>
                <a:gd name="T94" fmla="*/ 275 w 307"/>
                <a:gd name="T95" fmla="*/ 66 h 481"/>
                <a:gd name="T96" fmla="*/ 164 w 307"/>
                <a:gd name="T97" fmla="*/ 429 h 481"/>
                <a:gd name="T98" fmla="*/ 144 w 307"/>
                <a:gd name="T99" fmla="*/ 445 h 481"/>
                <a:gd name="T100" fmla="*/ 37 w 307"/>
                <a:gd name="T101" fmla="*/ 203 h 481"/>
                <a:gd name="T102" fmla="*/ 143 w 307"/>
                <a:gd name="T103" fmla="*/ 439 h 481"/>
                <a:gd name="T104" fmla="*/ 160 w 307"/>
                <a:gd name="T105" fmla="*/ 426 h 481"/>
                <a:gd name="T106" fmla="*/ 270 w 307"/>
                <a:gd name="T107" fmla="*/ 66 h 481"/>
                <a:gd name="T108" fmla="*/ 270 w 307"/>
                <a:gd name="T109" fmla="*/ 64 h 481"/>
                <a:gd name="T110" fmla="*/ 268 w 307"/>
                <a:gd name="T111" fmla="*/ 65 h 481"/>
                <a:gd name="T112" fmla="*/ 158 w 307"/>
                <a:gd name="T113" fmla="*/ 93 h 481"/>
                <a:gd name="T114" fmla="*/ 151 w 307"/>
                <a:gd name="T115" fmla="*/ 98 h 481"/>
                <a:gd name="T116" fmla="*/ 42 w 307"/>
                <a:gd name="T117" fmla="*/ 196 h 481"/>
                <a:gd name="T118" fmla="*/ 37 w 307"/>
                <a:gd name="T119" fmla="*/ 20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7" h="481">
                  <a:moveTo>
                    <a:pt x="144" y="481"/>
                  </a:moveTo>
                  <a:cubicBezTo>
                    <a:pt x="134" y="481"/>
                    <a:pt x="106" y="478"/>
                    <a:pt x="78" y="452"/>
                  </a:cubicBezTo>
                  <a:cubicBezTo>
                    <a:pt x="44" y="422"/>
                    <a:pt x="3" y="353"/>
                    <a:pt x="1" y="195"/>
                  </a:cubicBezTo>
                  <a:cubicBezTo>
                    <a:pt x="0" y="182"/>
                    <a:pt x="0" y="182"/>
                    <a:pt x="0" y="182"/>
                  </a:cubicBezTo>
                  <a:cubicBezTo>
                    <a:pt x="0" y="176"/>
                    <a:pt x="5" y="169"/>
                    <a:pt x="10" y="168"/>
                  </a:cubicBezTo>
                  <a:cubicBezTo>
                    <a:pt x="21" y="164"/>
                    <a:pt x="21" y="164"/>
                    <a:pt x="21" y="164"/>
                  </a:cubicBezTo>
                  <a:cubicBezTo>
                    <a:pt x="23" y="163"/>
                    <a:pt x="79" y="144"/>
                    <a:pt x="138" y="64"/>
                  </a:cubicBezTo>
                  <a:cubicBezTo>
                    <a:pt x="139" y="62"/>
                    <a:pt x="141" y="60"/>
                    <a:pt x="142" y="59"/>
                  </a:cubicBezTo>
                  <a:cubicBezTo>
                    <a:pt x="149" y="52"/>
                    <a:pt x="156" y="48"/>
                    <a:pt x="163" y="47"/>
                  </a:cubicBezTo>
                  <a:cubicBezTo>
                    <a:pt x="165" y="47"/>
                    <a:pt x="166" y="47"/>
                    <a:pt x="168" y="47"/>
                  </a:cubicBezTo>
                  <a:cubicBezTo>
                    <a:pt x="227" y="58"/>
                    <a:pt x="282" y="14"/>
                    <a:pt x="284" y="12"/>
                  </a:cubicBezTo>
                  <a:cubicBezTo>
                    <a:pt x="295" y="3"/>
                    <a:pt x="295" y="3"/>
                    <a:pt x="295" y="3"/>
                  </a:cubicBezTo>
                  <a:cubicBezTo>
                    <a:pt x="298" y="0"/>
                    <a:pt x="301" y="0"/>
                    <a:pt x="304" y="1"/>
                  </a:cubicBezTo>
                  <a:cubicBezTo>
                    <a:pt x="306" y="2"/>
                    <a:pt x="307" y="4"/>
                    <a:pt x="307" y="7"/>
                  </a:cubicBezTo>
                  <a:cubicBezTo>
                    <a:pt x="307" y="21"/>
                    <a:pt x="307" y="21"/>
                    <a:pt x="307" y="21"/>
                  </a:cubicBezTo>
                  <a:cubicBezTo>
                    <a:pt x="302" y="320"/>
                    <a:pt x="167" y="467"/>
                    <a:pt x="162" y="473"/>
                  </a:cubicBezTo>
                  <a:cubicBezTo>
                    <a:pt x="161" y="473"/>
                    <a:pt x="161" y="473"/>
                    <a:pt x="161" y="473"/>
                  </a:cubicBezTo>
                  <a:cubicBezTo>
                    <a:pt x="157" y="477"/>
                    <a:pt x="152" y="480"/>
                    <a:pt x="148" y="481"/>
                  </a:cubicBezTo>
                  <a:cubicBezTo>
                    <a:pt x="147" y="481"/>
                    <a:pt x="146" y="481"/>
                    <a:pt x="144" y="481"/>
                  </a:cubicBezTo>
                  <a:close/>
                  <a:moveTo>
                    <a:pt x="165" y="52"/>
                  </a:moveTo>
                  <a:cubicBezTo>
                    <a:pt x="164" y="52"/>
                    <a:pt x="164" y="52"/>
                    <a:pt x="164" y="52"/>
                  </a:cubicBezTo>
                  <a:cubicBezTo>
                    <a:pt x="158" y="53"/>
                    <a:pt x="152" y="56"/>
                    <a:pt x="146" y="62"/>
                  </a:cubicBezTo>
                  <a:cubicBezTo>
                    <a:pt x="145" y="64"/>
                    <a:pt x="143" y="65"/>
                    <a:pt x="142" y="67"/>
                  </a:cubicBezTo>
                  <a:cubicBezTo>
                    <a:pt x="82" y="148"/>
                    <a:pt x="25" y="168"/>
                    <a:pt x="23" y="169"/>
                  </a:cubicBezTo>
                  <a:cubicBezTo>
                    <a:pt x="11" y="173"/>
                    <a:pt x="11" y="173"/>
                    <a:pt x="11" y="173"/>
                  </a:cubicBezTo>
                  <a:cubicBezTo>
                    <a:pt x="8" y="174"/>
                    <a:pt x="5" y="178"/>
                    <a:pt x="6" y="182"/>
                  </a:cubicBezTo>
                  <a:cubicBezTo>
                    <a:pt x="6" y="195"/>
                    <a:pt x="6" y="195"/>
                    <a:pt x="6" y="195"/>
                  </a:cubicBezTo>
                  <a:cubicBezTo>
                    <a:pt x="8" y="351"/>
                    <a:pt x="48" y="419"/>
                    <a:pt x="81" y="449"/>
                  </a:cubicBezTo>
                  <a:cubicBezTo>
                    <a:pt x="114" y="478"/>
                    <a:pt x="146" y="476"/>
                    <a:pt x="147" y="475"/>
                  </a:cubicBezTo>
                  <a:cubicBezTo>
                    <a:pt x="151" y="475"/>
                    <a:pt x="154" y="473"/>
                    <a:pt x="158" y="469"/>
                  </a:cubicBezTo>
                  <a:cubicBezTo>
                    <a:pt x="158" y="469"/>
                    <a:pt x="158" y="469"/>
                    <a:pt x="158" y="469"/>
                  </a:cubicBezTo>
                  <a:cubicBezTo>
                    <a:pt x="163" y="463"/>
                    <a:pt x="297" y="318"/>
                    <a:pt x="302" y="21"/>
                  </a:cubicBezTo>
                  <a:cubicBezTo>
                    <a:pt x="302" y="7"/>
                    <a:pt x="302" y="7"/>
                    <a:pt x="302" y="7"/>
                  </a:cubicBezTo>
                  <a:cubicBezTo>
                    <a:pt x="302" y="6"/>
                    <a:pt x="302" y="6"/>
                    <a:pt x="301" y="6"/>
                  </a:cubicBezTo>
                  <a:cubicBezTo>
                    <a:pt x="301" y="5"/>
                    <a:pt x="300" y="6"/>
                    <a:pt x="299" y="7"/>
                  </a:cubicBezTo>
                  <a:cubicBezTo>
                    <a:pt x="287" y="16"/>
                    <a:pt x="287" y="16"/>
                    <a:pt x="287" y="16"/>
                  </a:cubicBezTo>
                  <a:cubicBezTo>
                    <a:pt x="285" y="18"/>
                    <a:pt x="229" y="64"/>
                    <a:pt x="167" y="52"/>
                  </a:cubicBezTo>
                  <a:cubicBezTo>
                    <a:pt x="166" y="52"/>
                    <a:pt x="165" y="52"/>
                    <a:pt x="165" y="52"/>
                  </a:cubicBezTo>
                  <a:close/>
                  <a:moveTo>
                    <a:pt x="144" y="445"/>
                  </a:moveTo>
                  <a:cubicBezTo>
                    <a:pt x="143" y="445"/>
                    <a:pt x="143" y="445"/>
                    <a:pt x="142" y="444"/>
                  </a:cubicBezTo>
                  <a:cubicBezTo>
                    <a:pt x="119" y="439"/>
                    <a:pt x="42" y="406"/>
                    <a:pt x="32" y="204"/>
                  </a:cubicBezTo>
                  <a:cubicBezTo>
                    <a:pt x="32" y="204"/>
                    <a:pt x="32" y="204"/>
                    <a:pt x="32" y="204"/>
                  </a:cubicBezTo>
                  <a:cubicBezTo>
                    <a:pt x="32" y="199"/>
                    <a:pt x="35" y="193"/>
                    <a:pt x="39" y="191"/>
                  </a:cubicBezTo>
                  <a:cubicBezTo>
                    <a:pt x="65" y="177"/>
                    <a:pt x="105" y="148"/>
                    <a:pt x="147" y="95"/>
                  </a:cubicBezTo>
                  <a:cubicBezTo>
                    <a:pt x="151" y="90"/>
                    <a:pt x="155" y="87"/>
                    <a:pt x="159" y="88"/>
                  </a:cubicBezTo>
                  <a:cubicBezTo>
                    <a:pt x="201" y="93"/>
                    <a:pt x="240" y="76"/>
                    <a:pt x="266" y="60"/>
                  </a:cubicBezTo>
                  <a:cubicBezTo>
                    <a:pt x="268" y="59"/>
                    <a:pt x="270" y="59"/>
                    <a:pt x="272" y="60"/>
                  </a:cubicBezTo>
                  <a:cubicBezTo>
                    <a:pt x="274" y="61"/>
                    <a:pt x="275" y="63"/>
                    <a:pt x="275" y="66"/>
                  </a:cubicBezTo>
                  <a:cubicBezTo>
                    <a:pt x="266" y="269"/>
                    <a:pt x="195" y="387"/>
                    <a:pt x="164" y="429"/>
                  </a:cubicBezTo>
                  <a:cubicBezTo>
                    <a:pt x="160" y="434"/>
                    <a:pt x="151" y="445"/>
                    <a:pt x="144" y="445"/>
                  </a:cubicBezTo>
                  <a:close/>
                  <a:moveTo>
                    <a:pt x="37" y="203"/>
                  </a:moveTo>
                  <a:cubicBezTo>
                    <a:pt x="47" y="402"/>
                    <a:pt x="121" y="434"/>
                    <a:pt x="143" y="439"/>
                  </a:cubicBezTo>
                  <a:cubicBezTo>
                    <a:pt x="146" y="440"/>
                    <a:pt x="154" y="433"/>
                    <a:pt x="160" y="426"/>
                  </a:cubicBezTo>
                  <a:cubicBezTo>
                    <a:pt x="190" y="384"/>
                    <a:pt x="261" y="267"/>
                    <a:pt x="270" y="66"/>
                  </a:cubicBezTo>
                  <a:cubicBezTo>
                    <a:pt x="270" y="65"/>
                    <a:pt x="270" y="64"/>
                    <a:pt x="270" y="64"/>
                  </a:cubicBezTo>
                  <a:cubicBezTo>
                    <a:pt x="270" y="64"/>
                    <a:pt x="269" y="64"/>
                    <a:pt x="268" y="65"/>
                  </a:cubicBezTo>
                  <a:cubicBezTo>
                    <a:pt x="242" y="80"/>
                    <a:pt x="202" y="98"/>
                    <a:pt x="158" y="93"/>
                  </a:cubicBezTo>
                  <a:cubicBezTo>
                    <a:pt x="157" y="93"/>
                    <a:pt x="154" y="94"/>
                    <a:pt x="151" y="98"/>
                  </a:cubicBezTo>
                  <a:cubicBezTo>
                    <a:pt x="109" y="152"/>
                    <a:pt x="68" y="181"/>
                    <a:pt x="42" y="196"/>
                  </a:cubicBezTo>
                  <a:cubicBezTo>
                    <a:pt x="39" y="197"/>
                    <a:pt x="37" y="201"/>
                    <a:pt x="37" y="203"/>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0" name="íŝḻïḋe"/>
            <p:cNvSpPr/>
            <p:nvPr/>
          </p:nvSpPr>
          <p:spPr bwMode="auto">
            <a:xfrm>
              <a:off x="5251451" y="2028825"/>
              <a:ext cx="1960563" cy="3136900"/>
            </a:xfrm>
            <a:custGeom>
              <a:avLst/>
              <a:gdLst>
                <a:gd name="T0" fmla="*/ 232 w 238"/>
                <a:gd name="T1" fmla="*/ 2 h 382"/>
                <a:gd name="T2" fmla="*/ 124 w 238"/>
                <a:gd name="T3" fmla="*/ 29 h 382"/>
                <a:gd name="T4" fmla="*/ 114 w 238"/>
                <a:gd name="T5" fmla="*/ 35 h 382"/>
                <a:gd name="T6" fmla="*/ 6 w 238"/>
                <a:gd name="T7" fmla="*/ 132 h 382"/>
                <a:gd name="T8" fmla="*/ 0 w 238"/>
                <a:gd name="T9" fmla="*/ 142 h 382"/>
                <a:gd name="T10" fmla="*/ 108 w 238"/>
                <a:gd name="T11" fmla="*/ 381 h 382"/>
                <a:gd name="T12" fmla="*/ 127 w 238"/>
                <a:gd name="T13" fmla="*/ 366 h 382"/>
                <a:gd name="T14" fmla="*/ 238 w 238"/>
                <a:gd name="T15" fmla="*/ 5 h 382"/>
                <a:gd name="T16" fmla="*/ 232 w 238"/>
                <a:gd name="T17"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382">
                  <a:moveTo>
                    <a:pt x="232" y="2"/>
                  </a:moveTo>
                  <a:cubicBezTo>
                    <a:pt x="207" y="16"/>
                    <a:pt x="167" y="34"/>
                    <a:pt x="124" y="29"/>
                  </a:cubicBezTo>
                  <a:cubicBezTo>
                    <a:pt x="121" y="29"/>
                    <a:pt x="117" y="31"/>
                    <a:pt x="114" y="35"/>
                  </a:cubicBezTo>
                  <a:cubicBezTo>
                    <a:pt x="71" y="90"/>
                    <a:pt x="31" y="118"/>
                    <a:pt x="6" y="132"/>
                  </a:cubicBezTo>
                  <a:cubicBezTo>
                    <a:pt x="2" y="134"/>
                    <a:pt x="0" y="139"/>
                    <a:pt x="0" y="142"/>
                  </a:cubicBezTo>
                  <a:cubicBezTo>
                    <a:pt x="9" y="332"/>
                    <a:pt x="77" y="374"/>
                    <a:pt x="108" y="381"/>
                  </a:cubicBezTo>
                  <a:cubicBezTo>
                    <a:pt x="113" y="382"/>
                    <a:pt x="122" y="373"/>
                    <a:pt x="127" y="366"/>
                  </a:cubicBezTo>
                  <a:cubicBezTo>
                    <a:pt x="158" y="324"/>
                    <a:pt x="229" y="206"/>
                    <a:pt x="238" y="5"/>
                  </a:cubicBezTo>
                  <a:cubicBezTo>
                    <a:pt x="238" y="1"/>
                    <a:pt x="235" y="0"/>
                    <a:pt x="232" y="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1" name="îšľídè"/>
            <p:cNvSpPr/>
            <p:nvPr/>
          </p:nvSpPr>
          <p:spPr bwMode="auto">
            <a:xfrm>
              <a:off x="5227638" y="2012950"/>
              <a:ext cx="2000250" cy="3170238"/>
            </a:xfrm>
            <a:custGeom>
              <a:avLst/>
              <a:gdLst>
                <a:gd name="T0" fmla="*/ 112 w 243"/>
                <a:gd name="T1" fmla="*/ 386 h 386"/>
                <a:gd name="T2" fmla="*/ 110 w 243"/>
                <a:gd name="T3" fmla="*/ 385 h 386"/>
                <a:gd name="T4" fmla="*/ 0 w 243"/>
                <a:gd name="T5" fmla="*/ 145 h 386"/>
                <a:gd name="T6" fmla="*/ 7 w 243"/>
                <a:gd name="T7" fmla="*/ 132 h 386"/>
                <a:gd name="T8" fmla="*/ 115 w 243"/>
                <a:gd name="T9" fmla="*/ 36 h 386"/>
                <a:gd name="T10" fmla="*/ 127 w 243"/>
                <a:gd name="T11" fmla="*/ 29 h 386"/>
                <a:gd name="T12" fmla="*/ 234 w 243"/>
                <a:gd name="T13" fmla="*/ 1 h 386"/>
                <a:gd name="T14" fmla="*/ 234 w 243"/>
                <a:gd name="T15" fmla="*/ 1 h 386"/>
                <a:gd name="T16" fmla="*/ 240 w 243"/>
                <a:gd name="T17" fmla="*/ 1 h 386"/>
                <a:gd name="T18" fmla="*/ 243 w 243"/>
                <a:gd name="T19" fmla="*/ 7 h 386"/>
                <a:gd name="T20" fmla="*/ 132 w 243"/>
                <a:gd name="T21" fmla="*/ 370 h 386"/>
                <a:gd name="T22" fmla="*/ 112 w 243"/>
                <a:gd name="T23" fmla="*/ 386 h 386"/>
                <a:gd name="T24" fmla="*/ 126 w 243"/>
                <a:gd name="T25" fmla="*/ 34 h 386"/>
                <a:gd name="T26" fmla="*/ 119 w 243"/>
                <a:gd name="T27" fmla="*/ 39 h 386"/>
                <a:gd name="T28" fmla="*/ 10 w 243"/>
                <a:gd name="T29" fmla="*/ 137 h 386"/>
                <a:gd name="T30" fmla="*/ 5 w 243"/>
                <a:gd name="T31" fmla="*/ 144 h 386"/>
                <a:gd name="T32" fmla="*/ 111 w 243"/>
                <a:gd name="T33" fmla="*/ 380 h 386"/>
                <a:gd name="T34" fmla="*/ 128 w 243"/>
                <a:gd name="T35" fmla="*/ 367 h 386"/>
                <a:gd name="T36" fmla="*/ 238 w 243"/>
                <a:gd name="T37" fmla="*/ 7 h 386"/>
                <a:gd name="T38" fmla="*/ 238 w 243"/>
                <a:gd name="T39" fmla="*/ 5 h 386"/>
                <a:gd name="T40" fmla="*/ 236 w 243"/>
                <a:gd name="T41" fmla="*/ 6 h 386"/>
                <a:gd name="T42" fmla="*/ 126 w 243"/>
                <a:gd name="T43" fmla="*/ 34 h 386"/>
                <a:gd name="T44" fmla="*/ 126 w 243"/>
                <a:gd name="T45" fmla="*/ 3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386">
                  <a:moveTo>
                    <a:pt x="112" y="386"/>
                  </a:moveTo>
                  <a:cubicBezTo>
                    <a:pt x="111" y="386"/>
                    <a:pt x="111" y="386"/>
                    <a:pt x="110" y="385"/>
                  </a:cubicBezTo>
                  <a:cubicBezTo>
                    <a:pt x="87" y="380"/>
                    <a:pt x="10" y="347"/>
                    <a:pt x="0" y="145"/>
                  </a:cubicBezTo>
                  <a:cubicBezTo>
                    <a:pt x="0" y="140"/>
                    <a:pt x="3" y="134"/>
                    <a:pt x="7" y="132"/>
                  </a:cubicBezTo>
                  <a:cubicBezTo>
                    <a:pt x="33" y="118"/>
                    <a:pt x="73" y="89"/>
                    <a:pt x="115" y="36"/>
                  </a:cubicBezTo>
                  <a:cubicBezTo>
                    <a:pt x="119" y="31"/>
                    <a:pt x="123" y="28"/>
                    <a:pt x="127" y="29"/>
                  </a:cubicBezTo>
                  <a:cubicBezTo>
                    <a:pt x="169" y="34"/>
                    <a:pt x="208" y="17"/>
                    <a:pt x="234" y="1"/>
                  </a:cubicBezTo>
                  <a:cubicBezTo>
                    <a:pt x="234" y="1"/>
                    <a:pt x="234" y="1"/>
                    <a:pt x="234" y="1"/>
                  </a:cubicBezTo>
                  <a:cubicBezTo>
                    <a:pt x="236" y="0"/>
                    <a:pt x="238" y="0"/>
                    <a:pt x="240" y="1"/>
                  </a:cubicBezTo>
                  <a:cubicBezTo>
                    <a:pt x="242" y="2"/>
                    <a:pt x="243" y="4"/>
                    <a:pt x="243" y="7"/>
                  </a:cubicBezTo>
                  <a:cubicBezTo>
                    <a:pt x="234" y="210"/>
                    <a:pt x="163" y="328"/>
                    <a:pt x="132" y="370"/>
                  </a:cubicBezTo>
                  <a:cubicBezTo>
                    <a:pt x="128" y="375"/>
                    <a:pt x="119" y="386"/>
                    <a:pt x="112" y="386"/>
                  </a:cubicBezTo>
                  <a:close/>
                  <a:moveTo>
                    <a:pt x="126" y="34"/>
                  </a:moveTo>
                  <a:cubicBezTo>
                    <a:pt x="124" y="34"/>
                    <a:pt x="122" y="35"/>
                    <a:pt x="119" y="39"/>
                  </a:cubicBezTo>
                  <a:cubicBezTo>
                    <a:pt x="77" y="93"/>
                    <a:pt x="36" y="122"/>
                    <a:pt x="10" y="137"/>
                  </a:cubicBezTo>
                  <a:cubicBezTo>
                    <a:pt x="7" y="138"/>
                    <a:pt x="5" y="142"/>
                    <a:pt x="5" y="144"/>
                  </a:cubicBezTo>
                  <a:cubicBezTo>
                    <a:pt x="15" y="343"/>
                    <a:pt x="89" y="375"/>
                    <a:pt x="111" y="380"/>
                  </a:cubicBezTo>
                  <a:cubicBezTo>
                    <a:pt x="114" y="381"/>
                    <a:pt x="122" y="374"/>
                    <a:pt x="128" y="367"/>
                  </a:cubicBezTo>
                  <a:cubicBezTo>
                    <a:pt x="158" y="325"/>
                    <a:pt x="229" y="208"/>
                    <a:pt x="238" y="7"/>
                  </a:cubicBezTo>
                  <a:cubicBezTo>
                    <a:pt x="238" y="6"/>
                    <a:pt x="238" y="5"/>
                    <a:pt x="238" y="5"/>
                  </a:cubicBezTo>
                  <a:cubicBezTo>
                    <a:pt x="238" y="5"/>
                    <a:pt x="237" y="5"/>
                    <a:pt x="236" y="6"/>
                  </a:cubicBezTo>
                  <a:cubicBezTo>
                    <a:pt x="210" y="21"/>
                    <a:pt x="170" y="39"/>
                    <a:pt x="126" y="34"/>
                  </a:cubicBezTo>
                  <a:cubicBezTo>
                    <a:pt x="126" y="34"/>
                    <a:pt x="126" y="34"/>
                    <a:pt x="126" y="34"/>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82" name="íṧ1íḑé"/>
            <p:cNvSpPr/>
            <p:nvPr/>
          </p:nvSpPr>
          <p:spPr bwMode="auto">
            <a:xfrm>
              <a:off x="6018213" y="2028825"/>
              <a:ext cx="1193800" cy="3136900"/>
            </a:xfrm>
            <a:custGeom>
              <a:avLst/>
              <a:gdLst>
                <a:gd name="T0" fmla="*/ 139 w 145"/>
                <a:gd name="T1" fmla="*/ 2 h 382"/>
                <a:gd name="T2" fmla="*/ 124 w 145"/>
                <a:gd name="T3" fmla="*/ 10 h 382"/>
                <a:gd name="T4" fmla="*/ 14 w 145"/>
                <a:gd name="T5" fmla="*/ 362 h 382"/>
                <a:gd name="T6" fmla="*/ 0 w 145"/>
                <a:gd name="T7" fmla="*/ 376 h 382"/>
                <a:gd name="T8" fmla="*/ 15 w 145"/>
                <a:gd name="T9" fmla="*/ 381 h 382"/>
                <a:gd name="T10" fmla="*/ 34 w 145"/>
                <a:gd name="T11" fmla="*/ 366 h 382"/>
                <a:gd name="T12" fmla="*/ 145 w 145"/>
                <a:gd name="T13" fmla="*/ 5 h 382"/>
                <a:gd name="T14" fmla="*/ 139 w 145"/>
                <a:gd name="T15" fmla="*/ 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382">
                  <a:moveTo>
                    <a:pt x="139" y="2"/>
                  </a:moveTo>
                  <a:cubicBezTo>
                    <a:pt x="134" y="4"/>
                    <a:pt x="129" y="7"/>
                    <a:pt x="124" y="10"/>
                  </a:cubicBezTo>
                  <a:cubicBezTo>
                    <a:pt x="113" y="206"/>
                    <a:pt x="45" y="320"/>
                    <a:pt x="14" y="362"/>
                  </a:cubicBezTo>
                  <a:cubicBezTo>
                    <a:pt x="10" y="367"/>
                    <a:pt x="5" y="373"/>
                    <a:pt x="0" y="376"/>
                  </a:cubicBezTo>
                  <a:cubicBezTo>
                    <a:pt x="5" y="378"/>
                    <a:pt x="10" y="380"/>
                    <a:pt x="15" y="381"/>
                  </a:cubicBezTo>
                  <a:cubicBezTo>
                    <a:pt x="20" y="382"/>
                    <a:pt x="29" y="373"/>
                    <a:pt x="34" y="366"/>
                  </a:cubicBezTo>
                  <a:cubicBezTo>
                    <a:pt x="65" y="324"/>
                    <a:pt x="136" y="206"/>
                    <a:pt x="145" y="5"/>
                  </a:cubicBezTo>
                  <a:cubicBezTo>
                    <a:pt x="145" y="1"/>
                    <a:pt x="142" y="0"/>
                    <a:pt x="139" y="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3" name="ïsļidè"/>
            <p:cNvSpPr/>
            <p:nvPr/>
          </p:nvSpPr>
          <p:spPr bwMode="auto">
            <a:xfrm>
              <a:off x="5969001" y="2012950"/>
              <a:ext cx="1258888" cy="3170238"/>
            </a:xfrm>
            <a:custGeom>
              <a:avLst/>
              <a:gdLst>
                <a:gd name="T0" fmla="*/ 22 w 153"/>
                <a:gd name="T1" fmla="*/ 386 h 386"/>
                <a:gd name="T2" fmla="*/ 20 w 153"/>
                <a:gd name="T3" fmla="*/ 385 h 386"/>
                <a:gd name="T4" fmla="*/ 5 w 153"/>
                <a:gd name="T5" fmla="*/ 380 h 386"/>
                <a:gd name="T6" fmla="*/ 0 w 153"/>
                <a:gd name="T7" fmla="*/ 378 h 386"/>
                <a:gd name="T8" fmla="*/ 5 w 153"/>
                <a:gd name="T9" fmla="*/ 375 h 386"/>
                <a:gd name="T10" fmla="*/ 18 w 153"/>
                <a:gd name="T11" fmla="*/ 363 h 386"/>
                <a:gd name="T12" fmla="*/ 127 w 153"/>
                <a:gd name="T13" fmla="*/ 12 h 386"/>
                <a:gd name="T14" fmla="*/ 127 w 153"/>
                <a:gd name="T15" fmla="*/ 10 h 386"/>
                <a:gd name="T16" fmla="*/ 129 w 153"/>
                <a:gd name="T17" fmla="*/ 10 h 386"/>
                <a:gd name="T18" fmla="*/ 144 w 153"/>
                <a:gd name="T19" fmla="*/ 1 h 386"/>
                <a:gd name="T20" fmla="*/ 144 w 153"/>
                <a:gd name="T21" fmla="*/ 1 h 386"/>
                <a:gd name="T22" fmla="*/ 150 w 153"/>
                <a:gd name="T23" fmla="*/ 1 h 386"/>
                <a:gd name="T24" fmla="*/ 153 w 153"/>
                <a:gd name="T25" fmla="*/ 7 h 386"/>
                <a:gd name="T26" fmla="*/ 42 w 153"/>
                <a:gd name="T27" fmla="*/ 370 h 386"/>
                <a:gd name="T28" fmla="*/ 22 w 153"/>
                <a:gd name="T29" fmla="*/ 386 h 386"/>
                <a:gd name="T30" fmla="*/ 11 w 153"/>
                <a:gd name="T31" fmla="*/ 377 h 386"/>
                <a:gd name="T32" fmla="*/ 21 w 153"/>
                <a:gd name="T33" fmla="*/ 380 h 386"/>
                <a:gd name="T34" fmla="*/ 38 w 153"/>
                <a:gd name="T35" fmla="*/ 367 h 386"/>
                <a:gd name="T36" fmla="*/ 148 w 153"/>
                <a:gd name="T37" fmla="*/ 7 h 386"/>
                <a:gd name="T38" fmla="*/ 148 w 153"/>
                <a:gd name="T39" fmla="*/ 5 h 386"/>
                <a:gd name="T40" fmla="*/ 146 w 153"/>
                <a:gd name="T41" fmla="*/ 6 h 386"/>
                <a:gd name="T42" fmla="*/ 132 w 153"/>
                <a:gd name="T43" fmla="*/ 14 h 386"/>
                <a:gd name="T44" fmla="*/ 22 w 153"/>
                <a:gd name="T45" fmla="*/ 366 h 386"/>
                <a:gd name="T46" fmla="*/ 11 w 153"/>
                <a:gd name="T47" fmla="*/ 37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386">
                  <a:moveTo>
                    <a:pt x="22" y="386"/>
                  </a:moveTo>
                  <a:cubicBezTo>
                    <a:pt x="21" y="386"/>
                    <a:pt x="21" y="386"/>
                    <a:pt x="20" y="385"/>
                  </a:cubicBezTo>
                  <a:cubicBezTo>
                    <a:pt x="15" y="384"/>
                    <a:pt x="10" y="383"/>
                    <a:pt x="5" y="380"/>
                  </a:cubicBezTo>
                  <a:cubicBezTo>
                    <a:pt x="0" y="378"/>
                    <a:pt x="0" y="378"/>
                    <a:pt x="0" y="378"/>
                  </a:cubicBezTo>
                  <a:cubicBezTo>
                    <a:pt x="5" y="375"/>
                    <a:pt x="5" y="375"/>
                    <a:pt x="5" y="375"/>
                  </a:cubicBezTo>
                  <a:cubicBezTo>
                    <a:pt x="9" y="373"/>
                    <a:pt x="15" y="367"/>
                    <a:pt x="18" y="363"/>
                  </a:cubicBezTo>
                  <a:cubicBezTo>
                    <a:pt x="47" y="323"/>
                    <a:pt x="117" y="208"/>
                    <a:pt x="127" y="12"/>
                  </a:cubicBezTo>
                  <a:cubicBezTo>
                    <a:pt x="127" y="10"/>
                    <a:pt x="127" y="10"/>
                    <a:pt x="127" y="10"/>
                  </a:cubicBezTo>
                  <a:cubicBezTo>
                    <a:pt x="129" y="10"/>
                    <a:pt x="129" y="10"/>
                    <a:pt x="129" y="10"/>
                  </a:cubicBezTo>
                  <a:cubicBezTo>
                    <a:pt x="134" y="7"/>
                    <a:pt x="139" y="4"/>
                    <a:pt x="144" y="1"/>
                  </a:cubicBezTo>
                  <a:cubicBezTo>
                    <a:pt x="144" y="1"/>
                    <a:pt x="144" y="1"/>
                    <a:pt x="144" y="1"/>
                  </a:cubicBezTo>
                  <a:cubicBezTo>
                    <a:pt x="146" y="0"/>
                    <a:pt x="148" y="0"/>
                    <a:pt x="150" y="1"/>
                  </a:cubicBezTo>
                  <a:cubicBezTo>
                    <a:pt x="152" y="2"/>
                    <a:pt x="153" y="4"/>
                    <a:pt x="153" y="7"/>
                  </a:cubicBezTo>
                  <a:cubicBezTo>
                    <a:pt x="144" y="210"/>
                    <a:pt x="73" y="328"/>
                    <a:pt x="42" y="370"/>
                  </a:cubicBezTo>
                  <a:cubicBezTo>
                    <a:pt x="38" y="375"/>
                    <a:pt x="29" y="386"/>
                    <a:pt x="22" y="386"/>
                  </a:cubicBezTo>
                  <a:close/>
                  <a:moveTo>
                    <a:pt x="11" y="377"/>
                  </a:moveTo>
                  <a:cubicBezTo>
                    <a:pt x="15" y="379"/>
                    <a:pt x="18" y="380"/>
                    <a:pt x="21" y="380"/>
                  </a:cubicBezTo>
                  <a:cubicBezTo>
                    <a:pt x="24" y="381"/>
                    <a:pt x="32" y="374"/>
                    <a:pt x="38" y="367"/>
                  </a:cubicBezTo>
                  <a:cubicBezTo>
                    <a:pt x="68" y="325"/>
                    <a:pt x="139" y="208"/>
                    <a:pt x="148" y="7"/>
                  </a:cubicBezTo>
                  <a:cubicBezTo>
                    <a:pt x="148" y="6"/>
                    <a:pt x="148" y="5"/>
                    <a:pt x="148" y="5"/>
                  </a:cubicBezTo>
                  <a:cubicBezTo>
                    <a:pt x="148" y="5"/>
                    <a:pt x="147" y="5"/>
                    <a:pt x="146" y="6"/>
                  </a:cubicBezTo>
                  <a:cubicBezTo>
                    <a:pt x="142" y="9"/>
                    <a:pt x="137" y="11"/>
                    <a:pt x="132" y="14"/>
                  </a:cubicBezTo>
                  <a:cubicBezTo>
                    <a:pt x="121" y="210"/>
                    <a:pt x="52" y="325"/>
                    <a:pt x="22" y="366"/>
                  </a:cubicBezTo>
                  <a:cubicBezTo>
                    <a:pt x="19" y="369"/>
                    <a:pt x="15" y="374"/>
                    <a:pt x="11" y="377"/>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84" name="işḻîďe"/>
            <p:cNvSpPr/>
            <p:nvPr/>
          </p:nvSpPr>
          <p:spPr bwMode="auto">
            <a:xfrm>
              <a:off x="4733926" y="2784475"/>
              <a:ext cx="287338" cy="188913"/>
            </a:xfrm>
            <a:custGeom>
              <a:avLst/>
              <a:gdLst>
                <a:gd name="T0" fmla="*/ 166 w 181"/>
                <a:gd name="T1" fmla="*/ 119 h 119"/>
                <a:gd name="T2" fmla="*/ 0 w 181"/>
                <a:gd name="T3" fmla="*/ 26 h 119"/>
                <a:gd name="T4" fmla="*/ 10 w 181"/>
                <a:gd name="T5" fmla="*/ 0 h 119"/>
                <a:gd name="T6" fmla="*/ 181 w 181"/>
                <a:gd name="T7" fmla="*/ 98 h 119"/>
                <a:gd name="T8" fmla="*/ 166 w 181"/>
                <a:gd name="T9" fmla="*/ 119 h 119"/>
              </a:gdLst>
              <a:ahLst/>
              <a:cxnLst>
                <a:cxn ang="0">
                  <a:pos x="T0" y="T1"/>
                </a:cxn>
                <a:cxn ang="0">
                  <a:pos x="T2" y="T3"/>
                </a:cxn>
                <a:cxn ang="0">
                  <a:pos x="T4" y="T5"/>
                </a:cxn>
                <a:cxn ang="0">
                  <a:pos x="T6" y="T7"/>
                </a:cxn>
                <a:cxn ang="0">
                  <a:pos x="T8" y="T9"/>
                </a:cxn>
              </a:cxnLst>
              <a:rect l="0" t="0" r="r" b="b"/>
              <a:pathLst>
                <a:path w="181" h="119">
                  <a:moveTo>
                    <a:pt x="166" y="119"/>
                  </a:moveTo>
                  <a:lnTo>
                    <a:pt x="0" y="26"/>
                  </a:lnTo>
                  <a:lnTo>
                    <a:pt x="10" y="0"/>
                  </a:lnTo>
                  <a:lnTo>
                    <a:pt x="181" y="98"/>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5" name="îṡļïḍe"/>
            <p:cNvSpPr/>
            <p:nvPr/>
          </p:nvSpPr>
          <p:spPr bwMode="auto">
            <a:xfrm>
              <a:off x="4897438" y="2709863"/>
              <a:ext cx="288925" cy="188913"/>
            </a:xfrm>
            <a:custGeom>
              <a:avLst/>
              <a:gdLst>
                <a:gd name="T0" fmla="*/ 166 w 182"/>
                <a:gd name="T1" fmla="*/ 119 h 119"/>
                <a:gd name="T2" fmla="*/ 0 w 182"/>
                <a:gd name="T3" fmla="*/ 26 h 119"/>
                <a:gd name="T4" fmla="*/ 11 w 182"/>
                <a:gd name="T5" fmla="*/ 0 h 119"/>
                <a:gd name="T6" fmla="*/ 182 w 182"/>
                <a:gd name="T7" fmla="*/ 99 h 119"/>
                <a:gd name="T8" fmla="*/ 166 w 182"/>
                <a:gd name="T9" fmla="*/ 119 h 119"/>
              </a:gdLst>
              <a:ahLst/>
              <a:cxnLst>
                <a:cxn ang="0">
                  <a:pos x="T0" y="T1"/>
                </a:cxn>
                <a:cxn ang="0">
                  <a:pos x="T2" y="T3"/>
                </a:cxn>
                <a:cxn ang="0">
                  <a:pos x="T4" y="T5"/>
                </a:cxn>
                <a:cxn ang="0">
                  <a:pos x="T6" y="T7"/>
                </a:cxn>
                <a:cxn ang="0">
                  <a:pos x="T8" y="T9"/>
                </a:cxn>
              </a:cxnLst>
              <a:rect l="0" t="0" r="r" b="b"/>
              <a:pathLst>
                <a:path w="182" h="119">
                  <a:moveTo>
                    <a:pt x="166" y="119"/>
                  </a:moveTo>
                  <a:lnTo>
                    <a:pt x="0" y="26"/>
                  </a:lnTo>
                  <a:lnTo>
                    <a:pt x="11" y="0"/>
                  </a:lnTo>
                  <a:lnTo>
                    <a:pt x="182" y="99"/>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6" name="išliḋe"/>
            <p:cNvSpPr/>
            <p:nvPr/>
          </p:nvSpPr>
          <p:spPr bwMode="auto">
            <a:xfrm>
              <a:off x="5992813" y="1765300"/>
              <a:ext cx="288925" cy="188913"/>
            </a:xfrm>
            <a:custGeom>
              <a:avLst/>
              <a:gdLst>
                <a:gd name="T0" fmla="*/ 171 w 182"/>
                <a:gd name="T1" fmla="*/ 119 h 119"/>
                <a:gd name="T2" fmla="*/ 0 w 182"/>
                <a:gd name="T3" fmla="*/ 26 h 119"/>
                <a:gd name="T4" fmla="*/ 16 w 182"/>
                <a:gd name="T5" fmla="*/ 0 h 119"/>
                <a:gd name="T6" fmla="*/ 182 w 182"/>
                <a:gd name="T7" fmla="*/ 99 h 119"/>
                <a:gd name="T8" fmla="*/ 171 w 182"/>
                <a:gd name="T9" fmla="*/ 119 h 119"/>
              </a:gdLst>
              <a:ahLst/>
              <a:cxnLst>
                <a:cxn ang="0">
                  <a:pos x="T0" y="T1"/>
                </a:cxn>
                <a:cxn ang="0">
                  <a:pos x="T2" y="T3"/>
                </a:cxn>
                <a:cxn ang="0">
                  <a:pos x="T4" y="T5"/>
                </a:cxn>
                <a:cxn ang="0">
                  <a:pos x="T6" y="T7"/>
                </a:cxn>
                <a:cxn ang="0">
                  <a:pos x="T8" y="T9"/>
                </a:cxn>
              </a:cxnLst>
              <a:rect l="0" t="0" r="r" b="b"/>
              <a:pathLst>
                <a:path w="182" h="119">
                  <a:moveTo>
                    <a:pt x="171" y="119"/>
                  </a:moveTo>
                  <a:lnTo>
                    <a:pt x="0" y="26"/>
                  </a:lnTo>
                  <a:lnTo>
                    <a:pt x="16" y="0"/>
                  </a:lnTo>
                  <a:lnTo>
                    <a:pt x="182" y="99"/>
                  </a:lnTo>
                  <a:lnTo>
                    <a:pt x="171"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7" name="îsļíḍé"/>
            <p:cNvSpPr/>
            <p:nvPr/>
          </p:nvSpPr>
          <p:spPr bwMode="auto">
            <a:xfrm>
              <a:off x="5778501" y="1987550"/>
              <a:ext cx="288925" cy="188913"/>
            </a:xfrm>
            <a:custGeom>
              <a:avLst/>
              <a:gdLst>
                <a:gd name="T0" fmla="*/ 166 w 182"/>
                <a:gd name="T1" fmla="*/ 119 h 119"/>
                <a:gd name="T2" fmla="*/ 0 w 182"/>
                <a:gd name="T3" fmla="*/ 21 h 119"/>
                <a:gd name="T4" fmla="*/ 11 w 182"/>
                <a:gd name="T5" fmla="*/ 0 h 119"/>
                <a:gd name="T6" fmla="*/ 182 w 182"/>
                <a:gd name="T7" fmla="*/ 93 h 119"/>
                <a:gd name="T8" fmla="*/ 166 w 182"/>
                <a:gd name="T9" fmla="*/ 119 h 119"/>
              </a:gdLst>
              <a:ahLst/>
              <a:cxnLst>
                <a:cxn ang="0">
                  <a:pos x="T0" y="T1"/>
                </a:cxn>
                <a:cxn ang="0">
                  <a:pos x="T2" y="T3"/>
                </a:cxn>
                <a:cxn ang="0">
                  <a:pos x="T4" y="T5"/>
                </a:cxn>
                <a:cxn ang="0">
                  <a:pos x="T6" y="T7"/>
                </a:cxn>
                <a:cxn ang="0">
                  <a:pos x="T8" y="T9"/>
                </a:cxn>
              </a:cxnLst>
              <a:rect l="0" t="0" r="r" b="b"/>
              <a:pathLst>
                <a:path w="182" h="119">
                  <a:moveTo>
                    <a:pt x="166" y="119"/>
                  </a:moveTo>
                  <a:lnTo>
                    <a:pt x="0" y="21"/>
                  </a:lnTo>
                  <a:lnTo>
                    <a:pt x="11" y="0"/>
                  </a:lnTo>
                  <a:lnTo>
                    <a:pt x="182" y="93"/>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8" name="îşľídé"/>
            <p:cNvSpPr/>
            <p:nvPr/>
          </p:nvSpPr>
          <p:spPr bwMode="auto">
            <a:xfrm>
              <a:off x="7046913" y="1462088"/>
              <a:ext cx="304800" cy="196850"/>
            </a:xfrm>
            <a:custGeom>
              <a:avLst/>
              <a:gdLst>
                <a:gd name="T0" fmla="*/ 176 w 192"/>
                <a:gd name="T1" fmla="*/ 124 h 124"/>
                <a:gd name="T2" fmla="*/ 0 w 192"/>
                <a:gd name="T3" fmla="*/ 21 h 124"/>
                <a:gd name="T4" fmla="*/ 10 w 192"/>
                <a:gd name="T5" fmla="*/ 0 h 124"/>
                <a:gd name="T6" fmla="*/ 192 w 192"/>
                <a:gd name="T7" fmla="*/ 104 h 124"/>
                <a:gd name="T8" fmla="*/ 176 w 192"/>
                <a:gd name="T9" fmla="*/ 124 h 124"/>
              </a:gdLst>
              <a:ahLst/>
              <a:cxnLst>
                <a:cxn ang="0">
                  <a:pos x="T0" y="T1"/>
                </a:cxn>
                <a:cxn ang="0">
                  <a:pos x="T2" y="T3"/>
                </a:cxn>
                <a:cxn ang="0">
                  <a:pos x="T4" y="T5"/>
                </a:cxn>
                <a:cxn ang="0">
                  <a:pos x="T6" y="T7"/>
                </a:cxn>
                <a:cxn ang="0">
                  <a:pos x="T8" y="T9"/>
                </a:cxn>
              </a:cxnLst>
              <a:rect l="0" t="0" r="r" b="b"/>
              <a:pathLst>
                <a:path w="192" h="124">
                  <a:moveTo>
                    <a:pt x="176" y="124"/>
                  </a:moveTo>
                  <a:lnTo>
                    <a:pt x="0" y="21"/>
                  </a:lnTo>
                  <a:lnTo>
                    <a:pt x="10" y="0"/>
                  </a:lnTo>
                  <a:lnTo>
                    <a:pt x="192" y="104"/>
                  </a:lnTo>
                  <a:lnTo>
                    <a:pt x="176" y="124"/>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89" name="ï$ļíḑè"/>
            <p:cNvSpPr/>
            <p:nvPr/>
          </p:nvSpPr>
          <p:spPr bwMode="auto">
            <a:xfrm>
              <a:off x="4716463" y="3219450"/>
              <a:ext cx="304800" cy="204788"/>
            </a:xfrm>
            <a:custGeom>
              <a:avLst/>
              <a:gdLst>
                <a:gd name="T0" fmla="*/ 177 w 192"/>
                <a:gd name="T1" fmla="*/ 129 h 129"/>
                <a:gd name="T2" fmla="*/ 0 w 192"/>
                <a:gd name="T3" fmla="*/ 26 h 129"/>
                <a:gd name="T4" fmla="*/ 11 w 192"/>
                <a:gd name="T5" fmla="*/ 0 h 129"/>
                <a:gd name="T6" fmla="*/ 192 w 192"/>
                <a:gd name="T7" fmla="*/ 109 h 129"/>
                <a:gd name="T8" fmla="*/ 177 w 192"/>
                <a:gd name="T9" fmla="*/ 129 h 129"/>
              </a:gdLst>
              <a:ahLst/>
              <a:cxnLst>
                <a:cxn ang="0">
                  <a:pos x="T0" y="T1"/>
                </a:cxn>
                <a:cxn ang="0">
                  <a:pos x="T2" y="T3"/>
                </a:cxn>
                <a:cxn ang="0">
                  <a:pos x="T4" y="T5"/>
                </a:cxn>
                <a:cxn ang="0">
                  <a:pos x="T6" y="T7"/>
                </a:cxn>
                <a:cxn ang="0">
                  <a:pos x="T8" y="T9"/>
                </a:cxn>
              </a:cxnLst>
              <a:rect l="0" t="0" r="r" b="b"/>
              <a:pathLst>
                <a:path w="192" h="129">
                  <a:moveTo>
                    <a:pt x="177" y="129"/>
                  </a:moveTo>
                  <a:lnTo>
                    <a:pt x="0" y="26"/>
                  </a:lnTo>
                  <a:lnTo>
                    <a:pt x="11" y="0"/>
                  </a:lnTo>
                  <a:lnTo>
                    <a:pt x="192" y="109"/>
                  </a:lnTo>
                  <a:lnTo>
                    <a:pt x="177" y="12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90" name="iṧḻiḑé"/>
            <p:cNvSpPr/>
            <p:nvPr/>
          </p:nvSpPr>
          <p:spPr bwMode="auto">
            <a:xfrm>
              <a:off x="5070476" y="4697413"/>
              <a:ext cx="304800" cy="206375"/>
            </a:xfrm>
            <a:custGeom>
              <a:avLst/>
              <a:gdLst>
                <a:gd name="T0" fmla="*/ 177 w 192"/>
                <a:gd name="T1" fmla="*/ 130 h 130"/>
                <a:gd name="T2" fmla="*/ 0 w 192"/>
                <a:gd name="T3" fmla="*/ 26 h 130"/>
                <a:gd name="T4" fmla="*/ 11 w 192"/>
                <a:gd name="T5" fmla="*/ 0 h 130"/>
                <a:gd name="T6" fmla="*/ 192 w 192"/>
                <a:gd name="T7" fmla="*/ 109 h 130"/>
                <a:gd name="T8" fmla="*/ 177 w 192"/>
                <a:gd name="T9" fmla="*/ 130 h 130"/>
              </a:gdLst>
              <a:ahLst/>
              <a:cxnLst>
                <a:cxn ang="0">
                  <a:pos x="T0" y="T1"/>
                </a:cxn>
                <a:cxn ang="0">
                  <a:pos x="T2" y="T3"/>
                </a:cxn>
                <a:cxn ang="0">
                  <a:pos x="T4" y="T5"/>
                </a:cxn>
                <a:cxn ang="0">
                  <a:pos x="T6" y="T7"/>
                </a:cxn>
                <a:cxn ang="0">
                  <a:pos x="T8" y="T9"/>
                </a:cxn>
              </a:cxnLst>
              <a:rect l="0" t="0" r="r" b="b"/>
              <a:pathLst>
                <a:path w="192" h="130">
                  <a:moveTo>
                    <a:pt x="177" y="130"/>
                  </a:moveTo>
                  <a:lnTo>
                    <a:pt x="0" y="26"/>
                  </a:lnTo>
                  <a:lnTo>
                    <a:pt x="11" y="0"/>
                  </a:lnTo>
                  <a:lnTo>
                    <a:pt x="192" y="109"/>
                  </a:lnTo>
                  <a:lnTo>
                    <a:pt x="177" y="130"/>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91" name="ïṩľiḋé"/>
            <p:cNvSpPr/>
            <p:nvPr/>
          </p:nvSpPr>
          <p:spPr bwMode="auto">
            <a:xfrm>
              <a:off x="6305551" y="1765300"/>
              <a:ext cx="354013" cy="222250"/>
            </a:xfrm>
            <a:custGeom>
              <a:avLst/>
              <a:gdLst>
                <a:gd name="T0" fmla="*/ 213 w 223"/>
                <a:gd name="T1" fmla="*/ 140 h 140"/>
                <a:gd name="T2" fmla="*/ 0 w 223"/>
                <a:gd name="T3" fmla="*/ 26 h 140"/>
                <a:gd name="T4" fmla="*/ 11 w 223"/>
                <a:gd name="T5" fmla="*/ 0 h 140"/>
                <a:gd name="T6" fmla="*/ 223 w 223"/>
                <a:gd name="T7" fmla="*/ 119 h 140"/>
                <a:gd name="T8" fmla="*/ 213 w 223"/>
                <a:gd name="T9" fmla="*/ 140 h 140"/>
              </a:gdLst>
              <a:ahLst/>
              <a:cxnLst>
                <a:cxn ang="0">
                  <a:pos x="T0" y="T1"/>
                </a:cxn>
                <a:cxn ang="0">
                  <a:pos x="T2" y="T3"/>
                </a:cxn>
                <a:cxn ang="0">
                  <a:pos x="T4" y="T5"/>
                </a:cxn>
                <a:cxn ang="0">
                  <a:pos x="T6" y="T7"/>
                </a:cxn>
                <a:cxn ang="0">
                  <a:pos x="T8" y="T9"/>
                </a:cxn>
              </a:cxnLst>
              <a:rect l="0" t="0" r="r" b="b"/>
              <a:pathLst>
                <a:path w="223" h="140">
                  <a:moveTo>
                    <a:pt x="213" y="140"/>
                  </a:moveTo>
                  <a:lnTo>
                    <a:pt x="0" y="26"/>
                  </a:lnTo>
                  <a:lnTo>
                    <a:pt x="11" y="0"/>
                  </a:lnTo>
                  <a:lnTo>
                    <a:pt x="223" y="119"/>
                  </a:lnTo>
                  <a:lnTo>
                    <a:pt x="213" y="140"/>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92" name="íṥḷíḍe"/>
            <p:cNvSpPr/>
            <p:nvPr/>
          </p:nvSpPr>
          <p:spPr bwMode="auto">
            <a:xfrm>
              <a:off x="6149976" y="4927600"/>
              <a:ext cx="155575" cy="115888"/>
            </a:xfrm>
            <a:custGeom>
              <a:avLst/>
              <a:gdLst>
                <a:gd name="T0" fmla="*/ 88 w 98"/>
                <a:gd name="T1" fmla="*/ 73 h 73"/>
                <a:gd name="T2" fmla="*/ 0 w 98"/>
                <a:gd name="T3" fmla="*/ 21 h 73"/>
                <a:gd name="T4" fmla="*/ 15 w 98"/>
                <a:gd name="T5" fmla="*/ 0 h 73"/>
                <a:gd name="T6" fmla="*/ 98 w 98"/>
                <a:gd name="T7" fmla="*/ 52 h 73"/>
                <a:gd name="T8" fmla="*/ 88 w 98"/>
                <a:gd name="T9" fmla="*/ 73 h 73"/>
              </a:gdLst>
              <a:ahLst/>
              <a:cxnLst>
                <a:cxn ang="0">
                  <a:pos x="T0" y="T1"/>
                </a:cxn>
                <a:cxn ang="0">
                  <a:pos x="T2" y="T3"/>
                </a:cxn>
                <a:cxn ang="0">
                  <a:pos x="T4" y="T5"/>
                </a:cxn>
                <a:cxn ang="0">
                  <a:pos x="T6" y="T7"/>
                </a:cxn>
                <a:cxn ang="0">
                  <a:pos x="T8" y="T9"/>
                </a:cxn>
              </a:cxnLst>
              <a:rect l="0" t="0" r="r" b="b"/>
              <a:pathLst>
                <a:path w="98" h="73">
                  <a:moveTo>
                    <a:pt x="88" y="73"/>
                  </a:moveTo>
                  <a:lnTo>
                    <a:pt x="0" y="21"/>
                  </a:lnTo>
                  <a:lnTo>
                    <a:pt x="15" y="0"/>
                  </a:lnTo>
                  <a:lnTo>
                    <a:pt x="98" y="52"/>
                  </a:lnTo>
                  <a:lnTo>
                    <a:pt x="88" y="73"/>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93" name="ïşļiḋe"/>
            <p:cNvSpPr/>
            <p:nvPr/>
          </p:nvSpPr>
          <p:spPr bwMode="auto">
            <a:xfrm>
              <a:off x="7013576" y="2259013"/>
              <a:ext cx="190500" cy="139700"/>
            </a:xfrm>
            <a:custGeom>
              <a:avLst/>
              <a:gdLst>
                <a:gd name="T0" fmla="*/ 104 w 120"/>
                <a:gd name="T1" fmla="*/ 88 h 88"/>
                <a:gd name="T2" fmla="*/ 0 w 120"/>
                <a:gd name="T3" fmla="*/ 21 h 88"/>
                <a:gd name="T4" fmla="*/ 11 w 120"/>
                <a:gd name="T5" fmla="*/ 0 h 88"/>
                <a:gd name="T6" fmla="*/ 120 w 120"/>
                <a:gd name="T7" fmla="*/ 62 h 88"/>
                <a:gd name="T8" fmla="*/ 104 w 120"/>
                <a:gd name="T9" fmla="*/ 88 h 88"/>
              </a:gdLst>
              <a:ahLst/>
              <a:cxnLst>
                <a:cxn ang="0">
                  <a:pos x="T0" y="T1"/>
                </a:cxn>
                <a:cxn ang="0">
                  <a:pos x="T2" y="T3"/>
                </a:cxn>
                <a:cxn ang="0">
                  <a:pos x="T4" y="T5"/>
                </a:cxn>
                <a:cxn ang="0">
                  <a:pos x="T6" y="T7"/>
                </a:cxn>
                <a:cxn ang="0">
                  <a:pos x="T8" y="T9"/>
                </a:cxn>
              </a:cxnLst>
              <a:rect l="0" t="0" r="r" b="b"/>
              <a:pathLst>
                <a:path w="120" h="88">
                  <a:moveTo>
                    <a:pt x="104" y="88"/>
                  </a:moveTo>
                  <a:lnTo>
                    <a:pt x="0" y="21"/>
                  </a:lnTo>
                  <a:lnTo>
                    <a:pt x="11" y="0"/>
                  </a:lnTo>
                  <a:lnTo>
                    <a:pt x="120" y="62"/>
                  </a:lnTo>
                  <a:lnTo>
                    <a:pt x="104" y="88"/>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94" name="î$lïďe"/>
            <p:cNvSpPr/>
            <p:nvPr/>
          </p:nvSpPr>
          <p:spPr bwMode="auto">
            <a:xfrm>
              <a:off x="6989763" y="2489200"/>
              <a:ext cx="188913" cy="139700"/>
            </a:xfrm>
            <a:custGeom>
              <a:avLst/>
              <a:gdLst>
                <a:gd name="T0" fmla="*/ 104 w 119"/>
                <a:gd name="T1" fmla="*/ 88 h 88"/>
                <a:gd name="T2" fmla="*/ 0 w 119"/>
                <a:gd name="T3" fmla="*/ 26 h 88"/>
                <a:gd name="T4" fmla="*/ 15 w 119"/>
                <a:gd name="T5" fmla="*/ 0 h 88"/>
                <a:gd name="T6" fmla="*/ 119 w 119"/>
                <a:gd name="T7" fmla="*/ 67 h 88"/>
                <a:gd name="T8" fmla="*/ 104 w 119"/>
                <a:gd name="T9" fmla="*/ 88 h 88"/>
              </a:gdLst>
              <a:ahLst/>
              <a:cxnLst>
                <a:cxn ang="0">
                  <a:pos x="T0" y="T1"/>
                </a:cxn>
                <a:cxn ang="0">
                  <a:pos x="T2" y="T3"/>
                </a:cxn>
                <a:cxn ang="0">
                  <a:pos x="T4" y="T5"/>
                </a:cxn>
                <a:cxn ang="0">
                  <a:pos x="T6" y="T7"/>
                </a:cxn>
                <a:cxn ang="0">
                  <a:pos x="T8" y="T9"/>
                </a:cxn>
              </a:cxnLst>
              <a:rect l="0" t="0" r="r" b="b"/>
              <a:pathLst>
                <a:path w="119" h="88">
                  <a:moveTo>
                    <a:pt x="104" y="88"/>
                  </a:moveTo>
                  <a:lnTo>
                    <a:pt x="0" y="26"/>
                  </a:lnTo>
                  <a:lnTo>
                    <a:pt x="15" y="0"/>
                  </a:lnTo>
                  <a:lnTo>
                    <a:pt x="119" y="67"/>
                  </a:lnTo>
                  <a:lnTo>
                    <a:pt x="104" y="88"/>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95" name="íŝlïdè"/>
            <p:cNvSpPr/>
            <p:nvPr/>
          </p:nvSpPr>
          <p:spPr bwMode="auto">
            <a:xfrm>
              <a:off x="5935663" y="2890838"/>
              <a:ext cx="411163" cy="755650"/>
            </a:xfrm>
            <a:custGeom>
              <a:avLst/>
              <a:gdLst>
                <a:gd name="T0" fmla="*/ 0 w 50"/>
                <a:gd name="T1" fmla="*/ 92 h 92"/>
                <a:gd name="T2" fmla="*/ 50 w 50"/>
                <a:gd name="T3" fmla="*/ 63 h 92"/>
                <a:gd name="T4" fmla="*/ 50 w 50"/>
                <a:gd name="T5" fmla="*/ 23 h 92"/>
                <a:gd name="T6" fmla="*/ 25 w 50"/>
                <a:gd name="T7" fmla="*/ 8 h 92"/>
                <a:gd name="T8" fmla="*/ 0 w 50"/>
                <a:gd name="T9" fmla="*/ 52 h 92"/>
                <a:gd name="T10" fmla="*/ 0 w 50"/>
                <a:gd name="T11" fmla="*/ 92 h 92"/>
              </a:gdLst>
              <a:ahLst/>
              <a:cxnLst>
                <a:cxn ang="0">
                  <a:pos x="T0" y="T1"/>
                </a:cxn>
                <a:cxn ang="0">
                  <a:pos x="T2" y="T3"/>
                </a:cxn>
                <a:cxn ang="0">
                  <a:pos x="T4" y="T5"/>
                </a:cxn>
                <a:cxn ang="0">
                  <a:pos x="T6" y="T7"/>
                </a:cxn>
                <a:cxn ang="0">
                  <a:pos x="T8" y="T9"/>
                </a:cxn>
                <a:cxn ang="0">
                  <a:pos x="T10" y="T11"/>
                </a:cxn>
              </a:cxnLst>
              <a:rect l="0" t="0" r="r" b="b"/>
              <a:pathLst>
                <a:path w="50" h="92">
                  <a:moveTo>
                    <a:pt x="0" y="92"/>
                  </a:moveTo>
                  <a:cubicBezTo>
                    <a:pt x="50" y="63"/>
                    <a:pt x="50" y="63"/>
                    <a:pt x="50" y="63"/>
                  </a:cubicBezTo>
                  <a:cubicBezTo>
                    <a:pt x="50" y="23"/>
                    <a:pt x="50" y="23"/>
                    <a:pt x="50" y="23"/>
                  </a:cubicBezTo>
                  <a:cubicBezTo>
                    <a:pt x="50" y="7"/>
                    <a:pt x="39" y="0"/>
                    <a:pt x="25" y="8"/>
                  </a:cubicBezTo>
                  <a:cubicBezTo>
                    <a:pt x="11" y="16"/>
                    <a:pt x="0" y="36"/>
                    <a:pt x="0" y="52"/>
                  </a:cubicBezTo>
                  <a:lnTo>
                    <a:pt x="0" y="92"/>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96" name="íṥľïḍê"/>
            <p:cNvSpPr/>
            <p:nvPr/>
          </p:nvSpPr>
          <p:spPr bwMode="auto">
            <a:xfrm>
              <a:off x="5910263" y="2898775"/>
              <a:ext cx="461963" cy="788988"/>
            </a:xfrm>
            <a:custGeom>
              <a:avLst/>
              <a:gdLst>
                <a:gd name="T0" fmla="*/ 0 w 56"/>
                <a:gd name="T1" fmla="*/ 96 h 96"/>
                <a:gd name="T2" fmla="*/ 0 w 56"/>
                <a:gd name="T3" fmla="*/ 51 h 96"/>
                <a:gd name="T4" fmla="*/ 27 w 56"/>
                <a:gd name="T5" fmla="*/ 5 h 96"/>
                <a:gd name="T6" fmla="*/ 47 w 56"/>
                <a:gd name="T7" fmla="*/ 3 h 96"/>
                <a:gd name="T8" fmla="*/ 56 w 56"/>
                <a:gd name="T9" fmla="*/ 22 h 96"/>
                <a:gd name="T10" fmla="*/ 56 w 56"/>
                <a:gd name="T11" fmla="*/ 63 h 96"/>
                <a:gd name="T12" fmla="*/ 0 w 56"/>
                <a:gd name="T13" fmla="*/ 96 h 96"/>
                <a:gd name="T14" fmla="*/ 39 w 56"/>
                <a:gd name="T15" fmla="*/ 6 h 96"/>
                <a:gd name="T16" fmla="*/ 29 w 56"/>
                <a:gd name="T17" fmla="*/ 9 h 96"/>
                <a:gd name="T18" fmla="*/ 5 w 56"/>
                <a:gd name="T19" fmla="*/ 51 h 96"/>
                <a:gd name="T20" fmla="*/ 5 w 56"/>
                <a:gd name="T21" fmla="*/ 87 h 96"/>
                <a:gd name="T22" fmla="*/ 51 w 56"/>
                <a:gd name="T23" fmla="*/ 60 h 96"/>
                <a:gd name="T24" fmla="*/ 51 w 56"/>
                <a:gd name="T25" fmla="*/ 22 h 96"/>
                <a:gd name="T26" fmla="*/ 44 w 56"/>
                <a:gd name="T27" fmla="*/ 8 h 96"/>
                <a:gd name="T28" fmla="*/ 39 w 56"/>
                <a:gd name="T29"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96">
                  <a:moveTo>
                    <a:pt x="0" y="96"/>
                  </a:moveTo>
                  <a:cubicBezTo>
                    <a:pt x="0" y="51"/>
                    <a:pt x="0" y="51"/>
                    <a:pt x="0" y="51"/>
                  </a:cubicBezTo>
                  <a:cubicBezTo>
                    <a:pt x="0" y="34"/>
                    <a:pt x="12" y="13"/>
                    <a:pt x="27" y="5"/>
                  </a:cubicBezTo>
                  <a:cubicBezTo>
                    <a:pt x="34" y="0"/>
                    <a:pt x="41" y="0"/>
                    <a:pt x="47" y="3"/>
                  </a:cubicBezTo>
                  <a:cubicBezTo>
                    <a:pt x="53" y="6"/>
                    <a:pt x="56" y="13"/>
                    <a:pt x="56" y="22"/>
                  </a:cubicBezTo>
                  <a:cubicBezTo>
                    <a:pt x="56" y="63"/>
                    <a:pt x="56" y="63"/>
                    <a:pt x="56" y="63"/>
                  </a:cubicBezTo>
                  <a:lnTo>
                    <a:pt x="0" y="96"/>
                  </a:lnTo>
                  <a:close/>
                  <a:moveTo>
                    <a:pt x="39" y="6"/>
                  </a:moveTo>
                  <a:cubicBezTo>
                    <a:pt x="36" y="6"/>
                    <a:pt x="33" y="7"/>
                    <a:pt x="29" y="9"/>
                  </a:cubicBezTo>
                  <a:cubicBezTo>
                    <a:pt x="16" y="17"/>
                    <a:pt x="5" y="36"/>
                    <a:pt x="5" y="51"/>
                  </a:cubicBezTo>
                  <a:cubicBezTo>
                    <a:pt x="5" y="87"/>
                    <a:pt x="5" y="87"/>
                    <a:pt x="5" y="87"/>
                  </a:cubicBezTo>
                  <a:cubicBezTo>
                    <a:pt x="51" y="60"/>
                    <a:pt x="51" y="60"/>
                    <a:pt x="51" y="60"/>
                  </a:cubicBezTo>
                  <a:cubicBezTo>
                    <a:pt x="51" y="22"/>
                    <a:pt x="51" y="22"/>
                    <a:pt x="51" y="22"/>
                  </a:cubicBezTo>
                  <a:cubicBezTo>
                    <a:pt x="51" y="15"/>
                    <a:pt x="48" y="10"/>
                    <a:pt x="44" y="8"/>
                  </a:cubicBezTo>
                  <a:cubicBezTo>
                    <a:pt x="43" y="7"/>
                    <a:pt x="41" y="6"/>
                    <a:pt x="39" y="6"/>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97" name="íṥļïďé"/>
            <p:cNvSpPr/>
            <p:nvPr/>
          </p:nvSpPr>
          <p:spPr bwMode="auto">
            <a:xfrm>
              <a:off x="5795963" y="3113088"/>
              <a:ext cx="690563" cy="1100138"/>
            </a:xfrm>
            <a:custGeom>
              <a:avLst/>
              <a:gdLst>
                <a:gd name="T0" fmla="*/ 62 w 84"/>
                <a:gd name="T1" fmla="*/ 104 h 134"/>
                <a:gd name="T2" fmla="*/ 21 w 84"/>
                <a:gd name="T3" fmla="*/ 128 h 134"/>
                <a:gd name="T4" fmla="*/ 0 w 84"/>
                <a:gd name="T5" fmla="*/ 112 h 134"/>
                <a:gd name="T6" fmla="*/ 0 w 84"/>
                <a:gd name="T7" fmla="*/ 55 h 134"/>
                <a:gd name="T8" fmla="*/ 6 w 84"/>
                <a:gd name="T9" fmla="*/ 43 h 134"/>
                <a:gd name="T10" fmla="*/ 77 w 84"/>
                <a:gd name="T11" fmla="*/ 2 h 134"/>
                <a:gd name="T12" fmla="*/ 84 w 84"/>
                <a:gd name="T13" fmla="*/ 7 h 134"/>
                <a:gd name="T14" fmla="*/ 84 w 84"/>
                <a:gd name="T15" fmla="*/ 64 h 134"/>
                <a:gd name="T16" fmla="*/ 62 w 84"/>
                <a:gd name="T17" fmla="*/ 10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34">
                  <a:moveTo>
                    <a:pt x="62" y="104"/>
                  </a:moveTo>
                  <a:cubicBezTo>
                    <a:pt x="21" y="128"/>
                    <a:pt x="21" y="128"/>
                    <a:pt x="21" y="128"/>
                  </a:cubicBezTo>
                  <a:cubicBezTo>
                    <a:pt x="10" y="134"/>
                    <a:pt x="0" y="127"/>
                    <a:pt x="0" y="112"/>
                  </a:cubicBezTo>
                  <a:cubicBezTo>
                    <a:pt x="0" y="55"/>
                    <a:pt x="0" y="55"/>
                    <a:pt x="0" y="55"/>
                  </a:cubicBezTo>
                  <a:cubicBezTo>
                    <a:pt x="0" y="50"/>
                    <a:pt x="3" y="45"/>
                    <a:pt x="6" y="43"/>
                  </a:cubicBezTo>
                  <a:cubicBezTo>
                    <a:pt x="77" y="2"/>
                    <a:pt x="77" y="2"/>
                    <a:pt x="77" y="2"/>
                  </a:cubicBezTo>
                  <a:cubicBezTo>
                    <a:pt x="81" y="0"/>
                    <a:pt x="84" y="2"/>
                    <a:pt x="84" y="7"/>
                  </a:cubicBezTo>
                  <a:cubicBezTo>
                    <a:pt x="84" y="64"/>
                    <a:pt x="84" y="64"/>
                    <a:pt x="84" y="64"/>
                  </a:cubicBezTo>
                  <a:cubicBezTo>
                    <a:pt x="84" y="79"/>
                    <a:pt x="74" y="97"/>
                    <a:pt x="62" y="104"/>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098" name="ïṥḷîḑé"/>
            <p:cNvSpPr/>
            <p:nvPr/>
          </p:nvSpPr>
          <p:spPr bwMode="auto">
            <a:xfrm>
              <a:off x="5778501" y="3097213"/>
              <a:ext cx="725488" cy="1108075"/>
            </a:xfrm>
            <a:custGeom>
              <a:avLst/>
              <a:gdLst>
                <a:gd name="T0" fmla="*/ 15 w 88"/>
                <a:gd name="T1" fmla="*/ 135 h 135"/>
                <a:gd name="T2" fmla="*/ 8 w 88"/>
                <a:gd name="T3" fmla="*/ 133 h 135"/>
                <a:gd name="T4" fmla="*/ 0 w 88"/>
                <a:gd name="T5" fmla="*/ 114 h 135"/>
                <a:gd name="T6" fmla="*/ 0 w 88"/>
                <a:gd name="T7" fmla="*/ 57 h 135"/>
                <a:gd name="T8" fmla="*/ 7 w 88"/>
                <a:gd name="T9" fmla="*/ 43 h 135"/>
                <a:gd name="T10" fmla="*/ 78 w 88"/>
                <a:gd name="T11" fmla="*/ 2 h 135"/>
                <a:gd name="T12" fmla="*/ 85 w 88"/>
                <a:gd name="T13" fmla="*/ 2 h 135"/>
                <a:gd name="T14" fmla="*/ 88 w 88"/>
                <a:gd name="T15" fmla="*/ 9 h 135"/>
                <a:gd name="T16" fmla="*/ 88 w 88"/>
                <a:gd name="T17" fmla="*/ 66 h 135"/>
                <a:gd name="T18" fmla="*/ 66 w 88"/>
                <a:gd name="T19" fmla="*/ 108 h 135"/>
                <a:gd name="T20" fmla="*/ 25 w 88"/>
                <a:gd name="T21" fmla="*/ 132 h 135"/>
                <a:gd name="T22" fmla="*/ 15 w 88"/>
                <a:gd name="T23" fmla="*/ 135 h 135"/>
                <a:gd name="T24" fmla="*/ 82 w 88"/>
                <a:gd name="T25" fmla="*/ 6 h 135"/>
                <a:gd name="T26" fmla="*/ 81 w 88"/>
                <a:gd name="T27" fmla="*/ 6 h 135"/>
                <a:gd name="T28" fmla="*/ 10 w 88"/>
                <a:gd name="T29" fmla="*/ 47 h 135"/>
                <a:gd name="T30" fmla="*/ 5 w 88"/>
                <a:gd name="T31" fmla="*/ 57 h 135"/>
                <a:gd name="T32" fmla="*/ 5 w 88"/>
                <a:gd name="T33" fmla="*/ 114 h 135"/>
                <a:gd name="T34" fmla="*/ 11 w 88"/>
                <a:gd name="T35" fmla="*/ 129 h 135"/>
                <a:gd name="T36" fmla="*/ 22 w 88"/>
                <a:gd name="T37" fmla="*/ 128 h 135"/>
                <a:gd name="T38" fmla="*/ 63 w 88"/>
                <a:gd name="T39" fmla="*/ 104 h 135"/>
                <a:gd name="T40" fmla="*/ 83 w 88"/>
                <a:gd name="T41" fmla="*/ 66 h 135"/>
                <a:gd name="T42" fmla="*/ 83 w 88"/>
                <a:gd name="T43" fmla="*/ 9 h 135"/>
                <a:gd name="T44" fmla="*/ 82 w 88"/>
                <a:gd name="T45" fmla="*/ 6 h 135"/>
                <a:gd name="T46" fmla="*/ 82 w 88"/>
                <a:gd name="T47" fmla="*/ 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35">
                  <a:moveTo>
                    <a:pt x="15" y="135"/>
                  </a:moveTo>
                  <a:cubicBezTo>
                    <a:pt x="12" y="135"/>
                    <a:pt x="10" y="134"/>
                    <a:pt x="8" y="133"/>
                  </a:cubicBezTo>
                  <a:cubicBezTo>
                    <a:pt x="3" y="130"/>
                    <a:pt x="0" y="123"/>
                    <a:pt x="0" y="114"/>
                  </a:cubicBezTo>
                  <a:cubicBezTo>
                    <a:pt x="0" y="57"/>
                    <a:pt x="0" y="57"/>
                    <a:pt x="0" y="57"/>
                  </a:cubicBezTo>
                  <a:cubicBezTo>
                    <a:pt x="0" y="51"/>
                    <a:pt x="3" y="45"/>
                    <a:pt x="7" y="43"/>
                  </a:cubicBezTo>
                  <a:cubicBezTo>
                    <a:pt x="78" y="2"/>
                    <a:pt x="78" y="2"/>
                    <a:pt x="78" y="2"/>
                  </a:cubicBezTo>
                  <a:cubicBezTo>
                    <a:pt x="80" y="1"/>
                    <a:pt x="83" y="0"/>
                    <a:pt x="85" y="2"/>
                  </a:cubicBezTo>
                  <a:cubicBezTo>
                    <a:pt x="87" y="3"/>
                    <a:pt x="88" y="5"/>
                    <a:pt x="88" y="9"/>
                  </a:cubicBezTo>
                  <a:cubicBezTo>
                    <a:pt x="88" y="66"/>
                    <a:pt x="88" y="66"/>
                    <a:pt x="88" y="66"/>
                  </a:cubicBezTo>
                  <a:cubicBezTo>
                    <a:pt x="88" y="82"/>
                    <a:pt x="78" y="101"/>
                    <a:pt x="66" y="108"/>
                  </a:cubicBezTo>
                  <a:cubicBezTo>
                    <a:pt x="25" y="132"/>
                    <a:pt x="25" y="132"/>
                    <a:pt x="25" y="132"/>
                  </a:cubicBezTo>
                  <a:cubicBezTo>
                    <a:pt x="21" y="134"/>
                    <a:pt x="18" y="135"/>
                    <a:pt x="15" y="135"/>
                  </a:cubicBezTo>
                  <a:close/>
                  <a:moveTo>
                    <a:pt x="82" y="6"/>
                  </a:moveTo>
                  <a:cubicBezTo>
                    <a:pt x="82" y="6"/>
                    <a:pt x="81" y="6"/>
                    <a:pt x="81" y="6"/>
                  </a:cubicBezTo>
                  <a:cubicBezTo>
                    <a:pt x="10" y="47"/>
                    <a:pt x="10" y="47"/>
                    <a:pt x="10" y="47"/>
                  </a:cubicBezTo>
                  <a:cubicBezTo>
                    <a:pt x="7" y="49"/>
                    <a:pt x="5" y="53"/>
                    <a:pt x="5" y="57"/>
                  </a:cubicBezTo>
                  <a:cubicBezTo>
                    <a:pt x="5" y="114"/>
                    <a:pt x="5" y="114"/>
                    <a:pt x="5" y="114"/>
                  </a:cubicBezTo>
                  <a:cubicBezTo>
                    <a:pt x="5" y="121"/>
                    <a:pt x="7" y="126"/>
                    <a:pt x="11" y="129"/>
                  </a:cubicBezTo>
                  <a:cubicBezTo>
                    <a:pt x="14" y="130"/>
                    <a:pt x="18" y="130"/>
                    <a:pt x="22" y="128"/>
                  </a:cubicBezTo>
                  <a:cubicBezTo>
                    <a:pt x="63" y="104"/>
                    <a:pt x="63" y="104"/>
                    <a:pt x="63" y="104"/>
                  </a:cubicBezTo>
                  <a:cubicBezTo>
                    <a:pt x="74" y="97"/>
                    <a:pt x="83" y="80"/>
                    <a:pt x="83" y="66"/>
                  </a:cubicBezTo>
                  <a:cubicBezTo>
                    <a:pt x="83" y="9"/>
                    <a:pt x="83" y="9"/>
                    <a:pt x="83" y="9"/>
                  </a:cubicBezTo>
                  <a:cubicBezTo>
                    <a:pt x="83" y="7"/>
                    <a:pt x="83" y="6"/>
                    <a:pt x="82" y="6"/>
                  </a:cubicBezTo>
                  <a:cubicBezTo>
                    <a:pt x="82" y="6"/>
                    <a:pt x="82" y="6"/>
                    <a:pt x="82" y="6"/>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099" name="ïşļïḑè"/>
            <p:cNvSpPr/>
            <p:nvPr/>
          </p:nvSpPr>
          <p:spPr bwMode="auto">
            <a:xfrm>
              <a:off x="6116638" y="3646488"/>
              <a:ext cx="98425" cy="238125"/>
            </a:xfrm>
            <a:custGeom>
              <a:avLst/>
              <a:gdLst>
                <a:gd name="T0" fmla="*/ 0 w 62"/>
                <a:gd name="T1" fmla="*/ 150 h 150"/>
                <a:gd name="T2" fmla="*/ 0 w 62"/>
                <a:gd name="T3" fmla="*/ 0 h 150"/>
                <a:gd name="T4" fmla="*/ 26 w 62"/>
                <a:gd name="T5" fmla="*/ 0 h 150"/>
                <a:gd name="T6" fmla="*/ 26 w 62"/>
                <a:gd name="T7" fmla="*/ 104 h 150"/>
                <a:gd name="T8" fmla="*/ 47 w 62"/>
                <a:gd name="T9" fmla="*/ 93 h 150"/>
                <a:gd name="T10" fmla="*/ 62 w 62"/>
                <a:gd name="T11" fmla="*/ 114 h 150"/>
                <a:gd name="T12" fmla="*/ 0 w 62"/>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62" h="150">
                  <a:moveTo>
                    <a:pt x="0" y="150"/>
                  </a:moveTo>
                  <a:lnTo>
                    <a:pt x="0" y="0"/>
                  </a:lnTo>
                  <a:lnTo>
                    <a:pt x="26" y="0"/>
                  </a:lnTo>
                  <a:lnTo>
                    <a:pt x="26" y="104"/>
                  </a:lnTo>
                  <a:lnTo>
                    <a:pt x="47" y="93"/>
                  </a:lnTo>
                  <a:lnTo>
                    <a:pt x="62" y="114"/>
                  </a:lnTo>
                  <a:lnTo>
                    <a:pt x="0" y="150"/>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00" name="íšļiḑé"/>
            <p:cNvSpPr/>
            <p:nvPr/>
          </p:nvSpPr>
          <p:spPr bwMode="auto">
            <a:xfrm>
              <a:off x="6059488" y="3498850"/>
              <a:ext cx="155575" cy="222250"/>
            </a:xfrm>
            <a:custGeom>
              <a:avLst/>
              <a:gdLst>
                <a:gd name="T0" fmla="*/ 19 w 19"/>
                <a:gd name="T1" fmla="*/ 8 h 27"/>
                <a:gd name="T2" fmla="*/ 9 w 19"/>
                <a:gd name="T3" fmla="*/ 24 h 27"/>
                <a:gd name="T4" fmla="*/ 0 w 19"/>
                <a:gd name="T5" fmla="*/ 19 h 27"/>
                <a:gd name="T6" fmla="*/ 9 w 19"/>
                <a:gd name="T7" fmla="*/ 3 h 27"/>
                <a:gd name="T8" fmla="*/ 19 w 19"/>
                <a:gd name="T9" fmla="*/ 8 h 27"/>
              </a:gdLst>
              <a:ahLst/>
              <a:cxnLst>
                <a:cxn ang="0">
                  <a:pos x="T0" y="T1"/>
                </a:cxn>
                <a:cxn ang="0">
                  <a:pos x="T2" y="T3"/>
                </a:cxn>
                <a:cxn ang="0">
                  <a:pos x="T4" y="T5"/>
                </a:cxn>
                <a:cxn ang="0">
                  <a:pos x="T6" y="T7"/>
                </a:cxn>
                <a:cxn ang="0">
                  <a:pos x="T8" y="T9"/>
                </a:cxn>
              </a:cxnLst>
              <a:rect l="0" t="0" r="r" b="b"/>
              <a:pathLst>
                <a:path w="19" h="27">
                  <a:moveTo>
                    <a:pt x="19" y="8"/>
                  </a:moveTo>
                  <a:cubicBezTo>
                    <a:pt x="19" y="14"/>
                    <a:pt x="14" y="21"/>
                    <a:pt x="9" y="24"/>
                  </a:cubicBezTo>
                  <a:cubicBezTo>
                    <a:pt x="4" y="27"/>
                    <a:pt x="0" y="25"/>
                    <a:pt x="0" y="19"/>
                  </a:cubicBezTo>
                  <a:cubicBezTo>
                    <a:pt x="0" y="13"/>
                    <a:pt x="4" y="6"/>
                    <a:pt x="9" y="3"/>
                  </a:cubicBezTo>
                  <a:cubicBezTo>
                    <a:pt x="14" y="0"/>
                    <a:pt x="19" y="2"/>
                    <a:pt x="19" y="8"/>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01" name="íṣļíďê"/>
            <p:cNvSpPr/>
            <p:nvPr/>
          </p:nvSpPr>
          <p:spPr bwMode="auto">
            <a:xfrm>
              <a:off x="6042026" y="3490913"/>
              <a:ext cx="190500" cy="238125"/>
            </a:xfrm>
            <a:custGeom>
              <a:avLst/>
              <a:gdLst>
                <a:gd name="T0" fmla="*/ 7 w 23"/>
                <a:gd name="T1" fmla="*/ 29 h 29"/>
                <a:gd name="T2" fmla="*/ 4 w 23"/>
                <a:gd name="T3" fmla="*/ 28 h 29"/>
                <a:gd name="T4" fmla="*/ 0 w 23"/>
                <a:gd name="T5" fmla="*/ 20 h 29"/>
                <a:gd name="T6" fmla="*/ 10 w 23"/>
                <a:gd name="T7" fmla="*/ 2 h 29"/>
                <a:gd name="T8" fmla="*/ 19 w 23"/>
                <a:gd name="T9" fmla="*/ 1 h 29"/>
                <a:gd name="T10" fmla="*/ 23 w 23"/>
                <a:gd name="T11" fmla="*/ 9 h 29"/>
                <a:gd name="T12" fmla="*/ 13 w 23"/>
                <a:gd name="T13" fmla="*/ 27 h 29"/>
                <a:gd name="T14" fmla="*/ 7 w 23"/>
                <a:gd name="T15" fmla="*/ 29 h 29"/>
                <a:gd name="T16" fmla="*/ 15 w 23"/>
                <a:gd name="T17" fmla="*/ 5 h 29"/>
                <a:gd name="T18" fmla="*/ 13 w 23"/>
                <a:gd name="T19" fmla="*/ 6 h 29"/>
                <a:gd name="T20" fmla="*/ 5 w 23"/>
                <a:gd name="T21" fmla="*/ 20 h 29"/>
                <a:gd name="T22" fmla="*/ 6 w 23"/>
                <a:gd name="T23" fmla="*/ 23 h 29"/>
                <a:gd name="T24" fmla="*/ 10 w 23"/>
                <a:gd name="T25" fmla="*/ 23 h 29"/>
                <a:gd name="T26" fmla="*/ 18 w 23"/>
                <a:gd name="T27" fmla="*/ 9 h 29"/>
                <a:gd name="T28" fmla="*/ 17 w 23"/>
                <a:gd name="T29" fmla="*/ 6 h 29"/>
                <a:gd name="T30" fmla="*/ 15 w 23"/>
                <a:gd name="T3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9">
                  <a:moveTo>
                    <a:pt x="7" y="29"/>
                  </a:moveTo>
                  <a:cubicBezTo>
                    <a:pt x="6" y="29"/>
                    <a:pt x="5" y="29"/>
                    <a:pt x="4" y="28"/>
                  </a:cubicBezTo>
                  <a:cubicBezTo>
                    <a:pt x="1" y="26"/>
                    <a:pt x="0" y="24"/>
                    <a:pt x="0" y="20"/>
                  </a:cubicBezTo>
                  <a:cubicBezTo>
                    <a:pt x="0" y="13"/>
                    <a:pt x="4" y="5"/>
                    <a:pt x="10" y="2"/>
                  </a:cubicBezTo>
                  <a:cubicBezTo>
                    <a:pt x="13" y="0"/>
                    <a:pt x="17" y="0"/>
                    <a:pt x="19" y="1"/>
                  </a:cubicBezTo>
                  <a:cubicBezTo>
                    <a:pt x="22" y="3"/>
                    <a:pt x="23" y="5"/>
                    <a:pt x="23" y="9"/>
                  </a:cubicBezTo>
                  <a:cubicBezTo>
                    <a:pt x="23" y="16"/>
                    <a:pt x="19" y="24"/>
                    <a:pt x="13" y="27"/>
                  </a:cubicBezTo>
                  <a:cubicBezTo>
                    <a:pt x="11" y="28"/>
                    <a:pt x="9" y="29"/>
                    <a:pt x="7" y="29"/>
                  </a:cubicBezTo>
                  <a:close/>
                  <a:moveTo>
                    <a:pt x="15" y="5"/>
                  </a:moveTo>
                  <a:cubicBezTo>
                    <a:pt x="15" y="5"/>
                    <a:pt x="14" y="6"/>
                    <a:pt x="13" y="6"/>
                  </a:cubicBezTo>
                  <a:cubicBezTo>
                    <a:pt x="8" y="9"/>
                    <a:pt x="5" y="15"/>
                    <a:pt x="5" y="20"/>
                  </a:cubicBezTo>
                  <a:cubicBezTo>
                    <a:pt x="5" y="22"/>
                    <a:pt x="5" y="23"/>
                    <a:pt x="6" y="23"/>
                  </a:cubicBezTo>
                  <a:cubicBezTo>
                    <a:pt x="7" y="24"/>
                    <a:pt x="8" y="24"/>
                    <a:pt x="10" y="23"/>
                  </a:cubicBezTo>
                  <a:cubicBezTo>
                    <a:pt x="14" y="20"/>
                    <a:pt x="18" y="14"/>
                    <a:pt x="18" y="9"/>
                  </a:cubicBezTo>
                  <a:cubicBezTo>
                    <a:pt x="18" y="7"/>
                    <a:pt x="17" y="6"/>
                    <a:pt x="17" y="6"/>
                  </a:cubicBezTo>
                  <a:cubicBezTo>
                    <a:pt x="16" y="5"/>
                    <a:pt x="16" y="5"/>
                    <a:pt x="15" y="5"/>
                  </a:cubicBezTo>
                  <a:close/>
                </a:path>
              </a:pathLst>
            </a:custGeom>
            <a:solidFill>
              <a:srgbClr val="39A1FF"/>
            </a:solidFill>
            <a:ln>
              <a:noFill/>
            </a:ln>
          </p:spPr>
          <p:txBody>
            <a:bodyPr anchor="t" anchorCtr="0" bIns="34290" compatLnSpc="1" lIns="68580" numCol="1" rIns="68580" tIns="34290" vert="horz" wrap="square"/>
            <a:p>
              <a:endParaRPr altLang="en-US" lang="zh-CN"/>
            </a:p>
          </p:txBody>
        </p:sp>
      </p:grpSp>
      <p:cxnSp>
        <p:nvCxnSpPr>
          <p:cNvPr id="3145744" name="直接连接符 66"/>
          <p:cNvCxnSpPr>
            <a:cxnSpLocks/>
          </p:cNvCxnSpPr>
          <p:nvPr/>
        </p:nvCxnSpPr>
        <p:spPr>
          <a:xfrm flipH="1">
            <a:off x="1289117" y="3140700"/>
            <a:ext cx="29066" cy="2375297"/>
          </a:xfrm>
          <a:prstGeom prst="line"/>
          <a:ln w="44450" cap="rnd">
            <a:gradFill>
              <a:gsLst>
                <a:gs pos="0">
                  <a:schemeClr val="accent1">
                    <a:lumMod val="5000"/>
                    <a:lumOff val="95000"/>
                  </a:schemeClr>
                </a:gs>
                <a:gs pos="53000">
                  <a:schemeClr val="bg1"/>
                </a:gs>
                <a:gs pos="100000">
                  <a:schemeClr val="bg1">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grpSp>
        <p:nvGrpSpPr>
          <p:cNvPr id="286" name="组合 67"/>
          <p:cNvGrpSpPr/>
          <p:nvPr/>
        </p:nvGrpSpPr>
        <p:grpSpPr>
          <a:xfrm>
            <a:off x="1250530" y="3157121"/>
            <a:ext cx="2177945" cy="587853"/>
            <a:chOff x="993939" y="1611386"/>
            <a:chExt cx="2903927" cy="783804"/>
          </a:xfrm>
        </p:grpSpPr>
        <p:grpSp>
          <p:nvGrpSpPr>
            <p:cNvPr id="287" name="组合 68"/>
            <p:cNvGrpSpPr/>
            <p:nvPr/>
          </p:nvGrpSpPr>
          <p:grpSpPr>
            <a:xfrm>
              <a:off x="1103164" y="1611386"/>
              <a:ext cx="2794702" cy="783804"/>
              <a:chOff x="2254013" y="1188780"/>
              <a:chExt cx="2794702" cy="783804"/>
            </a:xfrm>
          </p:grpSpPr>
          <p:cxnSp>
            <p:nvCxnSpPr>
              <p:cNvPr id="3145745" name="直接连接符 70"/>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02" name="矩形 71"/>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窃听</a:t>
                </a:r>
              </a:p>
            </p:txBody>
          </p:sp>
        </p:grpSp>
        <p:sp>
          <p:nvSpPr>
            <p:cNvPr id="1049103" name="椭圆 69"/>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88" name="组合 72"/>
          <p:cNvGrpSpPr/>
          <p:nvPr/>
        </p:nvGrpSpPr>
        <p:grpSpPr>
          <a:xfrm>
            <a:off x="6362367" y="3166231"/>
            <a:ext cx="2177945" cy="587853"/>
            <a:chOff x="993939" y="1611386"/>
            <a:chExt cx="2903927" cy="783804"/>
          </a:xfrm>
        </p:grpSpPr>
        <p:grpSp>
          <p:nvGrpSpPr>
            <p:cNvPr id="289" name="组合 73"/>
            <p:cNvGrpSpPr/>
            <p:nvPr/>
          </p:nvGrpSpPr>
          <p:grpSpPr>
            <a:xfrm>
              <a:off x="1103164" y="1611386"/>
              <a:ext cx="2794702" cy="783804"/>
              <a:chOff x="2254013" y="1188780"/>
              <a:chExt cx="2794702" cy="783804"/>
            </a:xfrm>
          </p:grpSpPr>
          <p:cxnSp>
            <p:nvCxnSpPr>
              <p:cNvPr id="3145746" name="直接连接符 75"/>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04" name="矩形 76"/>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流量分析</a:t>
                </a:r>
              </a:p>
            </p:txBody>
          </p:sp>
        </p:grpSp>
        <p:sp>
          <p:nvSpPr>
            <p:cNvPr id="1049105" name="椭圆 74"/>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47" name="形状 14"/>
          <p:cNvCxnSpPr>
            <a:cxnSpLocks noChangeShapeType="1"/>
          </p:cNvCxnSpPr>
          <p:nvPr/>
        </p:nvCxnSpPr>
        <p:spPr bwMode="auto">
          <a:xfrm>
            <a:off x="8658996" y="3486925"/>
            <a:ext cx="539354" cy="317897"/>
          </a:xfrm>
          <a:prstGeom prst="curvedConnector2"/>
          <a:noFill/>
          <a:ln w="19050" algn="ctr">
            <a:solidFill>
              <a:srgbClr val="FF0000"/>
            </a:solidFill>
            <a:round/>
            <a:tailEnd type="arrow" w="med" len="med"/>
          </a:ln>
        </p:spPr>
      </p:cxnSp>
      <p:grpSp>
        <p:nvGrpSpPr>
          <p:cNvPr id="290" name="组合 78"/>
          <p:cNvGrpSpPr/>
          <p:nvPr/>
        </p:nvGrpSpPr>
        <p:grpSpPr>
          <a:xfrm>
            <a:off x="8447064" y="2985561"/>
            <a:ext cx="2992546" cy="1546076"/>
            <a:chOff x="956363" y="3890623"/>
            <a:chExt cx="3990059" cy="2061436"/>
          </a:xfrm>
        </p:grpSpPr>
        <p:sp>
          <p:nvSpPr>
            <p:cNvPr id="1049106" name="椭圆 8"/>
            <p:cNvSpPr>
              <a:spLocks noChangeArrowheads="1"/>
            </p:cNvSpPr>
            <p:nvPr/>
          </p:nvSpPr>
          <p:spPr bwMode="auto">
            <a:xfrm>
              <a:off x="2674039"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grpSp>
          <p:nvGrpSpPr>
            <p:cNvPr id="291" name="组合 80"/>
            <p:cNvGrpSpPr/>
            <p:nvPr/>
          </p:nvGrpSpPr>
          <p:grpSpPr>
            <a:xfrm>
              <a:off x="956363" y="3890623"/>
              <a:ext cx="3990059" cy="2061436"/>
              <a:chOff x="956363" y="3890623"/>
              <a:chExt cx="3990059" cy="2061436"/>
            </a:xfrm>
          </p:grpSpPr>
          <p:sp>
            <p:nvSpPr>
              <p:cNvPr id="1049107" name="椭圆 7"/>
              <p:cNvSpPr>
                <a:spLocks noChangeArrowheads="1"/>
              </p:cNvSpPr>
              <p:nvPr/>
            </p:nvSpPr>
            <p:spPr bwMode="auto">
              <a:xfrm>
                <a:off x="1172264"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cxnSp>
            <p:nvCxnSpPr>
              <p:cNvPr id="3145748" name="直接箭头连接符 10"/>
              <p:cNvCxnSpPr>
                <a:cxnSpLocks noChangeShapeType="1"/>
                <a:stCxn id="1049107" idx="6"/>
                <a:endCxn id="1049106" idx="2"/>
              </p:cNvCxnSpPr>
              <p:nvPr/>
            </p:nvCxnSpPr>
            <p:spPr bwMode="auto">
              <a:xfrm>
                <a:off x="1315139" y="4543231"/>
                <a:ext cx="1358900" cy="0"/>
              </a:xfrm>
              <a:prstGeom prst="straightConnector1"/>
              <a:noFill/>
              <a:ln w="19050" algn="ctr">
                <a:solidFill>
                  <a:schemeClr val="tx1"/>
                </a:solidFill>
                <a:round/>
                <a:tailEnd type="arrow" w="med" len="med"/>
              </a:ln>
            </p:spPr>
          </p:cxnSp>
          <p:sp>
            <p:nvSpPr>
              <p:cNvPr id="1049108" name="椭圆 15"/>
              <p:cNvSpPr>
                <a:spLocks noChangeArrowheads="1"/>
              </p:cNvSpPr>
              <p:nvPr/>
            </p:nvSpPr>
            <p:spPr bwMode="auto">
              <a:xfrm>
                <a:off x="1819964" y="4967094"/>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09" name="TextBox 16"/>
              <p:cNvSpPr txBox="1">
                <a:spLocks noChangeArrowheads="1"/>
              </p:cNvSpPr>
              <p:nvPr/>
            </p:nvSpPr>
            <p:spPr bwMode="auto">
              <a:xfrm>
                <a:off x="956363" y="3890623"/>
                <a:ext cx="1483230"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10" name="TextBox 17"/>
              <p:cNvSpPr txBox="1">
                <a:spLocks noChangeArrowheads="1"/>
              </p:cNvSpPr>
              <p:nvPr/>
            </p:nvSpPr>
            <p:spPr bwMode="auto">
              <a:xfrm>
                <a:off x="2180326" y="5254432"/>
                <a:ext cx="2012906"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攻击者</a:t>
                </a:r>
              </a:p>
            </p:txBody>
          </p:sp>
          <p:sp>
            <p:nvSpPr>
              <p:cNvPr id="1049111" name="TextBox 18"/>
              <p:cNvSpPr txBox="1">
                <a:spLocks noChangeArrowheads="1"/>
              </p:cNvSpPr>
              <p:nvPr/>
            </p:nvSpPr>
            <p:spPr bwMode="auto">
              <a:xfrm>
                <a:off x="2745475" y="3901507"/>
                <a:ext cx="2200947"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grpSp>
      <p:cxnSp>
        <p:nvCxnSpPr>
          <p:cNvPr id="3145749" name="形状 14"/>
          <p:cNvCxnSpPr>
            <a:cxnSpLocks noChangeShapeType="1"/>
          </p:cNvCxnSpPr>
          <p:nvPr/>
        </p:nvCxnSpPr>
        <p:spPr bwMode="auto">
          <a:xfrm>
            <a:off x="3611409" y="3484073"/>
            <a:ext cx="539354" cy="317897"/>
          </a:xfrm>
          <a:prstGeom prst="curvedConnector2"/>
          <a:noFill/>
          <a:ln w="19050" algn="ctr">
            <a:solidFill>
              <a:srgbClr val="FF0000"/>
            </a:solidFill>
            <a:round/>
            <a:tailEnd type="arrow" w="med" len="med"/>
          </a:ln>
        </p:spPr>
      </p:cxnSp>
      <p:grpSp>
        <p:nvGrpSpPr>
          <p:cNvPr id="292" name="组合 88"/>
          <p:cNvGrpSpPr/>
          <p:nvPr/>
        </p:nvGrpSpPr>
        <p:grpSpPr>
          <a:xfrm>
            <a:off x="3347512" y="2981046"/>
            <a:ext cx="2912661" cy="1546076"/>
            <a:chOff x="956363" y="3890623"/>
            <a:chExt cx="3883545" cy="2061436"/>
          </a:xfrm>
        </p:grpSpPr>
        <p:sp>
          <p:nvSpPr>
            <p:cNvPr id="1049112" name="椭圆 8"/>
            <p:cNvSpPr>
              <a:spLocks noChangeArrowheads="1"/>
            </p:cNvSpPr>
            <p:nvPr/>
          </p:nvSpPr>
          <p:spPr bwMode="auto">
            <a:xfrm>
              <a:off x="2674039"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grpSp>
          <p:nvGrpSpPr>
            <p:cNvPr id="293" name="组合 90"/>
            <p:cNvGrpSpPr/>
            <p:nvPr/>
          </p:nvGrpSpPr>
          <p:grpSpPr>
            <a:xfrm>
              <a:off x="956363" y="3890623"/>
              <a:ext cx="3883545" cy="2061436"/>
              <a:chOff x="956363" y="3890623"/>
              <a:chExt cx="3883545" cy="2061436"/>
            </a:xfrm>
          </p:grpSpPr>
          <p:sp>
            <p:nvSpPr>
              <p:cNvPr id="1049113" name="椭圆 7"/>
              <p:cNvSpPr>
                <a:spLocks noChangeArrowheads="1"/>
              </p:cNvSpPr>
              <p:nvPr/>
            </p:nvSpPr>
            <p:spPr bwMode="auto">
              <a:xfrm>
                <a:off x="1172264"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cxnSp>
            <p:nvCxnSpPr>
              <p:cNvPr id="3145750" name="直接箭头连接符 10"/>
              <p:cNvCxnSpPr>
                <a:cxnSpLocks noChangeShapeType="1"/>
                <a:stCxn id="1049113" idx="6"/>
                <a:endCxn id="1049112" idx="2"/>
              </p:cNvCxnSpPr>
              <p:nvPr/>
            </p:nvCxnSpPr>
            <p:spPr bwMode="auto">
              <a:xfrm>
                <a:off x="1315139" y="4543231"/>
                <a:ext cx="1358900" cy="0"/>
              </a:xfrm>
              <a:prstGeom prst="straightConnector1"/>
              <a:noFill/>
              <a:ln w="19050" algn="ctr">
                <a:solidFill>
                  <a:schemeClr val="tx1"/>
                </a:solidFill>
                <a:round/>
                <a:tailEnd type="arrow" w="med" len="med"/>
              </a:ln>
            </p:spPr>
          </p:cxnSp>
          <p:sp>
            <p:nvSpPr>
              <p:cNvPr id="1049114" name="椭圆 15"/>
              <p:cNvSpPr>
                <a:spLocks noChangeArrowheads="1"/>
              </p:cNvSpPr>
              <p:nvPr/>
            </p:nvSpPr>
            <p:spPr bwMode="auto">
              <a:xfrm>
                <a:off x="1819964" y="4967094"/>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15" name="TextBox 16"/>
              <p:cNvSpPr txBox="1">
                <a:spLocks noChangeArrowheads="1"/>
              </p:cNvSpPr>
              <p:nvPr/>
            </p:nvSpPr>
            <p:spPr bwMode="auto">
              <a:xfrm>
                <a:off x="956363" y="3890623"/>
                <a:ext cx="1860551"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16" name="TextBox 17"/>
              <p:cNvSpPr txBox="1">
                <a:spLocks noChangeArrowheads="1"/>
              </p:cNvSpPr>
              <p:nvPr/>
            </p:nvSpPr>
            <p:spPr bwMode="auto">
              <a:xfrm>
                <a:off x="2180326" y="5254432"/>
                <a:ext cx="2012906"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攻击者</a:t>
                </a:r>
              </a:p>
            </p:txBody>
          </p:sp>
          <p:sp>
            <p:nvSpPr>
              <p:cNvPr id="1049117" name="TextBox 18"/>
              <p:cNvSpPr txBox="1">
                <a:spLocks noChangeArrowheads="1"/>
              </p:cNvSpPr>
              <p:nvPr/>
            </p:nvSpPr>
            <p:spPr bwMode="auto">
              <a:xfrm>
                <a:off x="2745475" y="3901507"/>
                <a:ext cx="2094433"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84"/>
                                        </p:tgtEl>
                                        <p:attrNameLst>
                                          <p:attrName>style.visibility</p:attrName>
                                        </p:attrNameLst>
                                      </p:cBhvr>
                                      <p:to>
                                        <p:strVal val="visible"/>
                                      </p:to>
                                    </p:set>
                                    <p:animEffect transition="in" filter="wipe(left)">
                                      <p:cBhvr>
                                        <p:cTn dur="500" id="7"/>
                                        <p:tgtEl>
                                          <p:spTgt spid="284"/>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285"/>
                                        </p:tgtEl>
                                        <p:attrNameLst>
                                          <p:attrName>style.visibility</p:attrName>
                                        </p:attrNameLst>
                                      </p:cBhvr>
                                      <p:to>
                                        <p:strVal val="visible"/>
                                      </p:to>
                                    </p:set>
                                    <p:animEffect transition="in" filter="wipe(left)">
                                      <p:cBhvr>
                                        <p:cTn dur="500" id="11"/>
                                        <p:tgtEl>
                                          <p:spTgt spid="285"/>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1">
                                  <p:stCondLst>
                                    <p:cond delay="0"/>
                                  </p:stCondLst>
                                  <p:childTnLst>
                                    <p:set>
                                      <p:cBhvr>
                                        <p:cTn dur="1" fill="hold" id="15">
                                          <p:stCondLst>
                                            <p:cond delay="0"/>
                                          </p:stCondLst>
                                        </p:cTn>
                                        <p:tgtEl>
                                          <p:spTgt spid="3145744"/>
                                        </p:tgtEl>
                                        <p:attrNameLst>
                                          <p:attrName>style.visibility</p:attrName>
                                        </p:attrNameLst>
                                      </p:cBhvr>
                                      <p:to>
                                        <p:strVal val="visible"/>
                                      </p:to>
                                    </p:set>
                                    <p:animEffect transition="in" filter="wipe(up)">
                                      <p:cBhvr>
                                        <p:cTn dur="500" id="16"/>
                                        <p:tgtEl>
                                          <p:spTgt spid="3145744"/>
                                        </p:tgtEl>
                                      </p:cBhvr>
                                    </p:animEffect>
                                  </p:childTnLst>
                                </p:cTn>
                              </p:par>
                              <p:par>
                                <p:cTn fill="hold" id="17" nodeType="withEffect" presetClass="entr" presetID="22" presetSubtype="8">
                                  <p:stCondLst>
                                    <p:cond delay="0"/>
                                  </p:stCondLst>
                                  <p:childTnLst>
                                    <p:set>
                                      <p:cBhvr>
                                        <p:cTn dur="1" fill="hold" id="18">
                                          <p:stCondLst>
                                            <p:cond delay="0"/>
                                          </p:stCondLst>
                                        </p:cTn>
                                        <p:tgtEl>
                                          <p:spTgt spid="286"/>
                                        </p:tgtEl>
                                        <p:attrNameLst>
                                          <p:attrName>style.visibility</p:attrName>
                                        </p:attrNameLst>
                                      </p:cBhvr>
                                      <p:to>
                                        <p:strVal val="visible"/>
                                      </p:to>
                                    </p:set>
                                    <p:animEffect transition="in" filter="wipe(left)">
                                      <p:cBhvr>
                                        <p:cTn dur="500" id="19"/>
                                        <p:tgtEl>
                                          <p:spTgt spid="286"/>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292"/>
                                        </p:tgtEl>
                                        <p:attrNameLst>
                                          <p:attrName>style.visibility</p:attrName>
                                        </p:attrNameLst>
                                      </p:cBhvr>
                                      <p:to>
                                        <p:strVal val="visible"/>
                                      </p:to>
                                    </p:set>
                                    <p:animEffect transition="in" filter="fade">
                                      <p:cBhvr>
                                        <p:cTn dur="500" id="24"/>
                                        <p:tgtEl>
                                          <p:spTgt spid="292"/>
                                        </p:tgtEl>
                                      </p:cBhvr>
                                    </p:animEffect>
                                  </p:childTnLst>
                                </p:cTn>
                              </p:par>
                            </p:childTnLst>
                          </p:cTn>
                        </p:par>
                        <p:par>
                          <p:cTn fill="hold" id="25">
                            <p:stCondLst>
                              <p:cond delay="500"/>
                            </p:stCondLst>
                            <p:childTnLst>
                              <p:par>
                                <p:cTn fill="hold" id="26" nodeType="afterEffect" presetClass="entr" presetID="14" presetSubtype="10">
                                  <p:stCondLst>
                                    <p:cond delay="0"/>
                                  </p:stCondLst>
                                  <p:childTnLst>
                                    <p:set>
                                      <p:cBhvr>
                                        <p:cTn dur="1" fill="hold" id="27">
                                          <p:stCondLst>
                                            <p:cond delay="0"/>
                                          </p:stCondLst>
                                        </p:cTn>
                                        <p:tgtEl>
                                          <p:spTgt spid="3145749"/>
                                        </p:tgtEl>
                                        <p:attrNameLst>
                                          <p:attrName>style.visibility</p:attrName>
                                        </p:attrNameLst>
                                      </p:cBhvr>
                                      <p:to>
                                        <p:strVal val="visible"/>
                                      </p:to>
                                    </p:set>
                                    <p:animEffect transition="in" filter="randombar(horizontal)">
                                      <p:cBhvr>
                                        <p:cTn dur="500" id="28"/>
                                        <p:tgtEl>
                                          <p:spTgt spid="3145749"/>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8">
                                  <p:stCondLst>
                                    <p:cond delay="0"/>
                                  </p:stCondLst>
                                  <p:childTnLst>
                                    <p:set>
                                      <p:cBhvr>
                                        <p:cTn dur="1" fill="hold" id="32">
                                          <p:stCondLst>
                                            <p:cond delay="0"/>
                                          </p:stCondLst>
                                        </p:cTn>
                                        <p:tgtEl>
                                          <p:spTgt spid="288"/>
                                        </p:tgtEl>
                                        <p:attrNameLst>
                                          <p:attrName>style.visibility</p:attrName>
                                        </p:attrNameLst>
                                      </p:cBhvr>
                                      <p:to>
                                        <p:strVal val="visible"/>
                                      </p:to>
                                    </p:set>
                                    <p:animEffect transition="in" filter="wipe(left)">
                                      <p:cBhvr>
                                        <p:cTn dur="500" id="33"/>
                                        <p:tgtEl>
                                          <p:spTgt spid="28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90"/>
                                        </p:tgtEl>
                                        <p:attrNameLst>
                                          <p:attrName>style.visibility</p:attrName>
                                        </p:attrNameLst>
                                      </p:cBhvr>
                                      <p:to>
                                        <p:strVal val="visible"/>
                                      </p:to>
                                    </p:set>
                                    <p:animEffect transition="in" filter="fade">
                                      <p:cBhvr>
                                        <p:cTn dur="500" id="37"/>
                                        <p:tgtEl>
                                          <p:spTgt spid="290"/>
                                        </p:tgtEl>
                                      </p:cBhvr>
                                    </p:animEffect>
                                  </p:childTnLst>
                                </p:cTn>
                              </p:par>
                            </p:childTnLst>
                          </p:cTn>
                        </p:par>
                        <p:par>
                          <p:cTn fill="hold" id="38">
                            <p:stCondLst>
                              <p:cond delay="1000"/>
                            </p:stCondLst>
                            <p:childTnLst>
                              <p:par>
                                <p:cTn fill="hold" id="39" nodeType="afterEffect" presetClass="entr" presetID="14" presetSubtype="10">
                                  <p:stCondLst>
                                    <p:cond delay="0"/>
                                  </p:stCondLst>
                                  <p:childTnLst>
                                    <p:set>
                                      <p:cBhvr>
                                        <p:cTn dur="1" fill="hold" id="40">
                                          <p:stCondLst>
                                            <p:cond delay="0"/>
                                          </p:stCondLst>
                                        </p:cTn>
                                        <p:tgtEl>
                                          <p:spTgt spid="3145747"/>
                                        </p:tgtEl>
                                        <p:attrNameLst>
                                          <p:attrName>style.visibility</p:attrName>
                                        </p:attrNameLst>
                                      </p:cBhvr>
                                      <p:to>
                                        <p:strVal val="visible"/>
                                      </p:to>
                                    </p:set>
                                    <p:animEffect transition="in" filter="randombar(horizontal)">
                                      <p:cBhvr>
                                        <p:cTn dur="500" id="41"/>
                                        <p:tgtEl>
                                          <p:spTgt spid="3145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1">
  <p:cSld>
    <p:spTree>
      <p:nvGrpSpPr>
        <p:cNvPr id="130" name=""/>
        <p:cNvGrpSpPr/>
        <p:nvPr/>
      </p:nvGrpSpPr>
      <p:grpSpPr>
        <a:xfrm>
          <a:off x="0" y="0"/>
          <a:ext cx="0" cy="0"/>
          <a:chOff x="0" y="0"/>
          <a:chExt cx="0" cy="0"/>
        </a:xfrm>
      </p:grpSpPr>
      <p:sp>
        <p:nvSpPr>
          <p:cNvPr id="1048665" name="文本框 58"/>
          <p:cNvSpPr txBox="1"/>
          <p:nvPr/>
        </p:nvSpPr>
        <p:spPr>
          <a:xfrm>
            <a:off x="5504490" y="653569"/>
            <a:ext cx="12446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引  言</a:t>
            </a:r>
          </a:p>
        </p:txBody>
      </p:sp>
      <p:sp>
        <p:nvSpPr>
          <p:cNvPr id="1048666" name="矩形 95"/>
          <p:cNvSpPr/>
          <p:nvPr/>
        </p:nvSpPr>
        <p:spPr>
          <a:xfrm>
            <a:off x="4296229" y="1382164"/>
            <a:ext cx="6829469" cy="4699321"/>
          </a:xfrm>
          <a:prstGeom prst="rect"/>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lang="zh-CN"/>
          </a:p>
        </p:txBody>
      </p:sp>
      <p:grpSp>
        <p:nvGrpSpPr>
          <p:cNvPr id="131" name="组合 96"/>
          <p:cNvGrpSpPr/>
          <p:nvPr/>
        </p:nvGrpSpPr>
        <p:grpSpPr>
          <a:xfrm>
            <a:off x="4790062" y="1516152"/>
            <a:ext cx="6197072" cy="4470063"/>
            <a:chOff x="2790169" y="3382924"/>
            <a:chExt cx="6197072" cy="4470063"/>
          </a:xfrm>
        </p:grpSpPr>
        <p:sp>
          <p:nvSpPr>
            <p:cNvPr id="1048667" name="PA-矩形 4"/>
            <p:cNvSpPr>
              <a:spLocks noChangeArrowheads="1"/>
            </p:cNvSpPr>
            <p:nvPr>
              <p:custDataLst>
                <p:tags r:id="rId1"/>
              </p:custDataLst>
            </p:nvPr>
          </p:nvSpPr>
          <p:spPr bwMode="auto">
            <a:xfrm>
              <a:off x="2790169" y="4500187"/>
              <a:ext cx="5443739" cy="3352800"/>
            </a:xfrm>
            <a:prstGeom prst="rect"/>
            <a:noFill/>
            <a:ln>
              <a:noFill/>
            </a:ln>
          </p:spPr>
          <p:txBody>
            <a:bodyPr anchor="t" anchorCtr="0" bIns="0" lIns="0" rIns="0" tIns="0"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42900" lvl="2" marL="914400">
                <a:spcAft>
                  <a:spcPts val="600"/>
                </a:spcAft>
                <a:buClr>
                  <a:srgbClr val="15449F"/>
                </a:buClr>
                <a:buFont typeface="Wingdings" panose="05000000000000000000" pitchFamily="2" charset="2"/>
                <a:buChar char="l"/>
              </a:pP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太公曰：“主与将有阴符凡八等：</a:t>
              </a:r>
            </a:p>
            <a:p>
              <a:pPr indent="0" lvl="2" marL="756000">
                <a:spcAft>
                  <a:spcPts val="600"/>
                </a:spcAft>
                <a:buClr>
                  <a:srgbClr val="15449F"/>
                </a:buClr>
              </a:pP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  凡大胜克敌之符，长一尺</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破军杀将之符，长九寸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降城得邑之符，长八寸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却敌报远之符，长七寸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警众坚守之符，长六寸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请粮益兵之符，长五寸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败军亡将之符，长四寸</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a:p>
              <a:pPr indent="0" lvl="2" marL="756000">
                <a:spcAft>
                  <a:spcPts val="600"/>
                </a:spcAft>
                <a:buClr>
                  <a:srgbClr val="15449F"/>
                </a:buClr>
              </a:pP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失利亡士之符，长三寸。</a:t>
              </a:r>
            </a:p>
          </p:txBody>
        </p:sp>
        <p:sp>
          <p:nvSpPr>
            <p:cNvPr id="1048668" name="文本框 101"/>
            <p:cNvSpPr txBox="1"/>
            <p:nvPr/>
          </p:nvSpPr>
          <p:spPr>
            <a:xfrm>
              <a:off x="3220356" y="3382924"/>
              <a:ext cx="5766885" cy="1015663"/>
            </a:xfrm>
            <a:prstGeom prst="rect"/>
            <a:noFill/>
          </p:spPr>
          <p:txBody>
            <a:bodyPr wrap="square">
              <a:spAutoFit/>
            </a:bodyPr>
            <a:p>
              <a:pPr algn="just"/>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武王问太公曰：“引兵深入诸侯之地，三军卒有缓急，或利或害，吾将以近通远，从中应外，以给三军之用，为之奈何</a:t>
              </a:r>
              <a:r>
                <a:rPr altLang="zh-CN" dirty="0" sz="20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grpSp>
      <p:pic>
        <p:nvPicPr>
          <p:cNvPr id="2097167" name="图片 102"/>
          <p:cNvPicPr>
            <a:picLocks noChangeAspect="1"/>
          </p:cNvPicPr>
          <p:nvPr/>
        </p:nvPicPr>
        <p:blipFill rotWithShape="1">
          <a:blip xmlns:r="http://schemas.openxmlformats.org/officeDocument/2006/relationships" r:embed="rId2"/>
          <a:srcRect b="13864"/>
          <a:stretch>
            <a:fillRect/>
          </a:stretch>
        </p:blipFill>
        <p:spPr>
          <a:xfrm>
            <a:off x="1030692" y="2285396"/>
            <a:ext cx="3904203" cy="2551569"/>
          </a:xfrm>
          <a:prstGeom prst="rect"/>
        </p:spPr>
      </p:pic>
      <p:sp>
        <p:nvSpPr>
          <p:cNvPr id="1048669" name="fingerprint_149283"/>
          <p:cNvSpPr>
            <a:spLocks noChangeAspect="1"/>
          </p:cNvSpPr>
          <p:nvPr/>
        </p:nvSpPr>
        <p:spPr bwMode="auto">
          <a:xfrm>
            <a:off x="4790062" y="1600782"/>
            <a:ext cx="351028" cy="303997"/>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665"/>
                                        </p:tgtEl>
                                        <p:attrNameLst>
                                          <p:attrName>style.visibility</p:attrName>
                                        </p:attrNameLst>
                                      </p:cBhvr>
                                      <p:to>
                                        <p:strVal val="visible"/>
                                      </p:to>
                                    </p:set>
                                    <p:animEffect transition="in" filter="fade">
                                      <p:cBhvr>
                                        <p:cTn dur="500" id="7">
                                          <p:stCondLst>
                                            <p:cond delay="0"/>
                                          </p:stCondLst>
                                        </p:cTn>
                                        <p:tgtEl>
                                          <p:spTgt spid="1048665"/>
                                        </p:tgtEl>
                                      </p:cBhvr>
                                    </p:animEffect>
                                    <p:set>
                                      <p:cBhvr>
                                        <p:cTn dur="500" fill="hold" id="8">
                                          <p:stCondLst>
                                            <p:cond delay="500"/>
                                          </p:stCondLst>
                                        </p:cTn>
                                        <p:tgtEl>
                                          <p:spTgt spid="1048665"/>
                                        </p:tgtEl>
                                        <p:attrNameLst>
                                          <p:attrName>style.visibility</p:attrName>
                                        </p:attrNameLst>
                                      </p:cBhvr>
                                      <p:to>
                                        <p:strVal val="visible"/>
                                      </p:to>
                                    </p:set>
                                    <p:anim calcmode="lin" to="0" valueType="num">
                                      <p:cBhvr>
                                        <p:cTn decel="100000" dur="1000" fill="hold" id="9">
                                          <p:stCondLst>
                                            <p:cond delay="0"/>
                                          </p:stCondLst>
                                        </p:cTn>
                                        <p:tgtEl>
                                          <p:spTgt spid="1048665"/>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4">
                                  <p:stCondLst>
                                    <p:cond delay="0"/>
                                  </p:stCondLst>
                                  <p:childTnLst>
                                    <p:set>
                                      <p:cBhvr>
                                        <p:cTn dur="1" fill="hold" id="13">
                                          <p:stCondLst>
                                            <p:cond delay="0"/>
                                          </p:stCondLst>
                                        </p:cTn>
                                        <p:tgtEl>
                                          <p:spTgt spid="2097167"/>
                                        </p:tgtEl>
                                        <p:attrNameLst>
                                          <p:attrName>style.visibility</p:attrName>
                                        </p:attrNameLst>
                                      </p:cBhvr>
                                      <p:to>
                                        <p:strVal val="visible"/>
                                      </p:to>
                                    </p:set>
                                    <p:animEffect transition="in" filter="wipe(down)">
                                      <p:cBhvr>
                                        <p:cTn dur="500" id="14"/>
                                        <p:tgtEl>
                                          <p:spTgt spid="2097167"/>
                                        </p:tgtEl>
                                      </p:cBhvr>
                                    </p:animEffect>
                                  </p:childTnLst>
                                </p:cTn>
                              </p:par>
                              <p:par>
                                <p:cTn decel="100000" fill="hold" grpId="0" id="15" nodeType="withEffect" presetClass="entr" presetID="10" presetSubtype="0">
                                  <p:stCondLst>
                                    <p:cond delay="0"/>
                                  </p:stCondLst>
                                  <p:childTnLst>
                                    <p:set>
                                      <p:cBhvr>
                                        <p:cTn dur="1" fill="hold" id="16">
                                          <p:stCondLst>
                                            <p:cond delay="0"/>
                                          </p:stCondLst>
                                        </p:cTn>
                                        <p:tgtEl>
                                          <p:spTgt spid="1048666"/>
                                        </p:tgtEl>
                                        <p:attrNameLst>
                                          <p:attrName>style.visibility</p:attrName>
                                        </p:attrNameLst>
                                      </p:cBhvr>
                                      <p:to>
                                        <p:strVal val="visible"/>
                                      </p:to>
                                    </p:set>
                                    <p:animEffect transition="in" filter="fade">
                                      <p:cBhvr>
                                        <p:cTn dur="500" id="17">
                                          <p:stCondLst>
                                            <p:cond delay="0"/>
                                          </p:stCondLst>
                                        </p:cTn>
                                        <p:tgtEl>
                                          <p:spTgt spid="1048666"/>
                                        </p:tgtEl>
                                      </p:cBhvr>
                                    </p:animEffect>
                                    <p:anim calcmode="lin" to="0" valueType="num">
                                      <p:cBhvr>
                                        <p:cTn dur="500" fill="hold" id="18">
                                          <p:stCondLst>
                                            <p:cond delay="0"/>
                                          </p:stCondLst>
                                        </p:cTn>
                                        <p:tgtEl>
                                          <p:spTgt spid="1048666"/>
                                        </p:tgtEl>
                                        <p:attrNameLst>
                                          <p:attrName>ppt_y</p:attrName>
                                        </p:attrNameLst>
                                      </p:cBhvr>
                                      <p:tavLst>
                                        <p:tav tm="0">
                                          <p:val>
                                            <p:strVal val="#ppt_y-.05"/>
                                          </p:val>
                                        </p:tav>
                                        <p:tav tm="100000">
                                          <p:val>
                                            <p:strVal val="#ppt_y"/>
                                          </p:val>
                                        </p:tav>
                                      </p:tavLst>
                                    </p:anim>
                                  </p:childTnLst>
                                </p:cTn>
                              </p:par>
                              <p:par>
                                <p:cTn decel="100000" fill="hold" id="19" nodeType="withEffect" presetClass="entr" presetID="10" presetSubtype="0">
                                  <p:stCondLst>
                                    <p:cond delay="0"/>
                                  </p:stCondLst>
                                  <p:childTnLst>
                                    <p:set>
                                      <p:cBhvr>
                                        <p:cTn dur="1" fill="hold" id="20">
                                          <p:stCondLst>
                                            <p:cond delay="0"/>
                                          </p:stCondLst>
                                        </p:cTn>
                                        <p:tgtEl>
                                          <p:spTgt spid="131"/>
                                        </p:tgtEl>
                                        <p:attrNameLst>
                                          <p:attrName>style.visibility</p:attrName>
                                        </p:attrNameLst>
                                      </p:cBhvr>
                                      <p:to>
                                        <p:strVal val="visible"/>
                                      </p:to>
                                    </p:set>
                                    <p:animEffect transition="in" filter="fade">
                                      <p:cBhvr>
                                        <p:cTn dur="500" id="21">
                                          <p:stCondLst>
                                            <p:cond delay="0"/>
                                          </p:stCondLst>
                                        </p:cTn>
                                        <p:tgtEl>
                                          <p:spTgt spid="131"/>
                                        </p:tgtEl>
                                      </p:cBhvr>
                                    </p:animEffect>
                                    <p:anim calcmode="lin" to="0" valueType="num">
                                      <p:cBhvr>
                                        <p:cTn dur="500" fill="hold" id="22">
                                          <p:stCondLst>
                                            <p:cond delay="0"/>
                                          </p:stCondLst>
                                        </p:cTn>
                                        <p:tgtEl>
                                          <p:spTgt spid="131"/>
                                        </p:tgtEl>
                                        <p:attrNameLst>
                                          <p:attrName>ppt_y</p:attrName>
                                        </p:attrNameLst>
                                      </p:cBhvr>
                                      <p:tavLst>
                                        <p:tav tm="0">
                                          <p:val>
                                            <p:strVal val="#ppt_y-.05"/>
                                          </p:val>
                                        </p:tav>
                                        <p:tav tm="100000">
                                          <p:val>
                                            <p:strVal val="#ppt_y"/>
                                          </p:val>
                                        </p:tav>
                                      </p:tavLst>
                                    </p:anim>
                                  </p:childTnLst>
                                </p:cTn>
                              </p:par>
                              <p:par>
                                <p:cTn decel="100000" fill="hold" grpId="0" id="23" nodeType="withEffect" presetClass="entr" presetID="10" presetSubtype="0">
                                  <p:stCondLst>
                                    <p:cond delay="0"/>
                                  </p:stCondLst>
                                  <p:childTnLst>
                                    <p:set>
                                      <p:cBhvr>
                                        <p:cTn dur="1" fill="hold" id="24">
                                          <p:stCondLst>
                                            <p:cond delay="0"/>
                                          </p:stCondLst>
                                        </p:cTn>
                                        <p:tgtEl>
                                          <p:spTgt spid="1048669"/>
                                        </p:tgtEl>
                                        <p:attrNameLst>
                                          <p:attrName>style.visibility</p:attrName>
                                        </p:attrNameLst>
                                      </p:cBhvr>
                                      <p:to>
                                        <p:strVal val="visible"/>
                                      </p:to>
                                    </p:set>
                                    <p:animEffect transition="in" filter="fade">
                                      <p:cBhvr>
                                        <p:cTn dur="500" id="25">
                                          <p:stCondLst>
                                            <p:cond delay="0"/>
                                          </p:stCondLst>
                                        </p:cTn>
                                        <p:tgtEl>
                                          <p:spTgt spid="1048669"/>
                                        </p:tgtEl>
                                      </p:cBhvr>
                                    </p:animEffect>
                                    <p:anim calcmode="lin" to="0" valueType="num">
                                      <p:cBhvr>
                                        <p:cTn dur="500" fill="hold" id="26">
                                          <p:stCondLst>
                                            <p:cond delay="0"/>
                                          </p:stCondLst>
                                        </p:cTn>
                                        <p:tgtEl>
                                          <p:spTgt spid="1048669"/>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p:bldP spid="1048666" grpId="0" animBg="1"/>
      <p:bldP spid="10486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grpSp>
        <p:nvGrpSpPr>
          <p:cNvPr id="297" name="组合 7"/>
          <p:cNvGrpSpPr/>
          <p:nvPr/>
        </p:nvGrpSpPr>
        <p:grpSpPr>
          <a:xfrm>
            <a:off x="-265471" y="-870076"/>
            <a:ext cx="12722942" cy="8598152"/>
            <a:chOff x="-5715000" y="-6019800"/>
            <a:chExt cx="25031700" cy="16916400"/>
          </a:xfrm>
        </p:grpSpPr>
        <p:grpSp>
          <p:nvGrpSpPr>
            <p:cNvPr id="298" name="组合 3"/>
            <p:cNvGrpSpPr/>
            <p:nvPr/>
          </p:nvGrpSpPr>
          <p:grpSpPr>
            <a:xfrm>
              <a:off x="-5715000" y="-6019800"/>
              <a:ext cx="419100" cy="16916400"/>
              <a:chOff x="-5715000" y="-6019800"/>
              <a:chExt cx="419100" cy="16916400"/>
            </a:xfrm>
          </p:grpSpPr>
          <p:sp>
            <p:nvSpPr>
              <p:cNvPr id="1049121" name="椭圆 1"/>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22" name="椭圆 2"/>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99" name="组合 4"/>
            <p:cNvGrpSpPr/>
            <p:nvPr/>
          </p:nvGrpSpPr>
          <p:grpSpPr>
            <a:xfrm>
              <a:off x="18897600" y="-6019800"/>
              <a:ext cx="419100" cy="16916400"/>
              <a:chOff x="-5715000" y="-6019800"/>
              <a:chExt cx="419100" cy="16916400"/>
            </a:xfrm>
          </p:grpSpPr>
          <p:sp>
            <p:nvSpPr>
              <p:cNvPr id="1049123" name="椭圆 5"/>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24" name="椭圆 6"/>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pic>
        <p:nvPicPr>
          <p:cNvPr id="209723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125" name="任意多边形: 形状 161"/>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12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2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128" name="文本框 58"/>
          <p:cNvSpPr txBox="1"/>
          <p:nvPr/>
        </p:nvSpPr>
        <p:spPr>
          <a:xfrm>
            <a:off x="4480171" y="653569"/>
            <a:ext cx="32004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安全攻击的分类</a:t>
            </a:r>
          </a:p>
        </p:txBody>
      </p:sp>
      <p:grpSp>
        <p:nvGrpSpPr>
          <p:cNvPr id="300" name="组合 31"/>
          <p:cNvGrpSpPr/>
          <p:nvPr/>
        </p:nvGrpSpPr>
        <p:grpSpPr>
          <a:xfrm>
            <a:off x="1695492" y="1658062"/>
            <a:ext cx="2439842" cy="539066"/>
            <a:chOff x="1003453" y="404708"/>
            <a:chExt cx="3447799" cy="905106"/>
          </a:xfrm>
        </p:grpSpPr>
        <p:sp>
          <p:nvSpPr>
            <p:cNvPr id="1049129" name="剪去单角的矩形 68"/>
            <p:cNvSpPr/>
            <p:nvPr/>
          </p:nvSpPr>
          <p:spPr>
            <a:xfrm>
              <a:off x="1003456" y="404708"/>
              <a:ext cx="3447796" cy="625288"/>
            </a:xfrm>
            <a:prstGeom prst="snip1Rect">
              <a:avLst>
                <a:gd name="adj" fmla="val 350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latin typeface="Times New Roman" panose="02020603050405020304" pitchFamily="18" charset="0"/>
                <a:ea typeface="微软雅黑" panose="020B0503020204020204" charset="-122"/>
                <a:cs typeface="Times New Roman" panose="02020603050405020304" pitchFamily="18" charset="0"/>
              </a:endParaRPr>
            </a:p>
          </p:txBody>
        </p:sp>
        <p:sp>
          <p:nvSpPr>
            <p:cNvPr id="1049130" name="剪去单角的矩形 68"/>
            <p:cNvSpPr/>
            <p:nvPr/>
          </p:nvSpPr>
          <p:spPr>
            <a:xfrm>
              <a:off x="1003453" y="462005"/>
              <a:ext cx="3352788" cy="567994"/>
            </a:xfrm>
            <a:prstGeom prst="snip1Rect">
              <a:avLst>
                <a:gd name="adj" fmla="val 310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latin typeface="Times New Roman" panose="02020603050405020304" pitchFamily="18" charset="0"/>
                <a:ea typeface="微软雅黑" panose="020B0503020204020204" charset="-122"/>
                <a:cs typeface="Times New Roman" panose="02020603050405020304" pitchFamily="18" charset="0"/>
              </a:endParaRPr>
            </a:p>
          </p:txBody>
        </p:sp>
        <p:sp>
          <p:nvSpPr>
            <p:cNvPr id="1049131" name="Text Box 14"/>
            <p:cNvSpPr txBox="1">
              <a:spLocks noChangeArrowheads="1"/>
            </p:cNvSpPr>
            <p:nvPr/>
          </p:nvSpPr>
          <p:spPr bwMode="auto">
            <a:xfrm>
              <a:off x="1244365" y="431314"/>
              <a:ext cx="2524444" cy="878500"/>
            </a:xfrm>
            <a:prstGeom prst="rect"/>
            <a:noFill/>
            <a:ln>
              <a:noFill/>
            </a:ln>
            <a:effectLst/>
          </p:spPr>
          <p:txBody>
            <a:bodyPr wrap="square">
              <a:spAutoFit/>
            </a:bodyPr>
            <a:p>
              <a:pPr>
                <a:spcBef>
                  <a:spcPct val="50000"/>
                </a:spcBef>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主动攻击</a:t>
              </a:r>
            </a:p>
          </p:txBody>
        </p:sp>
      </p:grpSp>
      <p:grpSp>
        <p:nvGrpSpPr>
          <p:cNvPr id="301" name="cfd94a5b-1ff7-437e-aac3-ef033186de72"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625118" y="1627446"/>
            <a:ext cx="156755" cy="233885"/>
            <a:chOff x="4700588" y="1363663"/>
            <a:chExt cx="2790825" cy="4164012"/>
          </a:xfrm>
          <a:effectLst>
            <a:outerShdw algn="br" blurRad="76200" dir="13500000" kx="1200000" rotWithShape="0" sy="23000">
              <a:prstClr val="black">
                <a:alpha val="20000"/>
              </a:prstClr>
            </a:outerShdw>
          </a:effectLst>
        </p:grpSpPr>
        <p:sp>
          <p:nvSpPr>
            <p:cNvPr id="1049132" name="ïṣlîďe"/>
            <p:cNvSpPr/>
            <p:nvPr/>
          </p:nvSpPr>
          <p:spPr bwMode="auto">
            <a:xfrm>
              <a:off x="4725988" y="1387475"/>
              <a:ext cx="2732088" cy="3959225"/>
            </a:xfrm>
            <a:custGeom>
              <a:avLst/>
              <a:gdLst>
                <a:gd name="T0" fmla="*/ 332 w 332"/>
                <a:gd name="T1" fmla="*/ 21 h 482"/>
                <a:gd name="T2" fmla="*/ 331 w 332"/>
                <a:gd name="T3" fmla="*/ 20 h 482"/>
                <a:gd name="T4" fmla="*/ 300 w 332"/>
                <a:gd name="T5" fmla="*/ 1 h 482"/>
                <a:gd name="T6" fmla="*/ 294 w 332"/>
                <a:gd name="T7" fmla="*/ 2 h 482"/>
                <a:gd name="T8" fmla="*/ 283 w 332"/>
                <a:gd name="T9" fmla="*/ 12 h 482"/>
                <a:gd name="T10" fmla="*/ 164 w 332"/>
                <a:gd name="T11" fmla="*/ 47 h 482"/>
                <a:gd name="T12" fmla="*/ 160 w 332"/>
                <a:gd name="T13" fmla="*/ 47 h 482"/>
                <a:gd name="T14" fmla="*/ 141 w 332"/>
                <a:gd name="T15" fmla="*/ 58 h 482"/>
                <a:gd name="T16" fmla="*/ 141 w 332"/>
                <a:gd name="T17" fmla="*/ 58 h 482"/>
                <a:gd name="T18" fmla="*/ 137 w 332"/>
                <a:gd name="T19" fmla="*/ 63 h 482"/>
                <a:gd name="T20" fmla="*/ 19 w 332"/>
                <a:gd name="T21" fmla="*/ 164 h 482"/>
                <a:gd name="T22" fmla="*/ 8 w 332"/>
                <a:gd name="T23" fmla="*/ 168 h 482"/>
                <a:gd name="T24" fmla="*/ 0 w 332"/>
                <a:gd name="T25" fmla="*/ 179 h 482"/>
                <a:gd name="T26" fmla="*/ 0 w 332"/>
                <a:gd name="T27" fmla="*/ 193 h 482"/>
                <a:gd name="T28" fmla="*/ 91 w 332"/>
                <a:gd name="T29" fmla="*/ 459 h 482"/>
                <a:gd name="T30" fmla="*/ 91 w 332"/>
                <a:gd name="T31" fmla="*/ 459 h 482"/>
                <a:gd name="T32" fmla="*/ 129 w 332"/>
                <a:gd name="T33" fmla="*/ 482 h 482"/>
                <a:gd name="T34" fmla="*/ 131 w 332"/>
                <a:gd name="T35" fmla="*/ 475 h 482"/>
                <a:gd name="T36" fmla="*/ 145 w 332"/>
                <a:gd name="T37" fmla="*/ 476 h 482"/>
                <a:gd name="T38" fmla="*/ 145 w 332"/>
                <a:gd name="T39" fmla="*/ 476 h 482"/>
                <a:gd name="T40" fmla="*/ 157 w 332"/>
                <a:gd name="T41" fmla="*/ 469 h 482"/>
                <a:gd name="T42" fmla="*/ 157 w 332"/>
                <a:gd name="T43" fmla="*/ 469 h 482"/>
                <a:gd name="T44" fmla="*/ 297 w 332"/>
                <a:gd name="T45" fmla="*/ 99 h 482"/>
                <a:gd name="T46" fmla="*/ 314 w 332"/>
                <a:gd name="T47" fmla="*/ 62 h 482"/>
                <a:gd name="T48" fmla="*/ 332 w 332"/>
                <a:gd name="T49" fmla="*/ 2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2" h="482">
                  <a:moveTo>
                    <a:pt x="332" y="21"/>
                  </a:moveTo>
                  <a:cubicBezTo>
                    <a:pt x="332" y="21"/>
                    <a:pt x="332" y="20"/>
                    <a:pt x="331" y="20"/>
                  </a:cubicBezTo>
                  <a:cubicBezTo>
                    <a:pt x="300" y="1"/>
                    <a:pt x="300" y="1"/>
                    <a:pt x="300" y="1"/>
                  </a:cubicBezTo>
                  <a:cubicBezTo>
                    <a:pt x="299" y="0"/>
                    <a:pt x="297" y="0"/>
                    <a:pt x="294" y="2"/>
                  </a:cubicBezTo>
                  <a:cubicBezTo>
                    <a:pt x="283" y="12"/>
                    <a:pt x="283" y="12"/>
                    <a:pt x="283" y="12"/>
                  </a:cubicBezTo>
                  <a:cubicBezTo>
                    <a:pt x="282" y="12"/>
                    <a:pt x="226" y="59"/>
                    <a:pt x="164" y="47"/>
                  </a:cubicBezTo>
                  <a:cubicBezTo>
                    <a:pt x="163" y="47"/>
                    <a:pt x="162" y="47"/>
                    <a:pt x="160" y="47"/>
                  </a:cubicBezTo>
                  <a:cubicBezTo>
                    <a:pt x="154" y="48"/>
                    <a:pt x="147" y="52"/>
                    <a:pt x="141" y="58"/>
                  </a:cubicBezTo>
                  <a:cubicBezTo>
                    <a:pt x="141" y="58"/>
                    <a:pt x="141" y="58"/>
                    <a:pt x="141" y="58"/>
                  </a:cubicBezTo>
                  <a:cubicBezTo>
                    <a:pt x="140" y="60"/>
                    <a:pt x="139" y="61"/>
                    <a:pt x="137" y="63"/>
                  </a:cubicBezTo>
                  <a:cubicBezTo>
                    <a:pt x="78" y="144"/>
                    <a:pt x="21" y="163"/>
                    <a:pt x="19" y="164"/>
                  </a:cubicBezTo>
                  <a:cubicBezTo>
                    <a:pt x="8" y="168"/>
                    <a:pt x="8" y="168"/>
                    <a:pt x="8" y="168"/>
                  </a:cubicBezTo>
                  <a:cubicBezTo>
                    <a:pt x="4" y="169"/>
                    <a:pt x="0" y="175"/>
                    <a:pt x="0" y="179"/>
                  </a:cubicBezTo>
                  <a:cubicBezTo>
                    <a:pt x="0" y="193"/>
                    <a:pt x="0" y="193"/>
                    <a:pt x="0" y="193"/>
                  </a:cubicBezTo>
                  <a:cubicBezTo>
                    <a:pt x="3" y="366"/>
                    <a:pt x="51" y="433"/>
                    <a:pt x="91" y="459"/>
                  </a:cubicBezTo>
                  <a:cubicBezTo>
                    <a:pt x="91" y="459"/>
                    <a:pt x="91" y="459"/>
                    <a:pt x="91" y="459"/>
                  </a:cubicBezTo>
                  <a:cubicBezTo>
                    <a:pt x="129" y="482"/>
                    <a:pt x="129" y="482"/>
                    <a:pt x="129" y="482"/>
                  </a:cubicBezTo>
                  <a:cubicBezTo>
                    <a:pt x="131" y="475"/>
                    <a:pt x="131" y="475"/>
                    <a:pt x="131" y="475"/>
                  </a:cubicBezTo>
                  <a:cubicBezTo>
                    <a:pt x="139" y="476"/>
                    <a:pt x="144" y="476"/>
                    <a:pt x="145" y="476"/>
                  </a:cubicBezTo>
                  <a:cubicBezTo>
                    <a:pt x="145" y="476"/>
                    <a:pt x="145" y="476"/>
                    <a:pt x="145" y="476"/>
                  </a:cubicBezTo>
                  <a:cubicBezTo>
                    <a:pt x="149" y="475"/>
                    <a:pt x="153" y="473"/>
                    <a:pt x="157" y="469"/>
                  </a:cubicBezTo>
                  <a:cubicBezTo>
                    <a:pt x="157" y="469"/>
                    <a:pt x="157" y="469"/>
                    <a:pt x="157" y="469"/>
                  </a:cubicBezTo>
                  <a:cubicBezTo>
                    <a:pt x="162" y="463"/>
                    <a:pt x="273" y="343"/>
                    <a:pt x="297" y="99"/>
                  </a:cubicBezTo>
                  <a:cubicBezTo>
                    <a:pt x="314" y="62"/>
                    <a:pt x="314" y="62"/>
                    <a:pt x="314" y="62"/>
                  </a:cubicBezTo>
                  <a:lnTo>
                    <a:pt x="332" y="21"/>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33" name="îṡľídé"/>
            <p:cNvSpPr/>
            <p:nvPr/>
          </p:nvSpPr>
          <p:spPr bwMode="auto">
            <a:xfrm>
              <a:off x="4700588" y="1363663"/>
              <a:ext cx="2782888" cy="4016375"/>
            </a:xfrm>
            <a:custGeom>
              <a:avLst/>
              <a:gdLst>
                <a:gd name="T0" fmla="*/ 133 w 338"/>
                <a:gd name="T1" fmla="*/ 489 h 489"/>
                <a:gd name="T2" fmla="*/ 93 w 338"/>
                <a:gd name="T3" fmla="*/ 465 h 489"/>
                <a:gd name="T4" fmla="*/ 1 w 338"/>
                <a:gd name="T5" fmla="*/ 196 h 489"/>
                <a:gd name="T6" fmla="*/ 1 w 338"/>
                <a:gd name="T7" fmla="*/ 182 h 489"/>
                <a:gd name="T8" fmla="*/ 10 w 338"/>
                <a:gd name="T9" fmla="*/ 168 h 489"/>
                <a:gd name="T10" fmla="*/ 21 w 338"/>
                <a:gd name="T11" fmla="*/ 165 h 489"/>
                <a:gd name="T12" fmla="*/ 138 w 338"/>
                <a:gd name="T13" fmla="*/ 65 h 489"/>
                <a:gd name="T14" fmla="*/ 142 w 338"/>
                <a:gd name="T15" fmla="*/ 59 h 489"/>
                <a:gd name="T16" fmla="*/ 163 w 338"/>
                <a:gd name="T17" fmla="*/ 48 h 489"/>
                <a:gd name="T18" fmla="*/ 168 w 338"/>
                <a:gd name="T19" fmla="*/ 48 h 489"/>
                <a:gd name="T20" fmla="*/ 284 w 338"/>
                <a:gd name="T21" fmla="*/ 13 h 489"/>
                <a:gd name="T22" fmla="*/ 295 w 338"/>
                <a:gd name="T23" fmla="*/ 3 h 489"/>
                <a:gd name="T24" fmla="*/ 305 w 338"/>
                <a:gd name="T25" fmla="*/ 2 h 489"/>
                <a:gd name="T26" fmla="*/ 336 w 338"/>
                <a:gd name="T27" fmla="*/ 21 h 489"/>
                <a:gd name="T28" fmla="*/ 337 w 338"/>
                <a:gd name="T29" fmla="*/ 25 h 489"/>
                <a:gd name="T30" fmla="*/ 337 w 338"/>
                <a:gd name="T31" fmla="*/ 25 h 489"/>
                <a:gd name="T32" fmla="*/ 319 w 338"/>
                <a:gd name="T33" fmla="*/ 66 h 489"/>
                <a:gd name="T34" fmla="*/ 302 w 338"/>
                <a:gd name="T35" fmla="*/ 102 h 489"/>
                <a:gd name="T36" fmla="*/ 162 w 338"/>
                <a:gd name="T37" fmla="*/ 473 h 489"/>
                <a:gd name="T38" fmla="*/ 148 w 338"/>
                <a:gd name="T39" fmla="*/ 481 h 489"/>
                <a:gd name="T40" fmla="*/ 136 w 338"/>
                <a:gd name="T41" fmla="*/ 481 h 489"/>
                <a:gd name="T42" fmla="*/ 133 w 338"/>
                <a:gd name="T43" fmla="*/ 489 h 489"/>
                <a:gd name="T44" fmla="*/ 165 w 338"/>
                <a:gd name="T45" fmla="*/ 53 h 489"/>
                <a:gd name="T46" fmla="*/ 164 w 338"/>
                <a:gd name="T47" fmla="*/ 53 h 489"/>
                <a:gd name="T48" fmla="*/ 146 w 338"/>
                <a:gd name="T49" fmla="*/ 63 h 489"/>
                <a:gd name="T50" fmla="*/ 142 w 338"/>
                <a:gd name="T51" fmla="*/ 68 h 489"/>
                <a:gd name="T52" fmla="*/ 23 w 338"/>
                <a:gd name="T53" fmla="*/ 170 h 489"/>
                <a:gd name="T54" fmla="*/ 11 w 338"/>
                <a:gd name="T55" fmla="*/ 173 h 489"/>
                <a:gd name="T56" fmla="*/ 6 w 338"/>
                <a:gd name="T57" fmla="*/ 182 h 489"/>
                <a:gd name="T58" fmla="*/ 6 w 338"/>
                <a:gd name="T59" fmla="*/ 196 h 489"/>
                <a:gd name="T60" fmla="*/ 96 w 338"/>
                <a:gd name="T61" fmla="*/ 460 h 489"/>
                <a:gd name="T62" fmla="*/ 131 w 338"/>
                <a:gd name="T63" fmla="*/ 481 h 489"/>
                <a:gd name="T64" fmla="*/ 133 w 338"/>
                <a:gd name="T65" fmla="*/ 475 h 489"/>
                <a:gd name="T66" fmla="*/ 135 w 338"/>
                <a:gd name="T67" fmla="*/ 475 h 489"/>
                <a:gd name="T68" fmla="*/ 148 w 338"/>
                <a:gd name="T69" fmla="*/ 476 h 489"/>
                <a:gd name="T70" fmla="*/ 158 w 338"/>
                <a:gd name="T71" fmla="*/ 470 h 489"/>
                <a:gd name="T72" fmla="*/ 297 w 338"/>
                <a:gd name="T73" fmla="*/ 101 h 489"/>
                <a:gd name="T74" fmla="*/ 298 w 338"/>
                <a:gd name="T75" fmla="*/ 101 h 489"/>
                <a:gd name="T76" fmla="*/ 314 w 338"/>
                <a:gd name="T77" fmla="*/ 64 h 489"/>
                <a:gd name="T78" fmla="*/ 332 w 338"/>
                <a:gd name="T79" fmla="*/ 25 h 489"/>
                <a:gd name="T80" fmla="*/ 302 w 338"/>
                <a:gd name="T81" fmla="*/ 6 h 489"/>
                <a:gd name="T82" fmla="*/ 299 w 338"/>
                <a:gd name="T83" fmla="*/ 7 h 489"/>
                <a:gd name="T84" fmla="*/ 287 w 338"/>
                <a:gd name="T85" fmla="*/ 17 h 489"/>
                <a:gd name="T86" fmla="*/ 167 w 338"/>
                <a:gd name="T87" fmla="*/ 53 h 489"/>
                <a:gd name="T88" fmla="*/ 165 w 338"/>
                <a:gd name="T89" fmla="*/ 5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 h="489">
                  <a:moveTo>
                    <a:pt x="133" y="489"/>
                  </a:moveTo>
                  <a:cubicBezTo>
                    <a:pt x="93" y="465"/>
                    <a:pt x="93" y="465"/>
                    <a:pt x="93" y="465"/>
                  </a:cubicBezTo>
                  <a:cubicBezTo>
                    <a:pt x="52" y="438"/>
                    <a:pt x="4" y="370"/>
                    <a:pt x="1" y="196"/>
                  </a:cubicBezTo>
                  <a:cubicBezTo>
                    <a:pt x="1" y="182"/>
                    <a:pt x="1" y="182"/>
                    <a:pt x="1" y="182"/>
                  </a:cubicBezTo>
                  <a:cubicBezTo>
                    <a:pt x="0" y="177"/>
                    <a:pt x="5" y="170"/>
                    <a:pt x="10" y="168"/>
                  </a:cubicBezTo>
                  <a:cubicBezTo>
                    <a:pt x="21" y="165"/>
                    <a:pt x="21" y="165"/>
                    <a:pt x="21" y="165"/>
                  </a:cubicBezTo>
                  <a:cubicBezTo>
                    <a:pt x="24" y="164"/>
                    <a:pt x="79" y="145"/>
                    <a:pt x="138" y="65"/>
                  </a:cubicBezTo>
                  <a:cubicBezTo>
                    <a:pt x="140" y="63"/>
                    <a:pt x="141" y="61"/>
                    <a:pt x="142" y="59"/>
                  </a:cubicBezTo>
                  <a:cubicBezTo>
                    <a:pt x="149" y="52"/>
                    <a:pt x="156" y="48"/>
                    <a:pt x="163" y="48"/>
                  </a:cubicBezTo>
                  <a:cubicBezTo>
                    <a:pt x="165" y="47"/>
                    <a:pt x="166" y="47"/>
                    <a:pt x="168" y="48"/>
                  </a:cubicBezTo>
                  <a:cubicBezTo>
                    <a:pt x="228" y="59"/>
                    <a:pt x="282" y="15"/>
                    <a:pt x="284" y="13"/>
                  </a:cubicBezTo>
                  <a:cubicBezTo>
                    <a:pt x="295" y="3"/>
                    <a:pt x="295" y="3"/>
                    <a:pt x="295" y="3"/>
                  </a:cubicBezTo>
                  <a:cubicBezTo>
                    <a:pt x="299" y="1"/>
                    <a:pt x="302" y="0"/>
                    <a:pt x="305" y="2"/>
                  </a:cubicBezTo>
                  <a:cubicBezTo>
                    <a:pt x="336" y="21"/>
                    <a:pt x="336" y="21"/>
                    <a:pt x="336" y="21"/>
                  </a:cubicBezTo>
                  <a:cubicBezTo>
                    <a:pt x="337" y="22"/>
                    <a:pt x="338" y="24"/>
                    <a:pt x="337" y="25"/>
                  </a:cubicBezTo>
                  <a:cubicBezTo>
                    <a:pt x="337" y="25"/>
                    <a:pt x="337" y="25"/>
                    <a:pt x="337" y="25"/>
                  </a:cubicBezTo>
                  <a:cubicBezTo>
                    <a:pt x="319" y="66"/>
                    <a:pt x="319" y="66"/>
                    <a:pt x="319" y="66"/>
                  </a:cubicBezTo>
                  <a:cubicBezTo>
                    <a:pt x="302" y="102"/>
                    <a:pt x="302" y="102"/>
                    <a:pt x="302" y="102"/>
                  </a:cubicBezTo>
                  <a:cubicBezTo>
                    <a:pt x="278" y="347"/>
                    <a:pt x="166" y="468"/>
                    <a:pt x="162" y="473"/>
                  </a:cubicBezTo>
                  <a:cubicBezTo>
                    <a:pt x="157" y="478"/>
                    <a:pt x="153" y="481"/>
                    <a:pt x="148" y="481"/>
                  </a:cubicBezTo>
                  <a:cubicBezTo>
                    <a:pt x="147" y="481"/>
                    <a:pt x="143" y="481"/>
                    <a:pt x="136" y="481"/>
                  </a:cubicBezTo>
                  <a:lnTo>
                    <a:pt x="133" y="489"/>
                  </a:lnTo>
                  <a:close/>
                  <a:moveTo>
                    <a:pt x="165" y="53"/>
                  </a:moveTo>
                  <a:cubicBezTo>
                    <a:pt x="164" y="53"/>
                    <a:pt x="164" y="53"/>
                    <a:pt x="164" y="53"/>
                  </a:cubicBezTo>
                  <a:cubicBezTo>
                    <a:pt x="158" y="53"/>
                    <a:pt x="152" y="57"/>
                    <a:pt x="146" y="63"/>
                  </a:cubicBezTo>
                  <a:cubicBezTo>
                    <a:pt x="145" y="64"/>
                    <a:pt x="144" y="66"/>
                    <a:pt x="142" y="68"/>
                  </a:cubicBezTo>
                  <a:cubicBezTo>
                    <a:pt x="83" y="149"/>
                    <a:pt x="25" y="169"/>
                    <a:pt x="23" y="170"/>
                  </a:cubicBezTo>
                  <a:cubicBezTo>
                    <a:pt x="11" y="173"/>
                    <a:pt x="11" y="173"/>
                    <a:pt x="11" y="173"/>
                  </a:cubicBezTo>
                  <a:cubicBezTo>
                    <a:pt x="9" y="174"/>
                    <a:pt x="6" y="179"/>
                    <a:pt x="6" y="182"/>
                  </a:cubicBezTo>
                  <a:cubicBezTo>
                    <a:pt x="6" y="196"/>
                    <a:pt x="6" y="196"/>
                    <a:pt x="6" y="196"/>
                  </a:cubicBezTo>
                  <a:cubicBezTo>
                    <a:pt x="9" y="368"/>
                    <a:pt x="56" y="434"/>
                    <a:pt x="96" y="460"/>
                  </a:cubicBezTo>
                  <a:cubicBezTo>
                    <a:pt x="131" y="481"/>
                    <a:pt x="131" y="481"/>
                    <a:pt x="131" y="481"/>
                  </a:cubicBezTo>
                  <a:cubicBezTo>
                    <a:pt x="133" y="475"/>
                    <a:pt x="133" y="475"/>
                    <a:pt x="133" y="475"/>
                  </a:cubicBezTo>
                  <a:cubicBezTo>
                    <a:pt x="135" y="475"/>
                    <a:pt x="135" y="475"/>
                    <a:pt x="135" y="475"/>
                  </a:cubicBezTo>
                  <a:cubicBezTo>
                    <a:pt x="142" y="476"/>
                    <a:pt x="147" y="476"/>
                    <a:pt x="148" y="476"/>
                  </a:cubicBezTo>
                  <a:cubicBezTo>
                    <a:pt x="151" y="476"/>
                    <a:pt x="155" y="474"/>
                    <a:pt x="158" y="470"/>
                  </a:cubicBezTo>
                  <a:cubicBezTo>
                    <a:pt x="163" y="465"/>
                    <a:pt x="273" y="345"/>
                    <a:pt x="297" y="101"/>
                  </a:cubicBezTo>
                  <a:cubicBezTo>
                    <a:pt x="298" y="101"/>
                    <a:pt x="298" y="101"/>
                    <a:pt x="298" y="101"/>
                  </a:cubicBezTo>
                  <a:cubicBezTo>
                    <a:pt x="314" y="64"/>
                    <a:pt x="314" y="64"/>
                    <a:pt x="314" y="64"/>
                  </a:cubicBezTo>
                  <a:cubicBezTo>
                    <a:pt x="332" y="25"/>
                    <a:pt x="332" y="25"/>
                    <a:pt x="332" y="25"/>
                  </a:cubicBezTo>
                  <a:cubicBezTo>
                    <a:pt x="302" y="6"/>
                    <a:pt x="302" y="6"/>
                    <a:pt x="302" y="6"/>
                  </a:cubicBezTo>
                  <a:cubicBezTo>
                    <a:pt x="301" y="6"/>
                    <a:pt x="300" y="6"/>
                    <a:pt x="299" y="7"/>
                  </a:cubicBezTo>
                  <a:cubicBezTo>
                    <a:pt x="287" y="17"/>
                    <a:pt x="287" y="17"/>
                    <a:pt x="287" y="17"/>
                  </a:cubicBezTo>
                  <a:cubicBezTo>
                    <a:pt x="285" y="19"/>
                    <a:pt x="229" y="64"/>
                    <a:pt x="167" y="53"/>
                  </a:cubicBezTo>
                  <a:cubicBezTo>
                    <a:pt x="166" y="53"/>
                    <a:pt x="166" y="53"/>
                    <a:pt x="165" y="53"/>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34" name="íṩ1îḓê"/>
            <p:cNvSpPr/>
            <p:nvPr/>
          </p:nvSpPr>
          <p:spPr bwMode="auto">
            <a:xfrm>
              <a:off x="4741863" y="1387475"/>
              <a:ext cx="2716213" cy="1849438"/>
            </a:xfrm>
            <a:custGeom>
              <a:avLst/>
              <a:gdLst>
                <a:gd name="T0" fmla="*/ 298 w 330"/>
                <a:gd name="T1" fmla="*/ 1 h 225"/>
                <a:gd name="T2" fmla="*/ 292 w 330"/>
                <a:gd name="T3" fmla="*/ 2 h 225"/>
                <a:gd name="T4" fmla="*/ 281 w 330"/>
                <a:gd name="T5" fmla="*/ 12 h 225"/>
                <a:gd name="T6" fmla="*/ 162 w 330"/>
                <a:gd name="T7" fmla="*/ 47 h 225"/>
                <a:gd name="T8" fmla="*/ 158 w 330"/>
                <a:gd name="T9" fmla="*/ 47 h 225"/>
                <a:gd name="T10" fmla="*/ 139 w 330"/>
                <a:gd name="T11" fmla="*/ 58 h 225"/>
                <a:gd name="T12" fmla="*/ 139 w 330"/>
                <a:gd name="T13" fmla="*/ 58 h 225"/>
                <a:gd name="T14" fmla="*/ 135 w 330"/>
                <a:gd name="T15" fmla="*/ 63 h 225"/>
                <a:gd name="T16" fmla="*/ 17 w 330"/>
                <a:gd name="T17" fmla="*/ 164 h 225"/>
                <a:gd name="T18" fmla="*/ 6 w 330"/>
                <a:gd name="T19" fmla="*/ 168 h 225"/>
                <a:gd name="T20" fmla="*/ 0 w 330"/>
                <a:gd name="T21" fmla="*/ 173 h 225"/>
                <a:gd name="T22" fmla="*/ 93 w 330"/>
                <a:gd name="T23" fmla="*/ 225 h 225"/>
                <a:gd name="T24" fmla="*/ 289 w 330"/>
                <a:gd name="T25" fmla="*/ 143 h 225"/>
                <a:gd name="T26" fmla="*/ 295 w 330"/>
                <a:gd name="T27" fmla="*/ 99 h 225"/>
                <a:gd name="T28" fmla="*/ 312 w 330"/>
                <a:gd name="T29" fmla="*/ 62 h 225"/>
                <a:gd name="T30" fmla="*/ 330 w 330"/>
                <a:gd name="T31" fmla="*/ 21 h 225"/>
                <a:gd name="T32" fmla="*/ 329 w 330"/>
                <a:gd name="T33" fmla="*/ 20 h 225"/>
                <a:gd name="T34" fmla="*/ 298 w 330"/>
                <a:gd name="T35" fmla="*/ 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 h="225">
                  <a:moveTo>
                    <a:pt x="298" y="1"/>
                  </a:moveTo>
                  <a:cubicBezTo>
                    <a:pt x="297" y="0"/>
                    <a:pt x="295" y="0"/>
                    <a:pt x="292" y="2"/>
                  </a:cubicBezTo>
                  <a:cubicBezTo>
                    <a:pt x="281" y="12"/>
                    <a:pt x="281" y="12"/>
                    <a:pt x="281" y="12"/>
                  </a:cubicBezTo>
                  <a:cubicBezTo>
                    <a:pt x="280" y="12"/>
                    <a:pt x="224" y="59"/>
                    <a:pt x="162" y="47"/>
                  </a:cubicBezTo>
                  <a:cubicBezTo>
                    <a:pt x="161" y="47"/>
                    <a:pt x="160" y="47"/>
                    <a:pt x="158" y="47"/>
                  </a:cubicBezTo>
                  <a:cubicBezTo>
                    <a:pt x="152" y="48"/>
                    <a:pt x="145" y="52"/>
                    <a:pt x="139" y="58"/>
                  </a:cubicBezTo>
                  <a:cubicBezTo>
                    <a:pt x="139" y="58"/>
                    <a:pt x="139" y="58"/>
                    <a:pt x="139" y="58"/>
                  </a:cubicBezTo>
                  <a:cubicBezTo>
                    <a:pt x="138" y="60"/>
                    <a:pt x="137" y="61"/>
                    <a:pt x="135" y="63"/>
                  </a:cubicBezTo>
                  <a:cubicBezTo>
                    <a:pt x="76" y="144"/>
                    <a:pt x="19" y="163"/>
                    <a:pt x="17" y="164"/>
                  </a:cubicBezTo>
                  <a:cubicBezTo>
                    <a:pt x="6" y="168"/>
                    <a:pt x="6" y="168"/>
                    <a:pt x="6" y="168"/>
                  </a:cubicBezTo>
                  <a:cubicBezTo>
                    <a:pt x="4" y="168"/>
                    <a:pt x="2" y="170"/>
                    <a:pt x="0" y="173"/>
                  </a:cubicBezTo>
                  <a:cubicBezTo>
                    <a:pt x="93" y="225"/>
                    <a:pt x="93" y="225"/>
                    <a:pt x="93" y="225"/>
                  </a:cubicBezTo>
                  <a:cubicBezTo>
                    <a:pt x="289" y="143"/>
                    <a:pt x="289" y="143"/>
                    <a:pt x="289" y="143"/>
                  </a:cubicBezTo>
                  <a:cubicBezTo>
                    <a:pt x="292" y="129"/>
                    <a:pt x="293" y="114"/>
                    <a:pt x="295" y="99"/>
                  </a:cubicBezTo>
                  <a:cubicBezTo>
                    <a:pt x="312" y="62"/>
                    <a:pt x="312" y="62"/>
                    <a:pt x="312" y="62"/>
                  </a:cubicBezTo>
                  <a:cubicBezTo>
                    <a:pt x="330" y="21"/>
                    <a:pt x="330" y="21"/>
                    <a:pt x="330" y="21"/>
                  </a:cubicBezTo>
                  <a:cubicBezTo>
                    <a:pt x="330" y="21"/>
                    <a:pt x="330" y="20"/>
                    <a:pt x="329" y="20"/>
                  </a:cubicBezTo>
                  <a:lnTo>
                    <a:pt x="298" y="1"/>
                  </a:lnTo>
                  <a:close/>
                </a:path>
              </a:pathLst>
            </a:custGeom>
            <a:solidFill>
              <a:srgbClr val="FFFFFF"/>
            </a:solidFill>
            <a:ln>
              <a:noFill/>
            </a:ln>
          </p:spPr>
          <p:txBody>
            <a:bodyPr anchor="t" anchorCtr="0" bIns="34290" compatLnSpc="1" lIns="68580" numCol="1" rIns="68580" tIns="34290" vert="horz" wrap="square"/>
            <a:p>
              <a:endParaRPr altLang="en-US" lang="zh-CN"/>
            </a:p>
          </p:txBody>
        </p:sp>
        <p:sp>
          <p:nvSpPr>
            <p:cNvPr id="1049135" name="îṥlïde"/>
            <p:cNvSpPr/>
            <p:nvPr/>
          </p:nvSpPr>
          <p:spPr bwMode="auto">
            <a:xfrm>
              <a:off x="4716463" y="1363663"/>
              <a:ext cx="2767013" cy="1897063"/>
            </a:xfrm>
            <a:custGeom>
              <a:avLst/>
              <a:gdLst>
                <a:gd name="T0" fmla="*/ 96 w 336"/>
                <a:gd name="T1" fmla="*/ 231 h 231"/>
                <a:gd name="T2" fmla="*/ 0 w 336"/>
                <a:gd name="T3" fmla="*/ 176 h 231"/>
                <a:gd name="T4" fmla="*/ 1 w 336"/>
                <a:gd name="T5" fmla="*/ 174 h 231"/>
                <a:gd name="T6" fmla="*/ 8 w 336"/>
                <a:gd name="T7" fmla="*/ 168 h 231"/>
                <a:gd name="T8" fmla="*/ 19 w 336"/>
                <a:gd name="T9" fmla="*/ 165 h 231"/>
                <a:gd name="T10" fmla="*/ 136 w 336"/>
                <a:gd name="T11" fmla="*/ 65 h 231"/>
                <a:gd name="T12" fmla="*/ 140 w 336"/>
                <a:gd name="T13" fmla="*/ 59 h 231"/>
                <a:gd name="T14" fmla="*/ 161 w 336"/>
                <a:gd name="T15" fmla="*/ 48 h 231"/>
                <a:gd name="T16" fmla="*/ 166 w 336"/>
                <a:gd name="T17" fmla="*/ 48 h 231"/>
                <a:gd name="T18" fmla="*/ 282 w 336"/>
                <a:gd name="T19" fmla="*/ 13 h 231"/>
                <a:gd name="T20" fmla="*/ 293 w 336"/>
                <a:gd name="T21" fmla="*/ 3 h 231"/>
                <a:gd name="T22" fmla="*/ 303 w 336"/>
                <a:gd name="T23" fmla="*/ 2 h 231"/>
                <a:gd name="T24" fmla="*/ 334 w 336"/>
                <a:gd name="T25" fmla="*/ 21 h 231"/>
                <a:gd name="T26" fmla="*/ 335 w 336"/>
                <a:gd name="T27" fmla="*/ 25 h 231"/>
                <a:gd name="T28" fmla="*/ 317 w 336"/>
                <a:gd name="T29" fmla="*/ 66 h 231"/>
                <a:gd name="T30" fmla="*/ 300 w 336"/>
                <a:gd name="T31" fmla="*/ 102 h 231"/>
                <a:gd name="T32" fmla="*/ 295 w 336"/>
                <a:gd name="T33" fmla="*/ 146 h 231"/>
                <a:gd name="T34" fmla="*/ 295 w 336"/>
                <a:gd name="T35" fmla="*/ 148 h 231"/>
                <a:gd name="T36" fmla="*/ 96 w 336"/>
                <a:gd name="T37" fmla="*/ 231 h 231"/>
                <a:gd name="T38" fmla="*/ 7 w 336"/>
                <a:gd name="T39" fmla="*/ 175 h 231"/>
                <a:gd name="T40" fmla="*/ 96 w 336"/>
                <a:gd name="T41" fmla="*/ 226 h 231"/>
                <a:gd name="T42" fmla="*/ 290 w 336"/>
                <a:gd name="T43" fmla="*/ 144 h 231"/>
                <a:gd name="T44" fmla="*/ 295 w 336"/>
                <a:gd name="T45" fmla="*/ 101 h 231"/>
                <a:gd name="T46" fmla="*/ 296 w 336"/>
                <a:gd name="T47" fmla="*/ 101 h 231"/>
                <a:gd name="T48" fmla="*/ 312 w 336"/>
                <a:gd name="T49" fmla="*/ 64 h 231"/>
                <a:gd name="T50" fmla="*/ 330 w 336"/>
                <a:gd name="T51" fmla="*/ 25 h 231"/>
                <a:gd name="T52" fmla="*/ 300 w 336"/>
                <a:gd name="T53" fmla="*/ 6 h 231"/>
                <a:gd name="T54" fmla="*/ 297 w 336"/>
                <a:gd name="T55" fmla="*/ 7 h 231"/>
                <a:gd name="T56" fmla="*/ 285 w 336"/>
                <a:gd name="T57" fmla="*/ 17 h 231"/>
                <a:gd name="T58" fmla="*/ 165 w 336"/>
                <a:gd name="T59" fmla="*/ 53 h 231"/>
                <a:gd name="T60" fmla="*/ 162 w 336"/>
                <a:gd name="T61" fmla="*/ 53 h 231"/>
                <a:gd name="T62" fmla="*/ 144 w 336"/>
                <a:gd name="T63" fmla="*/ 63 h 231"/>
                <a:gd name="T64" fmla="*/ 140 w 336"/>
                <a:gd name="T65" fmla="*/ 68 h 231"/>
                <a:gd name="T66" fmla="*/ 21 w 336"/>
                <a:gd name="T67" fmla="*/ 170 h 231"/>
                <a:gd name="T68" fmla="*/ 9 w 336"/>
                <a:gd name="T69" fmla="*/ 173 h 231"/>
                <a:gd name="T70" fmla="*/ 7 w 336"/>
                <a:gd name="T71" fmla="*/ 17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6" h="231">
                  <a:moveTo>
                    <a:pt x="96" y="231"/>
                  </a:moveTo>
                  <a:cubicBezTo>
                    <a:pt x="0" y="176"/>
                    <a:pt x="0" y="176"/>
                    <a:pt x="0" y="176"/>
                  </a:cubicBezTo>
                  <a:cubicBezTo>
                    <a:pt x="1" y="174"/>
                    <a:pt x="1" y="174"/>
                    <a:pt x="1" y="174"/>
                  </a:cubicBezTo>
                  <a:cubicBezTo>
                    <a:pt x="3" y="171"/>
                    <a:pt x="5" y="169"/>
                    <a:pt x="8" y="168"/>
                  </a:cubicBezTo>
                  <a:cubicBezTo>
                    <a:pt x="19" y="165"/>
                    <a:pt x="19" y="165"/>
                    <a:pt x="19" y="165"/>
                  </a:cubicBezTo>
                  <a:cubicBezTo>
                    <a:pt x="22" y="164"/>
                    <a:pt x="77" y="145"/>
                    <a:pt x="136" y="65"/>
                  </a:cubicBezTo>
                  <a:cubicBezTo>
                    <a:pt x="138" y="63"/>
                    <a:pt x="139" y="61"/>
                    <a:pt x="140" y="59"/>
                  </a:cubicBezTo>
                  <a:cubicBezTo>
                    <a:pt x="147" y="52"/>
                    <a:pt x="154" y="48"/>
                    <a:pt x="161" y="48"/>
                  </a:cubicBezTo>
                  <a:cubicBezTo>
                    <a:pt x="163" y="47"/>
                    <a:pt x="164" y="47"/>
                    <a:pt x="166" y="48"/>
                  </a:cubicBezTo>
                  <a:cubicBezTo>
                    <a:pt x="226" y="59"/>
                    <a:pt x="280" y="15"/>
                    <a:pt x="282" y="13"/>
                  </a:cubicBezTo>
                  <a:cubicBezTo>
                    <a:pt x="293" y="3"/>
                    <a:pt x="293" y="3"/>
                    <a:pt x="293" y="3"/>
                  </a:cubicBezTo>
                  <a:cubicBezTo>
                    <a:pt x="297" y="1"/>
                    <a:pt x="300" y="0"/>
                    <a:pt x="303" y="2"/>
                  </a:cubicBezTo>
                  <a:cubicBezTo>
                    <a:pt x="334" y="21"/>
                    <a:pt x="334" y="21"/>
                    <a:pt x="334" y="21"/>
                  </a:cubicBezTo>
                  <a:cubicBezTo>
                    <a:pt x="335" y="22"/>
                    <a:pt x="336" y="24"/>
                    <a:pt x="335" y="25"/>
                  </a:cubicBezTo>
                  <a:cubicBezTo>
                    <a:pt x="317" y="66"/>
                    <a:pt x="317" y="66"/>
                    <a:pt x="317" y="66"/>
                  </a:cubicBezTo>
                  <a:cubicBezTo>
                    <a:pt x="300" y="102"/>
                    <a:pt x="300" y="102"/>
                    <a:pt x="300" y="102"/>
                  </a:cubicBezTo>
                  <a:cubicBezTo>
                    <a:pt x="299" y="117"/>
                    <a:pt x="297" y="132"/>
                    <a:pt x="295" y="146"/>
                  </a:cubicBezTo>
                  <a:cubicBezTo>
                    <a:pt x="295" y="148"/>
                    <a:pt x="295" y="148"/>
                    <a:pt x="295" y="148"/>
                  </a:cubicBezTo>
                  <a:lnTo>
                    <a:pt x="96" y="231"/>
                  </a:lnTo>
                  <a:close/>
                  <a:moveTo>
                    <a:pt x="7" y="175"/>
                  </a:moveTo>
                  <a:cubicBezTo>
                    <a:pt x="96" y="226"/>
                    <a:pt x="96" y="226"/>
                    <a:pt x="96" y="226"/>
                  </a:cubicBezTo>
                  <a:cubicBezTo>
                    <a:pt x="290" y="144"/>
                    <a:pt x="290" y="144"/>
                    <a:pt x="290" y="144"/>
                  </a:cubicBezTo>
                  <a:cubicBezTo>
                    <a:pt x="292" y="130"/>
                    <a:pt x="294" y="116"/>
                    <a:pt x="295" y="101"/>
                  </a:cubicBezTo>
                  <a:cubicBezTo>
                    <a:pt x="296" y="101"/>
                    <a:pt x="296" y="101"/>
                    <a:pt x="296" y="101"/>
                  </a:cubicBezTo>
                  <a:cubicBezTo>
                    <a:pt x="312" y="64"/>
                    <a:pt x="312" y="64"/>
                    <a:pt x="312" y="64"/>
                  </a:cubicBezTo>
                  <a:cubicBezTo>
                    <a:pt x="330" y="25"/>
                    <a:pt x="330" y="25"/>
                    <a:pt x="330" y="25"/>
                  </a:cubicBezTo>
                  <a:cubicBezTo>
                    <a:pt x="300" y="6"/>
                    <a:pt x="300" y="6"/>
                    <a:pt x="300" y="6"/>
                  </a:cubicBezTo>
                  <a:cubicBezTo>
                    <a:pt x="299" y="6"/>
                    <a:pt x="298" y="6"/>
                    <a:pt x="297" y="7"/>
                  </a:cubicBezTo>
                  <a:cubicBezTo>
                    <a:pt x="285" y="17"/>
                    <a:pt x="285" y="17"/>
                    <a:pt x="285" y="17"/>
                  </a:cubicBezTo>
                  <a:cubicBezTo>
                    <a:pt x="283" y="19"/>
                    <a:pt x="227" y="64"/>
                    <a:pt x="165" y="53"/>
                  </a:cubicBezTo>
                  <a:cubicBezTo>
                    <a:pt x="164" y="53"/>
                    <a:pt x="163" y="53"/>
                    <a:pt x="162" y="53"/>
                  </a:cubicBezTo>
                  <a:cubicBezTo>
                    <a:pt x="156" y="53"/>
                    <a:pt x="150" y="57"/>
                    <a:pt x="144" y="63"/>
                  </a:cubicBezTo>
                  <a:cubicBezTo>
                    <a:pt x="143" y="64"/>
                    <a:pt x="142" y="66"/>
                    <a:pt x="140" y="68"/>
                  </a:cubicBezTo>
                  <a:cubicBezTo>
                    <a:pt x="81" y="149"/>
                    <a:pt x="23" y="169"/>
                    <a:pt x="21" y="170"/>
                  </a:cubicBezTo>
                  <a:cubicBezTo>
                    <a:pt x="9" y="173"/>
                    <a:pt x="9" y="173"/>
                    <a:pt x="9" y="173"/>
                  </a:cubicBezTo>
                  <a:cubicBezTo>
                    <a:pt x="9" y="173"/>
                    <a:pt x="8" y="174"/>
                    <a:pt x="7" y="175"/>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36" name="íṥḷîḍé"/>
            <p:cNvSpPr/>
            <p:nvPr/>
          </p:nvSpPr>
          <p:spPr bwMode="auto">
            <a:xfrm>
              <a:off x="4989513" y="1536700"/>
              <a:ext cx="2486025" cy="3990975"/>
            </a:xfrm>
            <a:custGeom>
              <a:avLst/>
              <a:gdLst>
                <a:gd name="T0" fmla="*/ 157 w 302"/>
                <a:gd name="T1" fmla="*/ 470 h 486"/>
                <a:gd name="T2" fmla="*/ 145 w 302"/>
                <a:gd name="T3" fmla="*/ 477 h 486"/>
                <a:gd name="T4" fmla="*/ 145 w 302"/>
                <a:gd name="T5" fmla="*/ 477 h 486"/>
                <a:gd name="T6" fmla="*/ 0 w 302"/>
                <a:gd name="T7" fmla="*/ 194 h 486"/>
                <a:gd name="T8" fmla="*/ 0 w 302"/>
                <a:gd name="T9" fmla="*/ 181 h 486"/>
                <a:gd name="T10" fmla="*/ 7 w 302"/>
                <a:gd name="T11" fmla="*/ 169 h 486"/>
                <a:gd name="T12" fmla="*/ 19 w 302"/>
                <a:gd name="T13" fmla="*/ 166 h 486"/>
                <a:gd name="T14" fmla="*/ 137 w 302"/>
                <a:gd name="T15" fmla="*/ 65 h 486"/>
                <a:gd name="T16" fmla="*/ 141 w 302"/>
                <a:gd name="T17" fmla="*/ 60 h 486"/>
                <a:gd name="T18" fmla="*/ 141 w 302"/>
                <a:gd name="T19" fmla="*/ 60 h 486"/>
                <a:gd name="T20" fmla="*/ 160 w 302"/>
                <a:gd name="T21" fmla="*/ 49 h 486"/>
                <a:gd name="T22" fmla="*/ 160 w 302"/>
                <a:gd name="T23" fmla="*/ 49 h 486"/>
                <a:gd name="T24" fmla="*/ 164 w 302"/>
                <a:gd name="T25" fmla="*/ 49 h 486"/>
                <a:gd name="T26" fmla="*/ 282 w 302"/>
                <a:gd name="T27" fmla="*/ 13 h 486"/>
                <a:gd name="T28" fmla="*/ 294 w 302"/>
                <a:gd name="T29" fmla="*/ 4 h 486"/>
                <a:gd name="T30" fmla="*/ 301 w 302"/>
                <a:gd name="T31" fmla="*/ 6 h 486"/>
                <a:gd name="T32" fmla="*/ 301 w 302"/>
                <a:gd name="T33" fmla="*/ 20 h 486"/>
                <a:gd name="T34" fmla="*/ 157 w 302"/>
                <a:gd name="T35" fmla="*/ 470 h 486"/>
                <a:gd name="T36" fmla="*/ 32 w 302"/>
                <a:gd name="T37" fmla="*/ 202 h 486"/>
                <a:gd name="T38" fmla="*/ 140 w 302"/>
                <a:gd name="T39" fmla="*/ 441 h 486"/>
                <a:gd name="T40" fmla="*/ 159 w 302"/>
                <a:gd name="T41" fmla="*/ 426 h 486"/>
                <a:gd name="T42" fmla="*/ 270 w 302"/>
                <a:gd name="T43" fmla="*/ 65 h 486"/>
                <a:gd name="T44" fmla="*/ 264 w 302"/>
                <a:gd name="T45" fmla="*/ 62 h 486"/>
                <a:gd name="T46" fmla="*/ 156 w 302"/>
                <a:gd name="T47" fmla="*/ 89 h 486"/>
                <a:gd name="T48" fmla="*/ 146 w 302"/>
                <a:gd name="T49" fmla="*/ 95 h 486"/>
                <a:gd name="T50" fmla="*/ 38 w 302"/>
                <a:gd name="T51" fmla="*/ 192 h 486"/>
                <a:gd name="T52" fmla="*/ 32 w 302"/>
                <a:gd name="T53" fmla="*/ 202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2" h="486">
                  <a:moveTo>
                    <a:pt x="157" y="470"/>
                  </a:moveTo>
                  <a:cubicBezTo>
                    <a:pt x="153" y="474"/>
                    <a:pt x="149" y="477"/>
                    <a:pt x="145" y="477"/>
                  </a:cubicBezTo>
                  <a:cubicBezTo>
                    <a:pt x="145" y="477"/>
                    <a:pt x="145" y="477"/>
                    <a:pt x="145" y="477"/>
                  </a:cubicBezTo>
                  <a:cubicBezTo>
                    <a:pt x="139" y="478"/>
                    <a:pt x="5" y="486"/>
                    <a:pt x="0" y="194"/>
                  </a:cubicBezTo>
                  <a:cubicBezTo>
                    <a:pt x="0" y="181"/>
                    <a:pt x="0" y="181"/>
                    <a:pt x="0" y="181"/>
                  </a:cubicBezTo>
                  <a:cubicBezTo>
                    <a:pt x="0" y="176"/>
                    <a:pt x="4" y="171"/>
                    <a:pt x="7" y="169"/>
                  </a:cubicBezTo>
                  <a:cubicBezTo>
                    <a:pt x="19" y="166"/>
                    <a:pt x="19" y="166"/>
                    <a:pt x="19" y="166"/>
                  </a:cubicBezTo>
                  <a:cubicBezTo>
                    <a:pt x="21" y="165"/>
                    <a:pt x="78" y="145"/>
                    <a:pt x="137" y="65"/>
                  </a:cubicBezTo>
                  <a:cubicBezTo>
                    <a:pt x="138" y="63"/>
                    <a:pt x="140" y="61"/>
                    <a:pt x="141" y="60"/>
                  </a:cubicBezTo>
                  <a:cubicBezTo>
                    <a:pt x="141" y="60"/>
                    <a:pt x="141" y="60"/>
                    <a:pt x="141" y="60"/>
                  </a:cubicBezTo>
                  <a:cubicBezTo>
                    <a:pt x="147" y="53"/>
                    <a:pt x="154" y="49"/>
                    <a:pt x="160" y="49"/>
                  </a:cubicBezTo>
                  <a:cubicBezTo>
                    <a:pt x="160" y="49"/>
                    <a:pt x="160" y="49"/>
                    <a:pt x="160" y="49"/>
                  </a:cubicBezTo>
                  <a:cubicBezTo>
                    <a:pt x="162" y="48"/>
                    <a:pt x="163" y="49"/>
                    <a:pt x="164" y="49"/>
                  </a:cubicBezTo>
                  <a:cubicBezTo>
                    <a:pt x="226" y="60"/>
                    <a:pt x="282" y="14"/>
                    <a:pt x="282" y="13"/>
                  </a:cubicBezTo>
                  <a:cubicBezTo>
                    <a:pt x="294" y="4"/>
                    <a:pt x="294" y="4"/>
                    <a:pt x="294" y="4"/>
                  </a:cubicBezTo>
                  <a:cubicBezTo>
                    <a:pt x="298" y="0"/>
                    <a:pt x="302" y="2"/>
                    <a:pt x="301" y="6"/>
                  </a:cubicBezTo>
                  <a:cubicBezTo>
                    <a:pt x="301" y="20"/>
                    <a:pt x="301" y="20"/>
                    <a:pt x="301" y="20"/>
                  </a:cubicBezTo>
                  <a:cubicBezTo>
                    <a:pt x="297" y="318"/>
                    <a:pt x="162" y="464"/>
                    <a:pt x="157" y="470"/>
                  </a:cubicBezTo>
                  <a:close/>
                  <a:moveTo>
                    <a:pt x="32" y="202"/>
                  </a:moveTo>
                  <a:cubicBezTo>
                    <a:pt x="41" y="392"/>
                    <a:pt x="109" y="434"/>
                    <a:pt x="140" y="441"/>
                  </a:cubicBezTo>
                  <a:cubicBezTo>
                    <a:pt x="145" y="442"/>
                    <a:pt x="154" y="433"/>
                    <a:pt x="159" y="426"/>
                  </a:cubicBezTo>
                  <a:cubicBezTo>
                    <a:pt x="190" y="384"/>
                    <a:pt x="261" y="266"/>
                    <a:pt x="270" y="65"/>
                  </a:cubicBezTo>
                  <a:cubicBezTo>
                    <a:pt x="270" y="61"/>
                    <a:pt x="267" y="60"/>
                    <a:pt x="264" y="62"/>
                  </a:cubicBezTo>
                  <a:cubicBezTo>
                    <a:pt x="239" y="76"/>
                    <a:pt x="199" y="94"/>
                    <a:pt x="156" y="89"/>
                  </a:cubicBezTo>
                  <a:cubicBezTo>
                    <a:pt x="153" y="89"/>
                    <a:pt x="149" y="91"/>
                    <a:pt x="146" y="95"/>
                  </a:cubicBezTo>
                  <a:cubicBezTo>
                    <a:pt x="103" y="150"/>
                    <a:pt x="63" y="178"/>
                    <a:pt x="38" y="192"/>
                  </a:cubicBezTo>
                  <a:cubicBezTo>
                    <a:pt x="34" y="194"/>
                    <a:pt x="32" y="199"/>
                    <a:pt x="32" y="20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37" name="íş1ïḓè"/>
            <p:cNvSpPr/>
            <p:nvPr/>
          </p:nvSpPr>
          <p:spPr bwMode="auto">
            <a:xfrm>
              <a:off x="4964113" y="1527175"/>
              <a:ext cx="2527300" cy="3951288"/>
            </a:xfrm>
            <a:custGeom>
              <a:avLst/>
              <a:gdLst>
                <a:gd name="T0" fmla="*/ 144 w 307"/>
                <a:gd name="T1" fmla="*/ 481 h 481"/>
                <a:gd name="T2" fmla="*/ 78 w 307"/>
                <a:gd name="T3" fmla="*/ 452 h 481"/>
                <a:gd name="T4" fmla="*/ 1 w 307"/>
                <a:gd name="T5" fmla="*/ 195 h 481"/>
                <a:gd name="T6" fmla="*/ 0 w 307"/>
                <a:gd name="T7" fmla="*/ 182 h 481"/>
                <a:gd name="T8" fmla="*/ 10 w 307"/>
                <a:gd name="T9" fmla="*/ 168 h 481"/>
                <a:gd name="T10" fmla="*/ 21 w 307"/>
                <a:gd name="T11" fmla="*/ 164 h 481"/>
                <a:gd name="T12" fmla="*/ 138 w 307"/>
                <a:gd name="T13" fmla="*/ 64 h 481"/>
                <a:gd name="T14" fmla="*/ 142 w 307"/>
                <a:gd name="T15" fmla="*/ 59 h 481"/>
                <a:gd name="T16" fmla="*/ 163 w 307"/>
                <a:gd name="T17" fmla="*/ 47 h 481"/>
                <a:gd name="T18" fmla="*/ 168 w 307"/>
                <a:gd name="T19" fmla="*/ 47 h 481"/>
                <a:gd name="T20" fmla="*/ 284 w 307"/>
                <a:gd name="T21" fmla="*/ 12 h 481"/>
                <a:gd name="T22" fmla="*/ 295 w 307"/>
                <a:gd name="T23" fmla="*/ 3 h 481"/>
                <a:gd name="T24" fmla="*/ 304 w 307"/>
                <a:gd name="T25" fmla="*/ 1 h 481"/>
                <a:gd name="T26" fmla="*/ 307 w 307"/>
                <a:gd name="T27" fmla="*/ 7 h 481"/>
                <a:gd name="T28" fmla="*/ 307 w 307"/>
                <a:gd name="T29" fmla="*/ 21 h 481"/>
                <a:gd name="T30" fmla="*/ 162 w 307"/>
                <a:gd name="T31" fmla="*/ 473 h 481"/>
                <a:gd name="T32" fmla="*/ 161 w 307"/>
                <a:gd name="T33" fmla="*/ 473 h 481"/>
                <a:gd name="T34" fmla="*/ 148 w 307"/>
                <a:gd name="T35" fmla="*/ 481 h 481"/>
                <a:gd name="T36" fmla="*/ 144 w 307"/>
                <a:gd name="T37" fmla="*/ 481 h 481"/>
                <a:gd name="T38" fmla="*/ 165 w 307"/>
                <a:gd name="T39" fmla="*/ 52 h 481"/>
                <a:gd name="T40" fmla="*/ 164 w 307"/>
                <a:gd name="T41" fmla="*/ 52 h 481"/>
                <a:gd name="T42" fmla="*/ 146 w 307"/>
                <a:gd name="T43" fmla="*/ 62 h 481"/>
                <a:gd name="T44" fmla="*/ 142 w 307"/>
                <a:gd name="T45" fmla="*/ 67 h 481"/>
                <a:gd name="T46" fmla="*/ 23 w 307"/>
                <a:gd name="T47" fmla="*/ 169 h 481"/>
                <a:gd name="T48" fmla="*/ 11 w 307"/>
                <a:gd name="T49" fmla="*/ 173 h 481"/>
                <a:gd name="T50" fmla="*/ 6 w 307"/>
                <a:gd name="T51" fmla="*/ 182 h 481"/>
                <a:gd name="T52" fmla="*/ 6 w 307"/>
                <a:gd name="T53" fmla="*/ 195 h 481"/>
                <a:gd name="T54" fmla="*/ 81 w 307"/>
                <a:gd name="T55" fmla="*/ 449 h 481"/>
                <a:gd name="T56" fmla="*/ 147 w 307"/>
                <a:gd name="T57" fmla="*/ 475 h 481"/>
                <a:gd name="T58" fmla="*/ 158 w 307"/>
                <a:gd name="T59" fmla="*/ 469 h 481"/>
                <a:gd name="T60" fmla="*/ 158 w 307"/>
                <a:gd name="T61" fmla="*/ 469 h 481"/>
                <a:gd name="T62" fmla="*/ 302 w 307"/>
                <a:gd name="T63" fmla="*/ 21 h 481"/>
                <a:gd name="T64" fmla="*/ 302 w 307"/>
                <a:gd name="T65" fmla="*/ 7 h 481"/>
                <a:gd name="T66" fmla="*/ 301 w 307"/>
                <a:gd name="T67" fmla="*/ 6 h 481"/>
                <a:gd name="T68" fmla="*/ 299 w 307"/>
                <a:gd name="T69" fmla="*/ 7 h 481"/>
                <a:gd name="T70" fmla="*/ 287 w 307"/>
                <a:gd name="T71" fmla="*/ 16 h 481"/>
                <a:gd name="T72" fmla="*/ 167 w 307"/>
                <a:gd name="T73" fmla="*/ 52 h 481"/>
                <a:gd name="T74" fmla="*/ 165 w 307"/>
                <a:gd name="T75" fmla="*/ 52 h 481"/>
                <a:gd name="T76" fmla="*/ 144 w 307"/>
                <a:gd name="T77" fmla="*/ 445 h 481"/>
                <a:gd name="T78" fmla="*/ 142 w 307"/>
                <a:gd name="T79" fmla="*/ 444 h 481"/>
                <a:gd name="T80" fmla="*/ 32 w 307"/>
                <a:gd name="T81" fmla="*/ 204 h 481"/>
                <a:gd name="T82" fmla="*/ 32 w 307"/>
                <a:gd name="T83" fmla="*/ 204 h 481"/>
                <a:gd name="T84" fmla="*/ 39 w 307"/>
                <a:gd name="T85" fmla="*/ 191 h 481"/>
                <a:gd name="T86" fmla="*/ 147 w 307"/>
                <a:gd name="T87" fmla="*/ 95 h 481"/>
                <a:gd name="T88" fmla="*/ 159 w 307"/>
                <a:gd name="T89" fmla="*/ 88 h 481"/>
                <a:gd name="T90" fmla="*/ 266 w 307"/>
                <a:gd name="T91" fmla="*/ 60 h 481"/>
                <a:gd name="T92" fmla="*/ 272 w 307"/>
                <a:gd name="T93" fmla="*/ 60 h 481"/>
                <a:gd name="T94" fmla="*/ 275 w 307"/>
                <a:gd name="T95" fmla="*/ 66 h 481"/>
                <a:gd name="T96" fmla="*/ 164 w 307"/>
                <a:gd name="T97" fmla="*/ 429 h 481"/>
                <a:gd name="T98" fmla="*/ 144 w 307"/>
                <a:gd name="T99" fmla="*/ 445 h 481"/>
                <a:gd name="T100" fmla="*/ 37 w 307"/>
                <a:gd name="T101" fmla="*/ 203 h 481"/>
                <a:gd name="T102" fmla="*/ 143 w 307"/>
                <a:gd name="T103" fmla="*/ 439 h 481"/>
                <a:gd name="T104" fmla="*/ 160 w 307"/>
                <a:gd name="T105" fmla="*/ 426 h 481"/>
                <a:gd name="T106" fmla="*/ 270 w 307"/>
                <a:gd name="T107" fmla="*/ 66 h 481"/>
                <a:gd name="T108" fmla="*/ 270 w 307"/>
                <a:gd name="T109" fmla="*/ 64 h 481"/>
                <a:gd name="T110" fmla="*/ 268 w 307"/>
                <a:gd name="T111" fmla="*/ 65 h 481"/>
                <a:gd name="T112" fmla="*/ 158 w 307"/>
                <a:gd name="T113" fmla="*/ 93 h 481"/>
                <a:gd name="T114" fmla="*/ 151 w 307"/>
                <a:gd name="T115" fmla="*/ 98 h 481"/>
                <a:gd name="T116" fmla="*/ 42 w 307"/>
                <a:gd name="T117" fmla="*/ 196 h 481"/>
                <a:gd name="T118" fmla="*/ 37 w 307"/>
                <a:gd name="T119" fmla="*/ 20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7" h="481">
                  <a:moveTo>
                    <a:pt x="144" y="481"/>
                  </a:moveTo>
                  <a:cubicBezTo>
                    <a:pt x="134" y="481"/>
                    <a:pt x="106" y="478"/>
                    <a:pt x="78" y="452"/>
                  </a:cubicBezTo>
                  <a:cubicBezTo>
                    <a:pt x="44" y="422"/>
                    <a:pt x="3" y="353"/>
                    <a:pt x="1" y="195"/>
                  </a:cubicBezTo>
                  <a:cubicBezTo>
                    <a:pt x="0" y="182"/>
                    <a:pt x="0" y="182"/>
                    <a:pt x="0" y="182"/>
                  </a:cubicBezTo>
                  <a:cubicBezTo>
                    <a:pt x="0" y="176"/>
                    <a:pt x="5" y="169"/>
                    <a:pt x="10" y="168"/>
                  </a:cubicBezTo>
                  <a:cubicBezTo>
                    <a:pt x="21" y="164"/>
                    <a:pt x="21" y="164"/>
                    <a:pt x="21" y="164"/>
                  </a:cubicBezTo>
                  <a:cubicBezTo>
                    <a:pt x="23" y="163"/>
                    <a:pt x="79" y="144"/>
                    <a:pt x="138" y="64"/>
                  </a:cubicBezTo>
                  <a:cubicBezTo>
                    <a:pt x="139" y="62"/>
                    <a:pt x="141" y="60"/>
                    <a:pt x="142" y="59"/>
                  </a:cubicBezTo>
                  <a:cubicBezTo>
                    <a:pt x="149" y="52"/>
                    <a:pt x="156" y="48"/>
                    <a:pt x="163" y="47"/>
                  </a:cubicBezTo>
                  <a:cubicBezTo>
                    <a:pt x="165" y="47"/>
                    <a:pt x="166" y="47"/>
                    <a:pt x="168" y="47"/>
                  </a:cubicBezTo>
                  <a:cubicBezTo>
                    <a:pt x="227" y="58"/>
                    <a:pt x="282" y="14"/>
                    <a:pt x="284" y="12"/>
                  </a:cubicBezTo>
                  <a:cubicBezTo>
                    <a:pt x="295" y="3"/>
                    <a:pt x="295" y="3"/>
                    <a:pt x="295" y="3"/>
                  </a:cubicBezTo>
                  <a:cubicBezTo>
                    <a:pt x="298" y="0"/>
                    <a:pt x="301" y="0"/>
                    <a:pt x="304" y="1"/>
                  </a:cubicBezTo>
                  <a:cubicBezTo>
                    <a:pt x="306" y="2"/>
                    <a:pt x="307" y="4"/>
                    <a:pt x="307" y="7"/>
                  </a:cubicBezTo>
                  <a:cubicBezTo>
                    <a:pt x="307" y="21"/>
                    <a:pt x="307" y="21"/>
                    <a:pt x="307" y="21"/>
                  </a:cubicBezTo>
                  <a:cubicBezTo>
                    <a:pt x="302" y="320"/>
                    <a:pt x="167" y="467"/>
                    <a:pt x="162" y="473"/>
                  </a:cubicBezTo>
                  <a:cubicBezTo>
                    <a:pt x="161" y="473"/>
                    <a:pt x="161" y="473"/>
                    <a:pt x="161" y="473"/>
                  </a:cubicBezTo>
                  <a:cubicBezTo>
                    <a:pt x="157" y="477"/>
                    <a:pt x="152" y="480"/>
                    <a:pt x="148" y="481"/>
                  </a:cubicBezTo>
                  <a:cubicBezTo>
                    <a:pt x="147" y="481"/>
                    <a:pt x="146" y="481"/>
                    <a:pt x="144" y="481"/>
                  </a:cubicBezTo>
                  <a:close/>
                  <a:moveTo>
                    <a:pt x="165" y="52"/>
                  </a:moveTo>
                  <a:cubicBezTo>
                    <a:pt x="164" y="52"/>
                    <a:pt x="164" y="52"/>
                    <a:pt x="164" y="52"/>
                  </a:cubicBezTo>
                  <a:cubicBezTo>
                    <a:pt x="158" y="53"/>
                    <a:pt x="152" y="56"/>
                    <a:pt x="146" y="62"/>
                  </a:cubicBezTo>
                  <a:cubicBezTo>
                    <a:pt x="145" y="64"/>
                    <a:pt x="143" y="65"/>
                    <a:pt x="142" y="67"/>
                  </a:cubicBezTo>
                  <a:cubicBezTo>
                    <a:pt x="82" y="148"/>
                    <a:pt x="25" y="168"/>
                    <a:pt x="23" y="169"/>
                  </a:cubicBezTo>
                  <a:cubicBezTo>
                    <a:pt x="11" y="173"/>
                    <a:pt x="11" y="173"/>
                    <a:pt x="11" y="173"/>
                  </a:cubicBezTo>
                  <a:cubicBezTo>
                    <a:pt x="8" y="174"/>
                    <a:pt x="5" y="178"/>
                    <a:pt x="6" y="182"/>
                  </a:cubicBezTo>
                  <a:cubicBezTo>
                    <a:pt x="6" y="195"/>
                    <a:pt x="6" y="195"/>
                    <a:pt x="6" y="195"/>
                  </a:cubicBezTo>
                  <a:cubicBezTo>
                    <a:pt x="8" y="351"/>
                    <a:pt x="48" y="419"/>
                    <a:pt x="81" y="449"/>
                  </a:cubicBezTo>
                  <a:cubicBezTo>
                    <a:pt x="114" y="478"/>
                    <a:pt x="146" y="476"/>
                    <a:pt x="147" y="475"/>
                  </a:cubicBezTo>
                  <a:cubicBezTo>
                    <a:pt x="151" y="475"/>
                    <a:pt x="154" y="473"/>
                    <a:pt x="158" y="469"/>
                  </a:cubicBezTo>
                  <a:cubicBezTo>
                    <a:pt x="158" y="469"/>
                    <a:pt x="158" y="469"/>
                    <a:pt x="158" y="469"/>
                  </a:cubicBezTo>
                  <a:cubicBezTo>
                    <a:pt x="163" y="463"/>
                    <a:pt x="297" y="318"/>
                    <a:pt x="302" y="21"/>
                  </a:cubicBezTo>
                  <a:cubicBezTo>
                    <a:pt x="302" y="7"/>
                    <a:pt x="302" y="7"/>
                    <a:pt x="302" y="7"/>
                  </a:cubicBezTo>
                  <a:cubicBezTo>
                    <a:pt x="302" y="6"/>
                    <a:pt x="302" y="6"/>
                    <a:pt x="301" y="6"/>
                  </a:cubicBezTo>
                  <a:cubicBezTo>
                    <a:pt x="301" y="5"/>
                    <a:pt x="300" y="6"/>
                    <a:pt x="299" y="7"/>
                  </a:cubicBezTo>
                  <a:cubicBezTo>
                    <a:pt x="287" y="16"/>
                    <a:pt x="287" y="16"/>
                    <a:pt x="287" y="16"/>
                  </a:cubicBezTo>
                  <a:cubicBezTo>
                    <a:pt x="285" y="18"/>
                    <a:pt x="229" y="64"/>
                    <a:pt x="167" y="52"/>
                  </a:cubicBezTo>
                  <a:cubicBezTo>
                    <a:pt x="166" y="52"/>
                    <a:pt x="165" y="52"/>
                    <a:pt x="165" y="52"/>
                  </a:cubicBezTo>
                  <a:close/>
                  <a:moveTo>
                    <a:pt x="144" y="445"/>
                  </a:moveTo>
                  <a:cubicBezTo>
                    <a:pt x="143" y="445"/>
                    <a:pt x="143" y="445"/>
                    <a:pt x="142" y="444"/>
                  </a:cubicBezTo>
                  <a:cubicBezTo>
                    <a:pt x="119" y="439"/>
                    <a:pt x="42" y="406"/>
                    <a:pt x="32" y="204"/>
                  </a:cubicBezTo>
                  <a:cubicBezTo>
                    <a:pt x="32" y="204"/>
                    <a:pt x="32" y="204"/>
                    <a:pt x="32" y="204"/>
                  </a:cubicBezTo>
                  <a:cubicBezTo>
                    <a:pt x="32" y="199"/>
                    <a:pt x="35" y="193"/>
                    <a:pt x="39" y="191"/>
                  </a:cubicBezTo>
                  <a:cubicBezTo>
                    <a:pt x="65" y="177"/>
                    <a:pt x="105" y="148"/>
                    <a:pt x="147" y="95"/>
                  </a:cubicBezTo>
                  <a:cubicBezTo>
                    <a:pt x="151" y="90"/>
                    <a:pt x="155" y="87"/>
                    <a:pt x="159" y="88"/>
                  </a:cubicBezTo>
                  <a:cubicBezTo>
                    <a:pt x="201" y="93"/>
                    <a:pt x="240" y="76"/>
                    <a:pt x="266" y="60"/>
                  </a:cubicBezTo>
                  <a:cubicBezTo>
                    <a:pt x="268" y="59"/>
                    <a:pt x="270" y="59"/>
                    <a:pt x="272" y="60"/>
                  </a:cubicBezTo>
                  <a:cubicBezTo>
                    <a:pt x="274" y="61"/>
                    <a:pt x="275" y="63"/>
                    <a:pt x="275" y="66"/>
                  </a:cubicBezTo>
                  <a:cubicBezTo>
                    <a:pt x="266" y="269"/>
                    <a:pt x="195" y="387"/>
                    <a:pt x="164" y="429"/>
                  </a:cubicBezTo>
                  <a:cubicBezTo>
                    <a:pt x="160" y="434"/>
                    <a:pt x="151" y="445"/>
                    <a:pt x="144" y="445"/>
                  </a:cubicBezTo>
                  <a:close/>
                  <a:moveTo>
                    <a:pt x="37" y="203"/>
                  </a:moveTo>
                  <a:cubicBezTo>
                    <a:pt x="47" y="402"/>
                    <a:pt x="121" y="434"/>
                    <a:pt x="143" y="439"/>
                  </a:cubicBezTo>
                  <a:cubicBezTo>
                    <a:pt x="146" y="440"/>
                    <a:pt x="154" y="433"/>
                    <a:pt x="160" y="426"/>
                  </a:cubicBezTo>
                  <a:cubicBezTo>
                    <a:pt x="190" y="384"/>
                    <a:pt x="261" y="267"/>
                    <a:pt x="270" y="66"/>
                  </a:cubicBezTo>
                  <a:cubicBezTo>
                    <a:pt x="270" y="65"/>
                    <a:pt x="270" y="64"/>
                    <a:pt x="270" y="64"/>
                  </a:cubicBezTo>
                  <a:cubicBezTo>
                    <a:pt x="270" y="64"/>
                    <a:pt x="269" y="64"/>
                    <a:pt x="268" y="65"/>
                  </a:cubicBezTo>
                  <a:cubicBezTo>
                    <a:pt x="242" y="80"/>
                    <a:pt x="202" y="98"/>
                    <a:pt x="158" y="93"/>
                  </a:cubicBezTo>
                  <a:cubicBezTo>
                    <a:pt x="157" y="93"/>
                    <a:pt x="154" y="94"/>
                    <a:pt x="151" y="98"/>
                  </a:cubicBezTo>
                  <a:cubicBezTo>
                    <a:pt x="109" y="152"/>
                    <a:pt x="68" y="181"/>
                    <a:pt x="42" y="196"/>
                  </a:cubicBezTo>
                  <a:cubicBezTo>
                    <a:pt x="39" y="197"/>
                    <a:pt x="37" y="201"/>
                    <a:pt x="37" y="203"/>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38" name="íŝḻïḋe"/>
            <p:cNvSpPr/>
            <p:nvPr/>
          </p:nvSpPr>
          <p:spPr bwMode="auto">
            <a:xfrm>
              <a:off x="5251451" y="2028825"/>
              <a:ext cx="1960563" cy="3136900"/>
            </a:xfrm>
            <a:custGeom>
              <a:avLst/>
              <a:gdLst>
                <a:gd name="T0" fmla="*/ 232 w 238"/>
                <a:gd name="T1" fmla="*/ 2 h 382"/>
                <a:gd name="T2" fmla="*/ 124 w 238"/>
                <a:gd name="T3" fmla="*/ 29 h 382"/>
                <a:gd name="T4" fmla="*/ 114 w 238"/>
                <a:gd name="T5" fmla="*/ 35 h 382"/>
                <a:gd name="T6" fmla="*/ 6 w 238"/>
                <a:gd name="T7" fmla="*/ 132 h 382"/>
                <a:gd name="T8" fmla="*/ 0 w 238"/>
                <a:gd name="T9" fmla="*/ 142 h 382"/>
                <a:gd name="T10" fmla="*/ 108 w 238"/>
                <a:gd name="T11" fmla="*/ 381 h 382"/>
                <a:gd name="T12" fmla="*/ 127 w 238"/>
                <a:gd name="T13" fmla="*/ 366 h 382"/>
                <a:gd name="T14" fmla="*/ 238 w 238"/>
                <a:gd name="T15" fmla="*/ 5 h 382"/>
                <a:gd name="T16" fmla="*/ 232 w 238"/>
                <a:gd name="T17"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382">
                  <a:moveTo>
                    <a:pt x="232" y="2"/>
                  </a:moveTo>
                  <a:cubicBezTo>
                    <a:pt x="207" y="16"/>
                    <a:pt x="167" y="34"/>
                    <a:pt x="124" y="29"/>
                  </a:cubicBezTo>
                  <a:cubicBezTo>
                    <a:pt x="121" y="29"/>
                    <a:pt x="117" y="31"/>
                    <a:pt x="114" y="35"/>
                  </a:cubicBezTo>
                  <a:cubicBezTo>
                    <a:pt x="71" y="90"/>
                    <a:pt x="31" y="118"/>
                    <a:pt x="6" y="132"/>
                  </a:cubicBezTo>
                  <a:cubicBezTo>
                    <a:pt x="2" y="134"/>
                    <a:pt x="0" y="139"/>
                    <a:pt x="0" y="142"/>
                  </a:cubicBezTo>
                  <a:cubicBezTo>
                    <a:pt x="9" y="332"/>
                    <a:pt x="77" y="374"/>
                    <a:pt x="108" y="381"/>
                  </a:cubicBezTo>
                  <a:cubicBezTo>
                    <a:pt x="113" y="382"/>
                    <a:pt x="122" y="373"/>
                    <a:pt x="127" y="366"/>
                  </a:cubicBezTo>
                  <a:cubicBezTo>
                    <a:pt x="158" y="324"/>
                    <a:pt x="229" y="206"/>
                    <a:pt x="238" y="5"/>
                  </a:cubicBezTo>
                  <a:cubicBezTo>
                    <a:pt x="238" y="1"/>
                    <a:pt x="235" y="0"/>
                    <a:pt x="232" y="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39" name="îšľídè"/>
            <p:cNvSpPr/>
            <p:nvPr/>
          </p:nvSpPr>
          <p:spPr bwMode="auto">
            <a:xfrm>
              <a:off x="5227638" y="2012950"/>
              <a:ext cx="2000250" cy="3170238"/>
            </a:xfrm>
            <a:custGeom>
              <a:avLst/>
              <a:gdLst>
                <a:gd name="T0" fmla="*/ 112 w 243"/>
                <a:gd name="T1" fmla="*/ 386 h 386"/>
                <a:gd name="T2" fmla="*/ 110 w 243"/>
                <a:gd name="T3" fmla="*/ 385 h 386"/>
                <a:gd name="T4" fmla="*/ 0 w 243"/>
                <a:gd name="T5" fmla="*/ 145 h 386"/>
                <a:gd name="T6" fmla="*/ 7 w 243"/>
                <a:gd name="T7" fmla="*/ 132 h 386"/>
                <a:gd name="T8" fmla="*/ 115 w 243"/>
                <a:gd name="T9" fmla="*/ 36 h 386"/>
                <a:gd name="T10" fmla="*/ 127 w 243"/>
                <a:gd name="T11" fmla="*/ 29 h 386"/>
                <a:gd name="T12" fmla="*/ 234 w 243"/>
                <a:gd name="T13" fmla="*/ 1 h 386"/>
                <a:gd name="T14" fmla="*/ 234 w 243"/>
                <a:gd name="T15" fmla="*/ 1 h 386"/>
                <a:gd name="T16" fmla="*/ 240 w 243"/>
                <a:gd name="T17" fmla="*/ 1 h 386"/>
                <a:gd name="T18" fmla="*/ 243 w 243"/>
                <a:gd name="T19" fmla="*/ 7 h 386"/>
                <a:gd name="T20" fmla="*/ 132 w 243"/>
                <a:gd name="T21" fmla="*/ 370 h 386"/>
                <a:gd name="T22" fmla="*/ 112 w 243"/>
                <a:gd name="T23" fmla="*/ 386 h 386"/>
                <a:gd name="T24" fmla="*/ 126 w 243"/>
                <a:gd name="T25" fmla="*/ 34 h 386"/>
                <a:gd name="T26" fmla="*/ 119 w 243"/>
                <a:gd name="T27" fmla="*/ 39 h 386"/>
                <a:gd name="T28" fmla="*/ 10 w 243"/>
                <a:gd name="T29" fmla="*/ 137 h 386"/>
                <a:gd name="T30" fmla="*/ 5 w 243"/>
                <a:gd name="T31" fmla="*/ 144 h 386"/>
                <a:gd name="T32" fmla="*/ 111 w 243"/>
                <a:gd name="T33" fmla="*/ 380 h 386"/>
                <a:gd name="T34" fmla="*/ 128 w 243"/>
                <a:gd name="T35" fmla="*/ 367 h 386"/>
                <a:gd name="T36" fmla="*/ 238 w 243"/>
                <a:gd name="T37" fmla="*/ 7 h 386"/>
                <a:gd name="T38" fmla="*/ 238 w 243"/>
                <a:gd name="T39" fmla="*/ 5 h 386"/>
                <a:gd name="T40" fmla="*/ 236 w 243"/>
                <a:gd name="T41" fmla="*/ 6 h 386"/>
                <a:gd name="T42" fmla="*/ 126 w 243"/>
                <a:gd name="T43" fmla="*/ 34 h 386"/>
                <a:gd name="T44" fmla="*/ 126 w 243"/>
                <a:gd name="T45" fmla="*/ 3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386">
                  <a:moveTo>
                    <a:pt x="112" y="386"/>
                  </a:moveTo>
                  <a:cubicBezTo>
                    <a:pt x="111" y="386"/>
                    <a:pt x="111" y="386"/>
                    <a:pt x="110" y="385"/>
                  </a:cubicBezTo>
                  <a:cubicBezTo>
                    <a:pt x="87" y="380"/>
                    <a:pt x="10" y="347"/>
                    <a:pt x="0" y="145"/>
                  </a:cubicBezTo>
                  <a:cubicBezTo>
                    <a:pt x="0" y="140"/>
                    <a:pt x="3" y="134"/>
                    <a:pt x="7" y="132"/>
                  </a:cubicBezTo>
                  <a:cubicBezTo>
                    <a:pt x="33" y="118"/>
                    <a:pt x="73" y="89"/>
                    <a:pt x="115" y="36"/>
                  </a:cubicBezTo>
                  <a:cubicBezTo>
                    <a:pt x="119" y="31"/>
                    <a:pt x="123" y="28"/>
                    <a:pt x="127" y="29"/>
                  </a:cubicBezTo>
                  <a:cubicBezTo>
                    <a:pt x="169" y="34"/>
                    <a:pt x="208" y="17"/>
                    <a:pt x="234" y="1"/>
                  </a:cubicBezTo>
                  <a:cubicBezTo>
                    <a:pt x="234" y="1"/>
                    <a:pt x="234" y="1"/>
                    <a:pt x="234" y="1"/>
                  </a:cubicBezTo>
                  <a:cubicBezTo>
                    <a:pt x="236" y="0"/>
                    <a:pt x="238" y="0"/>
                    <a:pt x="240" y="1"/>
                  </a:cubicBezTo>
                  <a:cubicBezTo>
                    <a:pt x="242" y="2"/>
                    <a:pt x="243" y="4"/>
                    <a:pt x="243" y="7"/>
                  </a:cubicBezTo>
                  <a:cubicBezTo>
                    <a:pt x="234" y="210"/>
                    <a:pt x="163" y="328"/>
                    <a:pt x="132" y="370"/>
                  </a:cubicBezTo>
                  <a:cubicBezTo>
                    <a:pt x="128" y="375"/>
                    <a:pt x="119" y="386"/>
                    <a:pt x="112" y="386"/>
                  </a:cubicBezTo>
                  <a:close/>
                  <a:moveTo>
                    <a:pt x="126" y="34"/>
                  </a:moveTo>
                  <a:cubicBezTo>
                    <a:pt x="124" y="34"/>
                    <a:pt x="122" y="35"/>
                    <a:pt x="119" y="39"/>
                  </a:cubicBezTo>
                  <a:cubicBezTo>
                    <a:pt x="77" y="93"/>
                    <a:pt x="36" y="122"/>
                    <a:pt x="10" y="137"/>
                  </a:cubicBezTo>
                  <a:cubicBezTo>
                    <a:pt x="7" y="138"/>
                    <a:pt x="5" y="142"/>
                    <a:pt x="5" y="144"/>
                  </a:cubicBezTo>
                  <a:cubicBezTo>
                    <a:pt x="15" y="343"/>
                    <a:pt x="89" y="375"/>
                    <a:pt x="111" y="380"/>
                  </a:cubicBezTo>
                  <a:cubicBezTo>
                    <a:pt x="114" y="381"/>
                    <a:pt x="122" y="374"/>
                    <a:pt x="128" y="367"/>
                  </a:cubicBezTo>
                  <a:cubicBezTo>
                    <a:pt x="158" y="325"/>
                    <a:pt x="229" y="208"/>
                    <a:pt x="238" y="7"/>
                  </a:cubicBezTo>
                  <a:cubicBezTo>
                    <a:pt x="238" y="6"/>
                    <a:pt x="238" y="5"/>
                    <a:pt x="238" y="5"/>
                  </a:cubicBezTo>
                  <a:cubicBezTo>
                    <a:pt x="238" y="5"/>
                    <a:pt x="237" y="5"/>
                    <a:pt x="236" y="6"/>
                  </a:cubicBezTo>
                  <a:cubicBezTo>
                    <a:pt x="210" y="21"/>
                    <a:pt x="170" y="39"/>
                    <a:pt x="126" y="34"/>
                  </a:cubicBezTo>
                  <a:cubicBezTo>
                    <a:pt x="126" y="34"/>
                    <a:pt x="126" y="34"/>
                    <a:pt x="126" y="34"/>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40" name="íṧ1íḑé"/>
            <p:cNvSpPr/>
            <p:nvPr/>
          </p:nvSpPr>
          <p:spPr bwMode="auto">
            <a:xfrm>
              <a:off x="6018213" y="2028825"/>
              <a:ext cx="1193800" cy="3136900"/>
            </a:xfrm>
            <a:custGeom>
              <a:avLst/>
              <a:gdLst>
                <a:gd name="T0" fmla="*/ 139 w 145"/>
                <a:gd name="T1" fmla="*/ 2 h 382"/>
                <a:gd name="T2" fmla="*/ 124 w 145"/>
                <a:gd name="T3" fmla="*/ 10 h 382"/>
                <a:gd name="T4" fmla="*/ 14 w 145"/>
                <a:gd name="T5" fmla="*/ 362 h 382"/>
                <a:gd name="T6" fmla="*/ 0 w 145"/>
                <a:gd name="T7" fmla="*/ 376 h 382"/>
                <a:gd name="T8" fmla="*/ 15 w 145"/>
                <a:gd name="T9" fmla="*/ 381 h 382"/>
                <a:gd name="T10" fmla="*/ 34 w 145"/>
                <a:gd name="T11" fmla="*/ 366 h 382"/>
                <a:gd name="T12" fmla="*/ 145 w 145"/>
                <a:gd name="T13" fmla="*/ 5 h 382"/>
                <a:gd name="T14" fmla="*/ 139 w 145"/>
                <a:gd name="T15" fmla="*/ 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382">
                  <a:moveTo>
                    <a:pt x="139" y="2"/>
                  </a:moveTo>
                  <a:cubicBezTo>
                    <a:pt x="134" y="4"/>
                    <a:pt x="129" y="7"/>
                    <a:pt x="124" y="10"/>
                  </a:cubicBezTo>
                  <a:cubicBezTo>
                    <a:pt x="113" y="206"/>
                    <a:pt x="45" y="320"/>
                    <a:pt x="14" y="362"/>
                  </a:cubicBezTo>
                  <a:cubicBezTo>
                    <a:pt x="10" y="367"/>
                    <a:pt x="5" y="373"/>
                    <a:pt x="0" y="376"/>
                  </a:cubicBezTo>
                  <a:cubicBezTo>
                    <a:pt x="5" y="378"/>
                    <a:pt x="10" y="380"/>
                    <a:pt x="15" y="381"/>
                  </a:cubicBezTo>
                  <a:cubicBezTo>
                    <a:pt x="20" y="382"/>
                    <a:pt x="29" y="373"/>
                    <a:pt x="34" y="366"/>
                  </a:cubicBezTo>
                  <a:cubicBezTo>
                    <a:pt x="65" y="324"/>
                    <a:pt x="136" y="206"/>
                    <a:pt x="145" y="5"/>
                  </a:cubicBezTo>
                  <a:cubicBezTo>
                    <a:pt x="145" y="1"/>
                    <a:pt x="142" y="0"/>
                    <a:pt x="139" y="2"/>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1" name="ïsļidè"/>
            <p:cNvSpPr/>
            <p:nvPr/>
          </p:nvSpPr>
          <p:spPr bwMode="auto">
            <a:xfrm>
              <a:off x="5969001" y="2012950"/>
              <a:ext cx="1258888" cy="3170238"/>
            </a:xfrm>
            <a:custGeom>
              <a:avLst/>
              <a:gdLst>
                <a:gd name="T0" fmla="*/ 22 w 153"/>
                <a:gd name="T1" fmla="*/ 386 h 386"/>
                <a:gd name="T2" fmla="*/ 20 w 153"/>
                <a:gd name="T3" fmla="*/ 385 h 386"/>
                <a:gd name="T4" fmla="*/ 5 w 153"/>
                <a:gd name="T5" fmla="*/ 380 h 386"/>
                <a:gd name="T6" fmla="*/ 0 w 153"/>
                <a:gd name="T7" fmla="*/ 378 h 386"/>
                <a:gd name="T8" fmla="*/ 5 w 153"/>
                <a:gd name="T9" fmla="*/ 375 h 386"/>
                <a:gd name="T10" fmla="*/ 18 w 153"/>
                <a:gd name="T11" fmla="*/ 363 h 386"/>
                <a:gd name="T12" fmla="*/ 127 w 153"/>
                <a:gd name="T13" fmla="*/ 12 h 386"/>
                <a:gd name="T14" fmla="*/ 127 w 153"/>
                <a:gd name="T15" fmla="*/ 10 h 386"/>
                <a:gd name="T16" fmla="*/ 129 w 153"/>
                <a:gd name="T17" fmla="*/ 10 h 386"/>
                <a:gd name="T18" fmla="*/ 144 w 153"/>
                <a:gd name="T19" fmla="*/ 1 h 386"/>
                <a:gd name="T20" fmla="*/ 144 w 153"/>
                <a:gd name="T21" fmla="*/ 1 h 386"/>
                <a:gd name="T22" fmla="*/ 150 w 153"/>
                <a:gd name="T23" fmla="*/ 1 h 386"/>
                <a:gd name="T24" fmla="*/ 153 w 153"/>
                <a:gd name="T25" fmla="*/ 7 h 386"/>
                <a:gd name="T26" fmla="*/ 42 w 153"/>
                <a:gd name="T27" fmla="*/ 370 h 386"/>
                <a:gd name="T28" fmla="*/ 22 w 153"/>
                <a:gd name="T29" fmla="*/ 386 h 386"/>
                <a:gd name="T30" fmla="*/ 11 w 153"/>
                <a:gd name="T31" fmla="*/ 377 h 386"/>
                <a:gd name="T32" fmla="*/ 21 w 153"/>
                <a:gd name="T33" fmla="*/ 380 h 386"/>
                <a:gd name="T34" fmla="*/ 38 w 153"/>
                <a:gd name="T35" fmla="*/ 367 h 386"/>
                <a:gd name="T36" fmla="*/ 148 w 153"/>
                <a:gd name="T37" fmla="*/ 7 h 386"/>
                <a:gd name="T38" fmla="*/ 148 w 153"/>
                <a:gd name="T39" fmla="*/ 5 h 386"/>
                <a:gd name="T40" fmla="*/ 146 w 153"/>
                <a:gd name="T41" fmla="*/ 6 h 386"/>
                <a:gd name="T42" fmla="*/ 132 w 153"/>
                <a:gd name="T43" fmla="*/ 14 h 386"/>
                <a:gd name="T44" fmla="*/ 22 w 153"/>
                <a:gd name="T45" fmla="*/ 366 h 386"/>
                <a:gd name="T46" fmla="*/ 11 w 153"/>
                <a:gd name="T47" fmla="*/ 37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386">
                  <a:moveTo>
                    <a:pt x="22" y="386"/>
                  </a:moveTo>
                  <a:cubicBezTo>
                    <a:pt x="21" y="386"/>
                    <a:pt x="21" y="386"/>
                    <a:pt x="20" y="385"/>
                  </a:cubicBezTo>
                  <a:cubicBezTo>
                    <a:pt x="15" y="384"/>
                    <a:pt x="10" y="383"/>
                    <a:pt x="5" y="380"/>
                  </a:cubicBezTo>
                  <a:cubicBezTo>
                    <a:pt x="0" y="378"/>
                    <a:pt x="0" y="378"/>
                    <a:pt x="0" y="378"/>
                  </a:cubicBezTo>
                  <a:cubicBezTo>
                    <a:pt x="5" y="375"/>
                    <a:pt x="5" y="375"/>
                    <a:pt x="5" y="375"/>
                  </a:cubicBezTo>
                  <a:cubicBezTo>
                    <a:pt x="9" y="373"/>
                    <a:pt x="15" y="367"/>
                    <a:pt x="18" y="363"/>
                  </a:cubicBezTo>
                  <a:cubicBezTo>
                    <a:pt x="47" y="323"/>
                    <a:pt x="117" y="208"/>
                    <a:pt x="127" y="12"/>
                  </a:cubicBezTo>
                  <a:cubicBezTo>
                    <a:pt x="127" y="10"/>
                    <a:pt x="127" y="10"/>
                    <a:pt x="127" y="10"/>
                  </a:cubicBezTo>
                  <a:cubicBezTo>
                    <a:pt x="129" y="10"/>
                    <a:pt x="129" y="10"/>
                    <a:pt x="129" y="10"/>
                  </a:cubicBezTo>
                  <a:cubicBezTo>
                    <a:pt x="134" y="7"/>
                    <a:pt x="139" y="4"/>
                    <a:pt x="144" y="1"/>
                  </a:cubicBezTo>
                  <a:cubicBezTo>
                    <a:pt x="144" y="1"/>
                    <a:pt x="144" y="1"/>
                    <a:pt x="144" y="1"/>
                  </a:cubicBezTo>
                  <a:cubicBezTo>
                    <a:pt x="146" y="0"/>
                    <a:pt x="148" y="0"/>
                    <a:pt x="150" y="1"/>
                  </a:cubicBezTo>
                  <a:cubicBezTo>
                    <a:pt x="152" y="2"/>
                    <a:pt x="153" y="4"/>
                    <a:pt x="153" y="7"/>
                  </a:cubicBezTo>
                  <a:cubicBezTo>
                    <a:pt x="144" y="210"/>
                    <a:pt x="73" y="328"/>
                    <a:pt x="42" y="370"/>
                  </a:cubicBezTo>
                  <a:cubicBezTo>
                    <a:pt x="38" y="375"/>
                    <a:pt x="29" y="386"/>
                    <a:pt x="22" y="386"/>
                  </a:cubicBezTo>
                  <a:close/>
                  <a:moveTo>
                    <a:pt x="11" y="377"/>
                  </a:moveTo>
                  <a:cubicBezTo>
                    <a:pt x="15" y="379"/>
                    <a:pt x="18" y="380"/>
                    <a:pt x="21" y="380"/>
                  </a:cubicBezTo>
                  <a:cubicBezTo>
                    <a:pt x="24" y="381"/>
                    <a:pt x="32" y="374"/>
                    <a:pt x="38" y="367"/>
                  </a:cubicBezTo>
                  <a:cubicBezTo>
                    <a:pt x="68" y="325"/>
                    <a:pt x="139" y="208"/>
                    <a:pt x="148" y="7"/>
                  </a:cubicBezTo>
                  <a:cubicBezTo>
                    <a:pt x="148" y="6"/>
                    <a:pt x="148" y="5"/>
                    <a:pt x="148" y="5"/>
                  </a:cubicBezTo>
                  <a:cubicBezTo>
                    <a:pt x="148" y="5"/>
                    <a:pt x="147" y="5"/>
                    <a:pt x="146" y="6"/>
                  </a:cubicBezTo>
                  <a:cubicBezTo>
                    <a:pt x="142" y="9"/>
                    <a:pt x="137" y="11"/>
                    <a:pt x="132" y="14"/>
                  </a:cubicBezTo>
                  <a:cubicBezTo>
                    <a:pt x="121" y="210"/>
                    <a:pt x="52" y="325"/>
                    <a:pt x="22" y="366"/>
                  </a:cubicBezTo>
                  <a:cubicBezTo>
                    <a:pt x="19" y="369"/>
                    <a:pt x="15" y="374"/>
                    <a:pt x="11" y="377"/>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42" name="işḻîďe"/>
            <p:cNvSpPr/>
            <p:nvPr/>
          </p:nvSpPr>
          <p:spPr bwMode="auto">
            <a:xfrm>
              <a:off x="4733926" y="2784475"/>
              <a:ext cx="287338" cy="188913"/>
            </a:xfrm>
            <a:custGeom>
              <a:avLst/>
              <a:gdLst>
                <a:gd name="T0" fmla="*/ 166 w 181"/>
                <a:gd name="T1" fmla="*/ 119 h 119"/>
                <a:gd name="T2" fmla="*/ 0 w 181"/>
                <a:gd name="T3" fmla="*/ 26 h 119"/>
                <a:gd name="T4" fmla="*/ 10 w 181"/>
                <a:gd name="T5" fmla="*/ 0 h 119"/>
                <a:gd name="T6" fmla="*/ 181 w 181"/>
                <a:gd name="T7" fmla="*/ 98 h 119"/>
                <a:gd name="T8" fmla="*/ 166 w 181"/>
                <a:gd name="T9" fmla="*/ 119 h 119"/>
              </a:gdLst>
              <a:ahLst/>
              <a:cxnLst>
                <a:cxn ang="0">
                  <a:pos x="T0" y="T1"/>
                </a:cxn>
                <a:cxn ang="0">
                  <a:pos x="T2" y="T3"/>
                </a:cxn>
                <a:cxn ang="0">
                  <a:pos x="T4" y="T5"/>
                </a:cxn>
                <a:cxn ang="0">
                  <a:pos x="T6" y="T7"/>
                </a:cxn>
                <a:cxn ang="0">
                  <a:pos x="T8" y="T9"/>
                </a:cxn>
              </a:cxnLst>
              <a:rect l="0" t="0" r="r" b="b"/>
              <a:pathLst>
                <a:path w="181" h="119">
                  <a:moveTo>
                    <a:pt x="166" y="119"/>
                  </a:moveTo>
                  <a:lnTo>
                    <a:pt x="0" y="26"/>
                  </a:lnTo>
                  <a:lnTo>
                    <a:pt x="10" y="0"/>
                  </a:lnTo>
                  <a:lnTo>
                    <a:pt x="181" y="98"/>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3" name="îṡļïḍe"/>
            <p:cNvSpPr/>
            <p:nvPr/>
          </p:nvSpPr>
          <p:spPr bwMode="auto">
            <a:xfrm>
              <a:off x="4897438" y="2709863"/>
              <a:ext cx="288925" cy="188913"/>
            </a:xfrm>
            <a:custGeom>
              <a:avLst/>
              <a:gdLst>
                <a:gd name="T0" fmla="*/ 166 w 182"/>
                <a:gd name="T1" fmla="*/ 119 h 119"/>
                <a:gd name="T2" fmla="*/ 0 w 182"/>
                <a:gd name="T3" fmla="*/ 26 h 119"/>
                <a:gd name="T4" fmla="*/ 11 w 182"/>
                <a:gd name="T5" fmla="*/ 0 h 119"/>
                <a:gd name="T6" fmla="*/ 182 w 182"/>
                <a:gd name="T7" fmla="*/ 99 h 119"/>
                <a:gd name="T8" fmla="*/ 166 w 182"/>
                <a:gd name="T9" fmla="*/ 119 h 119"/>
              </a:gdLst>
              <a:ahLst/>
              <a:cxnLst>
                <a:cxn ang="0">
                  <a:pos x="T0" y="T1"/>
                </a:cxn>
                <a:cxn ang="0">
                  <a:pos x="T2" y="T3"/>
                </a:cxn>
                <a:cxn ang="0">
                  <a:pos x="T4" y="T5"/>
                </a:cxn>
                <a:cxn ang="0">
                  <a:pos x="T6" y="T7"/>
                </a:cxn>
                <a:cxn ang="0">
                  <a:pos x="T8" y="T9"/>
                </a:cxn>
              </a:cxnLst>
              <a:rect l="0" t="0" r="r" b="b"/>
              <a:pathLst>
                <a:path w="182" h="119">
                  <a:moveTo>
                    <a:pt x="166" y="119"/>
                  </a:moveTo>
                  <a:lnTo>
                    <a:pt x="0" y="26"/>
                  </a:lnTo>
                  <a:lnTo>
                    <a:pt x="11" y="0"/>
                  </a:lnTo>
                  <a:lnTo>
                    <a:pt x="182" y="99"/>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4" name="išliḋe"/>
            <p:cNvSpPr/>
            <p:nvPr/>
          </p:nvSpPr>
          <p:spPr bwMode="auto">
            <a:xfrm>
              <a:off x="5992813" y="1765300"/>
              <a:ext cx="288925" cy="188913"/>
            </a:xfrm>
            <a:custGeom>
              <a:avLst/>
              <a:gdLst>
                <a:gd name="T0" fmla="*/ 171 w 182"/>
                <a:gd name="T1" fmla="*/ 119 h 119"/>
                <a:gd name="T2" fmla="*/ 0 w 182"/>
                <a:gd name="T3" fmla="*/ 26 h 119"/>
                <a:gd name="T4" fmla="*/ 16 w 182"/>
                <a:gd name="T5" fmla="*/ 0 h 119"/>
                <a:gd name="T6" fmla="*/ 182 w 182"/>
                <a:gd name="T7" fmla="*/ 99 h 119"/>
                <a:gd name="T8" fmla="*/ 171 w 182"/>
                <a:gd name="T9" fmla="*/ 119 h 119"/>
              </a:gdLst>
              <a:ahLst/>
              <a:cxnLst>
                <a:cxn ang="0">
                  <a:pos x="T0" y="T1"/>
                </a:cxn>
                <a:cxn ang="0">
                  <a:pos x="T2" y="T3"/>
                </a:cxn>
                <a:cxn ang="0">
                  <a:pos x="T4" y="T5"/>
                </a:cxn>
                <a:cxn ang="0">
                  <a:pos x="T6" y="T7"/>
                </a:cxn>
                <a:cxn ang="0">
                  <a:pos x="T8" y="T9"/>
                </a:cxn>
              </a:cxnLst>
              <a:rect l="0" t="0" r="r" b="b"/>
              <a:pathLst>
                <a:path w="182" h="119">
                  <a:moveTo>
                    <a:pt x="171" y="119"/>
                  </a:moveTo>
                  <a:lnTo>
                    <a:pt x="0" y="26"/>
                  </a:lnTo>
                  <a:lnTo>
                    <a:pt x="16" y="0"/>
                  </a:lnTo>
                  <a:lnTo>
                    <a:pt x="182" y="99"/>
                  </a:lnTo>
                  <a:lnTo>
                    <a:pt x="171"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5" name="îsļíḍé"/>
            <p:cNvSpPr/>
            <p:nvPr/>
          </p:nvSpPr>
          <p:spPr bwMode="auto">
            <a:xfrm>
              <a:off x="5778501" y="1987550"/>
              <a:ext cx="288925" cy="188913"/>
            </a:xfrm>
            <a:custGeom>
              <a:avLst/>
              <a:gdLst>
                <a:gd name="T0" fmla="*/ 166 w 182"/>
                <a:gd name="T1" fmla="*/ 119 h 119"/>
                <a:gd name="T2" fmla="*/ 0 w 182"/>
                <a:gd name="T3" fmla="*/ 21 h 119"/>
                <a:gd name="T4" fmla="*/ 11 w 182"/>
                <a:gd name="T5" fmla="*/ 0 h 119"/>
                <a:gd name="T6" fmla="*/ 182 w 182"/>
                <a:gd name="T7" fmla="*/ 93 h 119"/>
                <a:gd name="T8" fmla="*/ 166 w 182"/>
                <a:gd name="T9" fmla="*/ 119 h 119"/>
              </a:gdLst>
              <a:ahLst/>
              <a:cxnLst>
                <a:cxn ang="0">
                  <a:pos x="T0" y="T1"/>
                </a:cxn>
                <a:cxn ang="0">
                  <a:pos x="T2" y="T3"/>
                </a:cxn>
                <a:cxn ang="0">
                  <a:pos x="T4" y="T5"/>
                </a:cxn>
                <a:cxn ang="0">
                  <a:pos x="T6" y="T7"/>
                </a:cxn>
                <a:cxn ang="0">
                  <a:pos x="T8" y="T9"/>
                </a:cxn>
              </a:cxnLst>
              <a:rect l="0" t="0" r="r" b="b"/>
              <a:pathLst>
                <a:path w="182" h="119">
                  <a:moveTo>
                    <a:pt x="166" y="119"/>
                  </a:moveTo>
                  <a:lnTo>
                    <a:pt x="0" y="21"/>
                  </a:lnTo>
                  <a:lnTo>
                    <a:pt x="11" y="0"/>
                  </a:lnTo>
                  <a:lnTo>
                    <a:pt x="182" y="93"/>
                  </a:lnTo>
                  <a:lnTo>
                    <a:pt x="166" y="11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6" name="îşľídé"/>
            <p:cNvSpPr/>
            <p:nvPr/>
          </p:nvSpPr>
          <p:spPr bwMode="auto">
            <a:xfrm>
              <a:off x="7046913" y="1462088"/>
              <a:ext cx="304800" cy="196850"/>
            </a:xfrm>
            <a:custGeom>
              <a:avLst/>
              <a:gdLst>
                <a:gd name="T0" fmla="*/ 176 w 192"/>
                <a:gd name="T1" fmla="*/ 124 h 124"/>
                <a:gd name="T2" fmla="*/ 0 w 192"/>
                <a:gd name="T3" fmla="*/ 21 h 124"/>
                <a:gd name="T4" fmla="*/ 10 w 192"/>
                <a:gd name="T5" fmla="*/ 0 h 124"/>
                <a:gd name="T6" fmla="*/ 192 w 192"/>
                <a:gd name="T7" fmla="*/ 104 h 124"/>
                <a:gd name="T8" fmla="*/ 176 w 192"/>
                <a:gd name="T9" fmla="*/ 124 h 124"/>
              </a:gdLst>
              <a:ahLst/>
              <a:cxnLst>
                <a:cxn ang="0">
                  <a:pos x="T0" y="T1"/>
                </a:cxn>
                <a:cxn ang="0">
                  <a:pos x="T2" y="T3"/>
                </a:cxn>
                <a:cxn ang="0">
                  <a:pos x="T4" y="T5"/>
                </a:cxn>
                <a:cxn ang="0">
                  <a:pos x="T6" y="T7"/>
                </a:cxn>
                <a:cxn ang="0">
                  <a:pos x="T8" y="T9"/>
                </a:cxn>
              </a:cxnLst>
              <a:rect l="0" t="0" r="r" b="b"/>
              <a:pathLst>
                <a:path w="192" h="124">
                  <a:moveTo>
                    <a:pt x="176" y="124"/>
                  </a:moveTo>
                  <a:lnTo>
                    <a:pt x="0" y="21"/>
                  </a:lnTo>
                  <a:lnTo>
                    <a:pt x="10" y="0"/>
                  </a:lnTo>
                  <a:lnTo>
                    <a:pt x="192" y="104"/>
                  </a:lnTo>
                  <a:lnTo>
                    <a:pt x="176" y="124"/>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7" name="ï$ļíḑè"/>
            <p:cNvSpPr/>
            <p:nvPr/>
          </p:nvSpPr>
          <p:spPr bwMode="auto">
            <a:xfrm>
              <a:off x="4716463" y="3219450"/>
              <a:ext cx="304800" cy="204788"/>
            </a:xfrm>
            <a:custGeom>
              <a:avLst/>
              <a:gdLst>
                <a:gd name="T0" fmla="*/ 177 w 192"/>
                <a:gd name="T1" fmla="*/ 129 h 129"/>
                <a:gd name="T2" fmla="*/ 0 w 192"/>
                <a:gd name="T3" fmla="*/ 26 h 129"/>
                <a:gd name="T4" fmla="*/ 11 w 192"/>
                <a:gd name="T5" fmla="*/ 0 h 129"/>
                <a:gd name="T6" fmla="*/ 192 w 192"/>
                <a:gd name="T7" fmla="*/ 109 h 129"/>
                <a:gd name="T8" fmla="*/ 177 w 192"/>
                <a:gd name="T9" fmla="*/ 129 h 129"/>
              </a:gdLst>
              <a:ahLst/>
              <a:cxnLst>
                <a:cxn ang="0">
                  <a:pos x="T0" y="T1"/>
                </a:cxn>
                <a:cxn ang="0">
                  <a:pos x="T2" y="T3"/>
                </a:cxn>
                <a:cxn ang="0">
                  <a:pos x="T4" y="T5"/>
                </a:cxn>
                <a:cxn ang="0">
                  <a:pos x="T6" y="T7"/>
                </a:cxn>
                <a:cxn ang="0">
                  <a:pos x="T8" y="T9"/>
                </a:cxn>
              </a:cxnLst>
              <a:rect l="0" t="0" r="r" b="b"/>
              <a:pathLst>
                <a:path w="192" h="129">
                  <a:moveTo>
                    <a:pt x="177" y="129"/>
                  </a:moveTo>
                  <a:lnTo>
                    <a:pt x="0" y="26"/>
                  </a:lnTo>
                  <a:lnTo>
                    <a:pt x="11" y="0"/>
                  </a:lnTo>
                  <a:lnTo>
                    <a:pt x="192" y="109"/>
                  </a:lnTo>
                  <a:lnTo>
                    <a:pt x="177" y="129"/>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8" name="iṧḻiḑé"/>
            <p:cNvSpPr/>
            <p:nvPr/>
          </p:nvSpPr>
          <p:spPr bwMode="auto">
            <a:xfrm>
              <a:off x="5070476" y="4697413"/>
              <a:ext cx="304800" cy="206375"/>
            </a:xfrm>
            <a:custGeom>
              <a:avLst/>
              <a:gdLst>
                <a:gd name="T0" fmla="*/ 177 w 192"/>
                <a:gd name="T1" fmla="*/ 130 h 130"/>
                <a:gd name="T2" fmla="*/ 0 w 192"/>
                <a:gd name="T3" fmla="*/ 26 h 130"/>
                <a:gd name="T4" fmla="*/ 11 w 192"/>
                <a:gd name="T5" fmla="*/ 0 h 130"/>
                <a:gd name="T6" fmla="*/ 192 w 192"/>
                <a:gd name="T7" fmla="*/ 109 h 130"/>
                <a:gd name="T8" fmla="*/ 177 w 192"/>
                <a:gd name="T9" fmla="*/ 130 h 130"/>
              </a:gdLst>
              <a:ahLst/>
              <a:cxnLst>
                <a:cxn ang="0">
                  <a:pos x="T0" y="T1"/>
                </a:cxn>
                <a:cxn ang="0">
                  <a:pos x="T2" y="T3"/>
                </a:cxn>
                <a:cxn ang="0">
                  <a:pos x="T4" y="T5"/>
                </a:cxn>
                <a:cxn ang="0">
                  <a:pos x="T6" y="T7"/>
                </a:cxn>
                <a:cxn ang="0">
                  <a:pos x="T8" y="T9"/>
                </a:cxn>
              </a:cxnLst>
              <a:rect l="0" t="0" r="r" b="b"/>
              <a:pathLst>
                <a:path w="192" h="130">
                  <a:moveTo>
                    <a:pt x="177" y="130"/>
                  </a:moveTo>
                  <a:lnTo>
                    <a:pt x="0" y="26"/>
                  </a:lnTo>
                  <a:lnTo>
                    <a:pt x="11" y="0"/>
                  </a:lnTo>
                  <a:lnTo>
                    <a:pt x="192" y="109"/>
                  </a:lnTo>
                  <a:lnTo>
                    <a:pt x="177" y="130"/>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49" name="ïṩľiḋé"/>
            <p:cNvSpPr/>
            <p:nvPr/>
          </p:nvSpPr>
          <p:spPr bwMode="auto">
            <a:xfrm>
              <a:off x="6305551" y="1765300"/>
              <a:ext cx="354013" cy="222250"/>
            </a:xfrm>
            <a:custGeom>
              <a:avLst/>
              <a:gdLst>
                <a:gd name="T0" fmla="*/ 213 w 223"/>
                <a:gd name="T1" fmla="*/ 140 h 140"/>
                <a:gd name="T2" fmla="*/ 0 w 223"/>
                <a:gd name="T3" fmla="*/ 26 h 140"/>
                <a:gd name="T4" fmla="*/ 11 w 223"/>
                <a:gd name="T5" fmla="*/ 0 h 140"/>
                <a:gd name="T6" fmla="*/ 223 w 223"/>
                <a:gd name="T7" fmla="*/ 119 h 140"/>
                <a:gd name="T8" fmla="*/ 213 w 223"/>
                <a:gd name="T9" fmla="*/ 140 h 140"/>
              </a:gdLst>
              <a:ahLst/>
              <a:cxnLst>
                <a:cxn ang="0">
                  <a:pos x="T0" y="T1"/>
                </a:cxn>
                <a:cxn ang="0">
                  <a:pos x="T2" y="T3"/>
                </a:cxn>
                <a:cxn ang="0">
                  <a:pos x="T4" y="T5"/>
                </a:cxn>
                <a:cxn ang="0">
                  <a:pos x="T6" y="T7"/>
                </a:cxn>
                <a:cxn ang="0">
                  <a:pos x="T8" y="T9"/>
                </a:cxn>
              </a:cxnLst>
              <a:rect l="0" t="0" r="r" b="b"/>
              <a:pathLst>
                <a:path w="223" h="140">
                  <a:moveTo>
                    <a:pt x="213" y="140"/>
                  </a:moveTo>
                  <a:lnTo>
                    <a:pt x="0" y="26"/>
                  </a:lnTo>
                  <a:lnTo>
                    <a:pt x="11" y="0"/>
                  </a:lnTo>
                  <a:lnTo>
                    <a:pt x="223" y="119"/>
                  </a:lnTo>
                  <a:lnTo>
                    <a:pt x="213" y="140"/>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50" name="íṥḷíḍe"/>
            <p:cNvSpPr/>
            <p:nvPr/>
          </p:nvSpPr>
          <p:spPr bwMode="auto">
            <a:xfrm>
              <a:off x="6149976" y="4927600"/>
              <a:ext cx="155575" cy="115888"/>
            </a:xfrm>
            <a:custGeom>
              <a:avLst/>
              <a:gdLst>
                <a:gd name="T0" fmla="*/ 88 w 98"/>
                <a:gd name="T1" fmla="*/ 73 h 73"/>
                <a:gd name="T2" fmla="*/ 0 w 98"/>
                <a:gd name="T3" fmla="*/ 21 h 73"/>
                <a:gd name="T4" fmla="*/ 15 w 98"/>
                <a:gd name="T5" fmla="*/ 0 h 73"/>
                <a:gd name="T6" fmla="*/ 98 w 98"/>
                <a:gd name="T7" fmla="*/ 52 h 73"/>
                <a:gd name="T8" fmla="*/ 88 w 98"/>
                <a:gd name="T9" fmla="*/ 73 h 73"/>
              </a:gdLst>
              <a:ahLst/>
              <a:cxnLst>
                <a:cxn ang="0">
                  <a:pos x="T0" y="T1"/>
                </a:cxn>
                <a:cxn ang="0">
                  <a:pos x="T2" y="T3"/>
                </a:cxn>
                <a:cxn ang="0">
                  <a:pos x="T4" y="T5"/>
                </a:cxn>
                <a:cxn ang="0">
                  <a:pos x="T6" y="T7"/>
                </a:cxn>
                <a:cxn ang="0">
                  <a:pos x="T8" y="T9"/>
                </a:cxn>
              </a:cxnLst>
              <a:rect l="0" t="0" r="r" b="b"/>
              <a:pathLst>
                <a:path w="98" h="73">
                  <a:moveTo>
                    <a:pt x="88" y="73"/>
                  </a:moveTo>
                  <a:lnTo>
                    <a:pt x="0" y="21"/>
                  </a:lnTo>
                  <a:lnTo>
                    <a:pt x="15" y="0"/>
                  </a:lnTo>
                  <a:lnTo>
                    <a:pt x="98" y="52"/>
                  </a:lnTo>
                  <a:lnTo>
                    <a:pt x="88" y="73"/>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1" name="ïşļiḋe"/>
            <p:cNvSpPr/>
            <p:nvPr/>
          </p:nvSpPr>
          <p:spPr bwMode="auto">
            <a:xfrm>
              <a:off x="7013576" y="2259013"/>
              <a:ext cx="190500" cy="139700"/>
            </a:xfrm>
            <a:custGeom>
              <a:avLst/>
              <a:gdLst>
                <a:gd name="T0" fmla="*/ 104 w 120"/>
                <a:gd name="T1" fmla="*/ 88 h 88"/>
                <a:gd name="T2" fmla="*/ 0 w 120"/>
                <a:gd name="T3" fmla="*/ 21 h 88"/>
                <a:gd name="T4" fmla="*/ 11 w 120"/>
                <a:gd name="T5" fmla="*/ 0 h 88"/>
                <a:gd name="T6" fmla="*/ 120 w 120"/>
                <a:gd name="T7" fmla="*/ 62 h 88"/>
                <a:gd name="T8" fmla="*/ 104 w 120"/>
                <a:gd name="T9" fmla="*/ 88 h 88"/>
              </a:gdLst>
              <a:ahLst/>
              <a:cxnLst>
                <a:cxn ang="0">
                  <a:pos x="T0" y="T1"/>
                </a:cxn>
                <a:cxn ang="0">
                  <a:pos x="T2" y="T3"/>
                </a:cxn>
                <a:cxn ang="0">
                  <a:pos x="T4" y="T5"/>
                </a:cxn>
                <a:cxn ang="0">
                  <a:pos x="T6" y="T7"/>
                </a:cxn>
                <a:cxn ang="0">
                  <a:pos x="T8" y="T9"/>
                </a:cxn>
              </a:cxnLst>
              <a:rect l="0" t="0" r="r" b="b"/>
              <a:pathLst>
                <a:path w="120" h="88">
                  <a:moveTo>
                    <a:pt x="104" y="88"/>
                  </a:moveTo>
                  <a:lnTo>
                    <a:pt x="0" y="21"/>
                  </a:lnTo>
                  <a:lnTo>
                    <a:pt x="11" y="0"/>
                  </a:lnTo>
                  <a:lnTo>
                    <a:pt x="120" y="62"/>
                  </a:lnTo>
                  <a:lnTo>
                    <a:pt x="104" y="88"/>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2" name="î$lïďe"/>
            <p:cNvSpPr/>
            <p:nvPr/>
          </p:nvSpPr>
          <p:spPr bwMode="auto">
            <a:xfrm>
              <a:off x="6989763" y="2489200"/>
              <a:ext cx="188913" cy="139700"/>
            </a:xfrm>
            <a:custGeom>
              <a:avLst/>
              <a:gdLst>
                <a:gd name="T0" fmla="*/ 104 w 119"/>
                <a:gd name="T1" fmla="*/ 88 h 88"/>
                <a:gd name="T2" fmla="*/ 0 w 119"/>
                <a:gd name="T3" fmla="*/ 26 h 88"/>
                <a:gd name="T4" fmla="*/ 15 w 119"/>
                <a:gd name="T5" fmla="*/ 0 h 88"/>
                <a:gd name="T6" fmla="*/ 119 w 119"/>
                <a:gd name="T7" fmla="*/ 67 h 88"/>
                <a:gd name="T8" fmla="*/ 104 w 119"/>
                <a:gd name="T9" fmla="*/ 88 h 88"/>
              </a:gdLst>
              <a:ahLst/>
              <a:cxnLst>
                <a:cxn ang="0">
                  <a:pos x="T0" y="T1"/>
                </a:cxn>
                <a:cxn ang="0">
                  <a:pos x="T2" y="T3"/>
                </a:cxn>
                <a:cxn ang="0">
                  <a:pos x="T4" y="T5"/>
                </a:cxn>
                <a:cxn ang="0">
                  <a:pos x="T6" y="T7"/>
                </a:cxn>
                <a:cxn ang="0">
                  <a:pos x="T8" y="T9"/>
                </a:cxn>
              </a:cxnLst>
              <a:rect l="0" t="0" r="r" b="b"/>
              <a:pathLst>
                <a:path w="119" h="88">
                  <a:moveTo>
                    <a:pt x="104" y="88"/>
                  </a:moveTo>
                  <a:lnTo>
                    <a:pt x="0" y="26"/>
                  </a:lnTo>
                  <a:lnTo>
                    <a:pt x="15" y="0"/>
                  </a:lnTo>
                  <a:lnTo>
                    <a:pt x="119" y="67"/>
                  </a:lnTo>
                  <a:lnTo>
                    <a:pt x="104" y="88"/>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3" name="íŝlïdè"/>
            <p:cNvSpPr/>
            <p:nvPr/>
          </p:nvSpPr>
          <p:spPr bwMode="auto">
            <a:xfrm>
              <a:off x="5935663" y="2890838"/>
              <a:ext cx="411163" cy="755650"/>
            </a:xfrm>
            <a:custGeom>
              <a:avLst/>
              <a:gdLst>
                <a:gd name="T0" fmla="*/ 0 w 50"/>
                <a:gd name="T1" fmla="*/ 92 h 92"/>
                <a:gd name="T2" fmla="*/ 50 w 50"/>
                <a:gd name="T3" fmla="*/ 63 h 92"/>
                <a:gd name="T4" fmla="*/ 50 w 50"/>
                <a:gd name="T5" fmla="*/ 23 h 92"/>
                <a:gd name="T6" fmla="*/ 25 w 50"/>
                <a:gd name="T7" fmla="*/ 8 h 92"/>
                <a:gd name="T8" fmla="*/ 0 w 50"/>
                <a:gd name="T9" fmla="*/ 52 h 92"/>
                <a:gd name="T10" fmla="*/ 0 w 50"/>
                <a:gd name="T11" fmla="*/ 92 h 92"/>
              </a:gdLst>
              <a:ahLst/>
              <a:cxnLst>
                <a:cxn ang="0">
                  <a:pos x="T0" y="T1"/>
                </a:cxn>
                <a:cxn ang="0">
                  <a:pos x="T2" y="T3"/>
                </a:cxn>
                <a:cxn ang="0">
                  <a:pos x="T4" y="T5"/>
                </a:cxn>
                <a:cxn ang="0">
                  <a:pos x="T6" y="T7"/>
                </a:cxn>
                <a:cxn ang="0">
                  <a:pos x="T8" y="T9"/>
                </a:cxn>
                <a:cxn ang="0">
                  <a:pos x="T10" y="T11"/>
                </a:cxn>
              </a:cxnLst>
              <a:rect l="0" t="0" r="r" b="b"/>
              <a:pathLst>
                <a:path w="50" h="92">
                  <a:moveTo>
                    <a:pt x="0" y="92"/>
                  </a:moveTo>
                  <a:cubicBezTo>
                    <a:pt x="50" y="63"/>
                    <a:pt x="50" y="63"/>
                    <a:pt x="50" y="63"/>
                  </a:cubicBezTo>
                  <a:cubicBezTo>
                    <a:pt x="50" y="23"/>
                    <a:pt x="50" y="23"/>
                    <a:pt x="50" y="23"/>
                  </a:cubicBezTo>
                  <a:cubicBezTo>
                    <a:pt x="50" y="7"/>
                    <a:pt x="39" y="0"/>
                    <a:pt x="25" y="8"/>
                  </a:cubicBezTo>
                  <a:cubicBezTo>
                    <a:pt x="11" y="16"/>
                    <a:pt x="0" y="36"/>
                    <a:pt x="0" y="52"/>
                  </a:cubicBezTo>
                  <a:lnTo>
                    <a:pt x="0" y="92"/>
                  </a:ln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54" name="íṥľïḍê"/>
            <p:cNvSpPr/>
            <p:nvPr/>
          </p:nvSpPr>
          <p:spPr bwMode="auto">
            <a:xfrm>
              <a:off x="5910263" y="2898775"/>
              <a:ext cx="461963" cy="788988"/>
            </a:xfrm>
            <a:custGeom>
              <a:avLst/>
              <a:gdLst>
                <a:gd name="T0" fmla="*/ 0 w 56"/>
                <a:gd name="T1" fmla="*/ 96 h 96"/>
                <a:gd name="T2" fmla="*/ 0 w 56"/>
                <a:gd name="T3" fmla="*/ 51 h 96"/>
                <a:gd name="T4" fmla="*/ 27 w 56"/>
                <a:gd name="T5" fmla="*/ 5 h 96"/>
                <a:gd name="T6" fmla="*/ 47 w 56"/>
                <a:gd name="T7" fmla="*/ 3 h 96"/>
                <a:gd name="T8" fmla="*/ 56 w 56"/>
                <a:gd name="T9" fmla="*/ 22 h 96"/>
                <a:gd name="T10" fmla="*/ 56 w 56"/>
                <a:gd name="T11" fmla="*/ 63 h 96"/>
                <a:gd name="T12" fmla="*/ 0 w 56"/>
                <a:gd name="T13" fmla="*/ 96 h 96"/>
                <a:gd name="T14" fmla="*/ 39 w 56"/>
                <a:gd name="T15" fmla="*/ 6 h 96"/>
                <a:gd name="T16" fmla="*/ 29 w 56"/>
                <a:gd name="T17" fmla="*/ 9 h 96"/>
                <a:gd name="T18" fmla="*/ 5 w 56"/>
                <a:gd name="T19" fmla="*/ 51 h 96"/>
                <a:gd name="T20" fmla="*/ 5 w 56"/>
                <a:gd name="T21" fmla="*/ 87 h 96"/>
                <a:gd name="T22" fmla="*/ 51 w 56"/>
                <a:gd name="T23" fmla="*/ 60 h 96"/>
                <a:gd name="T24" fmla="*/ 51 w 56"/>
                <a:gd name="T25" fmla="*/ 22 h 96"/>
                <a:gd name="T26" fmla="*/ 44 w 56"/>
                <a:gd name="T27" fmla="*/ 8 h 96"/>
                <a:gd name="T28" fmla="*/ 39 w 56"/>
                <a:gd name="T29"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96">
                  <a:moveTo>
                    <a:pt x="0" y="96"/>
                  </a:moveTo>
                  <a:cubicBezTo>
                    <a:pt x="0" y="51"/>
                    <a:pt x="0" y="51"/>
                    <a:pt x="0" y="51"/>
                  </a:cubicBezTo>
                  <a:cubicBezTo>
                    <a:pt x="0" y="34"/>
                    <a:pt x="12" y="13"/>
                    <a:pt x="27" y="5"/>
                  </a:cubicBezTo>
                  <a:cubicBezTo>
                    <a:pt x="34" y="0"/>
                    <a:pt x="41" y="0"/>
                    <a:pt x="47" y="3"/>
                  </a:cubicBezTo>
                  <a:cubicBezTo>
                    <a:pt x="53" y="6"/>
                    <a:pt x="56" y="13"/>
                    <a:pt x="56" y="22"/>
                  </a:cubicBezTo>
                  <a:cubicBezTo>
                    <a:pt x="56" y="63"/>
                    <a:pt x="56" y="63"/>
                    <a:pt x="56" y="63"/>
                  </a:cubicBezTo>
                  <a:lnTo>
                    <a:pt x="0" y="96"/>
                  </a:lnTo>
                  <a:close/>
                  <a:moveTo>
                    <a:pt x="39" y="6"/>
                  </a:moveTo>
                  <a:cubicBezTo>
                    <a:pt x="36" y="6"/>
                    <a:pt x="33" y="7"/>
                    <a:pt x="29" y="9"/>
                  </a:cubicBezTo>
                  <a:cubicBezTo>
                    <a:pt x="16" y="17"/>
                    <a:pt x="5" y="36"/>
                    <a:pt x="5" y="51"/>
                  </a:cubicBezTo>
                  <a:cubicBezTo>
                    <a:pt x="5" y="87"/>
                    <a:pt x="5" y="87"/>
                    <a:pt x="5" y="87"/>
                  </a:cubicBezTo>
                  <a:cubicBezTo>
                    <a:pt x="51" y="60"/>
                    <a:pt x="51" y="60"/>
                    <a:pt x="51" y="60"/>
                  </a:cubicBezTo>
                  <a:cubicBezTo>
                    <a:pt x="51" y="22"/>
                    <a:pt x="51" y="22"/>
                    <a:pt x="51" y="22"/>
                  </a:cubicBezTo>
                  <a:cubicBezTo>
                    <a:pt x="51" y="15"/>
                    <a:pt x="48" y="10"/>
                    <a:pt x="44" y="8"/>
                  </a:cubicBezTo>
                  <a:cubicBezTo>
                    <a:pt x="43" y="7"/>
                    <a:pt x="41" y="6"/>
                    <a:pt x="39" y="6"/>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5" name="íṥļïďé"/>
            <p:cNvSpPr/>
            <p:nvPr/>
          </p:nvSpPr>
          <p:spPr bwMode="auto">
            <a:xfrm>
              <a:off x="5795963" y="3113088"/>
              <a:ext cx="690563" cy="1100138"/>
            </a:xfrm>
            <a:custGeom>
              <a:avLst/>
              <a:gdLst>
                <a:gd name="T0" fmla="*/ 62 w 84"/>
                <a:gd name="T1" fmla="*/ 104 h 134"/>
                <a:gd name="T2" fmla="*/ 21 w 84"/>
                <a:gd name="T3" fmla="*/ 128 h 134"/>
                <a:gd name="T4" fmla="*/ 0 w 84"/>
                <a:gd name="T5" fmla="*/ 112 h 134"/>
                <a:gd name="T6" fmla="*/ 0 w 84"/>
                <a:gd name="T7" fmla="*/ 55 h 134"/>
                <a:gd name="T8" fmla="*/ 6 w 84"/>
                <a:gd name="T9" fmla="*/ 43 h 134"/>
                <a:gd name="T10" fmla="*/ 77 w 84"/>
                <a:gd name="T11" fmla="*/ 2 h 134"/>
                <a:gd name="T12" fmla="*/ 84 w 84"/>
                <a:gd name="T13" fmla="*/ 7 h 134"/>
                <a:gd name="T14" fmla="*/ 84 w 84"/>
                <a:gd name="T15" fmla="*/ 64 h 134"/>
                <a:gd name="T16" fmla="*/ 62 w 84"/>
                <a:gd name="T17" fmla="*/ 10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34">
                  <a:moveTo>
                    <a:pt x="62" y="104"/>
                  </a:moveTo>
                  <a:cubicBezTo>
                    <a:pt x="21" y="128"/>
                    <a:pt x="21" y="128"/>
                    <a:pt x="21" y="128"/>
                  </a:cubicBezTo>
                  <a:cubicBezTo>
                    <a:pt x="10" y="134"/>
                    <a:pt x="0" y="127"/>
                    <a:pt x="0" y="112"/>
                  </a:cubicBezTo>
                  <a:cubicBezTo>
                    <a:pt x="0" y="55"/>
                    <a:pt x="0" y="55"/>
                    <a:pt x="0" y="55"/>
                  </a:cubicBezTo>
                  <a:cubicBezTo>
                    <a:pt x="0" y="50"/>
                    <a:pt x="3" y="45"/>
                    <a:pt x="6" y="43"/>
                  </a:cubicBezTo>
                  <a:cubicBezTo>
                    <a:pt x="77" y="2"/>
                    <a:pt x="77" y="2"/>
                    <a:pt x="77" y="2"/>
                  </a:cubicBezTo>
                  <a:cubicBezTo>
                    <a:pt x="81" y="0"/>
                    <a:pt x="84" y="2"/>
                    <a:pt x="84" y="7"/>
                  </a:cubicBezTo>
                  <a:cubicBezTo>
                    <a:pt x="84" y="64"/>
                    <a:pt x="84" y="64"/>
                    <a:pt x="84" y="64"/>
                  </a:cubicBezTo>
                  <a:cubicBezTo>
                    <a:pt x="84" y="79"/>
                    <a:pt x="74" y="97"/>
                    <a:pt x="62" y="104"/>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56" name="ïṥḷîḑé"/>
            <p:cNvSpPr/>
            <p:nvPr/>
          </p:nvSpPr>
          <p:spPr bwMode="auto">
            <a:xfrm>
              <a:off x="5778501" y="3097213"/>
              <a:ext cx="725488" cy="1108075"/>
            </a:xfrm>
            <a:custGeom>
              <a:avLst/>
              <a:gdLst>
                <a:gd name="T0" fmla="*/ 15 w 88"/>
                <a:gd name="T1" fmla="*/ 135 h 135"/>
                <a:gd name="T2" fmla="*/ 8 w 88"/>
                <a:gd name="T3" fmla="*/ 133 h 135"/>
                <a:gd name="T4" fmla="*/ 0 w 88"/>
                <a:gd name="T5" fmla="*/ 114 h 135"/>
                <a:gd name="T6" fmla="*/ 0 w 88"/>
                <a:gd name="T7" fmla="*/ 57 h 135"/>
                <a:gd name="T8" fmla="*/ 7 w 88"/>
                <a:gd name="T9" fmla="*/ 43 h 135"/>
                <a:gd name="T10" fmla="*/ 78 w 88"/>
                <a:gd name="T11" fmla="*/ 2 h 135"/>
                <a:gd name="T12" fmla="*/ 85 w 88"/>
                <a:gd name="T13" fmla="*/ 2 h 135"/>
                <a:gd name="T14" fmla="*/ 88 w 88"/>
                <a:gd name="T15" fmla="*/ 9 h 135"/>
                <a:gd name="T16" fmla="*/ 88 w 88"/>
                <a:gd name="T17" fmla="*/ 66 h 135"/>
                <a:gd name="T18" fmla="*/ 66 w 88"/>
                <a:gd name="T19" fmla="*/ 108 h 135"/>
                <a:gd name="T20" fmla="*/ 25 w 88"/>
                <a:gd name="T21" fmla="*/ 132 h 135"/>
                <a:gd name="T22" fmla="*/ 15 w 88"/>
                <a:gd name="T23" fmla="*/ 135 h 135"/>
                <a:gd name="T24" fmla="*/ 82 w 88"/>
                <a:gd name="T25" fmla="*/ 6 h 135"/>
                <a:gd name="T26" fmla="*/ 81 w 88"/>
                <a:gd name="T27" fmla="*/ 6 h 135"/>
                <a:gd name="T28" fmla="*/ 10 w 88"/>
                <a:gd name="T29" fmla="*/ 47 h 135"/>
                <a:gd name="T30" fmla="*/ 5 w 88"/>
                <a:gd name="T31" fmla="*/ 57 h 135"/>
                <a:gd name="T32" fmla="*/ 5 w 88"/>
                <a:gd name="T33" fmla="*/ 114 h 135"/>
                <a:gd name="T34" fmla="*/ 11 w 88"/>
                <a:gd name="T35" fmla="*/ 129 h 135"/>
                <a:gd name="T36" fmla="*/ 22 w 88"/>
                <a:gd name="T37" fmla="*/ 128 h 135"/>
                <a:gd name="T38" fmla="*/ 63 w 88"/>
                <a:gd name="T39" fmla="*/ 104 h 135"/>
                <a:gd name="T40" fmla="*/ 83 w 88"/>
                <a:gd name="T41" fmla="*/ 66 h 135"/>
                <a:gd name="T42" fmla="*/ 83 w 88"/>
                <a:gd name="T43" fmla="*/ 9 h 135"/>
                <a:gd name="T44" fmla="*/ 82 w 88"/>
                <a:gd name="T45" fmla="*/ 6 h 135"/>
                <a:gd name="T46" fmla="*/ 82 w 88"/>
                <a:gd name="T47" fmla="*/ 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35">
                  <a:moveTo>
                    <a:pt x="15" y="135"/>
                  </a:moveTo>
                  <a:cubicBezTo>
                    <a:pt x="12" y="135"/>
                    <a:pt x="10" y="134"/>
                    <a:pt x="8" y="133"/>
                  </a:cubicBezTo>
                  <a:cubicBezTo>
                    <a:pt x="3" y="130"/>
                    <a:pt x="0" y="123"/>
                    <a:pt x="0" y="114"/>
                  </a:cubicBezTo>
                  <a:cubicBezTo>
                    <a:pt x="0" y="57"/>
                    <a:pt x="0" y="57"/>
                    <a:pt x="0" y="57"/>
                  </a:cubicBezTo>
                  <a:cubicBezTo>
                    <a:pt x="0" y="51"/>
                    <a:pt x="3" y="45"/>
                    <a:pt x="7" y="43"/>
                  </a:cubicBezTo>
                  <a:cubicBezTo>
                    <a:pt x="78" y="2"/>
                    <a:pt x="78" y="2"/>
                    <a:pt x="78" y="2"/>
                  </a:cubicBezTo>
                  <a:cubicBezTo>
                    <a:pt x="80" y="1"/>
                    <a:pt x="83" y="0"/>
                    <a:pt x="85" y="2"/>
                  </a:cubicBezTo>
                  <a:cubicBezTo>
                    <a:pt x="87" y="3"/>
                    <a:pt x="88" y="5"/>
                    <a:pt x="88" y="9"/>
                  </a:cubicBezTo>
                  <a:cubicBezTo>
                    <a:pt x="88" y="66"/>
                    <a:pt x="88" y="66"/>
                    <a:pt x="88" y="66"/>
                  </a:cubicBezTo>
                  <a:cubicBezTo>
                    <a:pt x="88" y="82"/>
                    <a:pt x="78" y="101"/>
                    <a:pt x="66" y="108"/>
                  </a:cubicBezTo>
                  <a:cubicBezTo>
                    <a:pt x="25" y="132"/>
                    <a:pt x="25" y="132"/>
                    <a:pt x="25" y="132"/>
                  </a:cubicBezTo>
                  <a:cubicBezTo>
                    <a:pt x="21" y="134"/>
                    <a:pt x="18" y="135"/>
                    <a:pt x="15" y="135"/>
                  </a:cubicBezTo>
                  <a:close/>
                  <a:moveTo>
                    <a:pt x="82" y="6"/>
                  </a:moveTo>
                  <a:cubicBezTo>
                    <a:pt x="82" y="6"/>
                    <a:pt x="81" y="6"/>
                    <a:pt x="81" y="6"/>
                  </a:cubicBezTo>
                  <a:cubicBezTo>
                    <a:pt x="10" y="47"/>
                    <a:pt x="10" y="47"/>
                    <a:pt x="10" y="47"/>
                  </a:cubicBezTo>
                  <a:cubicBezTo>
                    <a:pt x="7" y="49"/>
                    <a:pt x="5" y="53"/>
                    <a:pt x="5" y="57"/>
                  </a:cubicBezTo>
                  <a:cubicBezTo>
                    <a:pt x="5" y="114"/>
                    <a:pt x="5" y="114"/>
                    <a:pt x="5" y="114"/>
                  </a:cubicBezTo>
                  <a:cubicBezTo>
                    <a:pt x="5" y="121"/>
                    <a:pt x="7" y="126"/>
                    <a:pt x="11" y="129"/>
                  </a:cubicBezTo>
                  <a:cubicBezTo>
                    <a:pt x="14" y="130"/>
                    <a:pt x="18" y="130"/>
                    <a:pt x="22" y="128"/>
                  </a:cubicBezTo>
                  <a:cubicBezTo>
                    <a:pt x="63" y="104"/>
                    <a:pt x="63" y="104"/>
                    <a:pt x="63" y="104"/>
                  </a:cubicBezTo>
                  <a:cubicBezTo>
                    <a:pt x="74" y="97"/>
                    <a:pt x="83" y="80"/>
                    <a:pt x="83" y="66"/>
                  </a:cubicBezTo>
                  <a:cubicBezTo>
                    <a:pt x="83" y="9"/>
                    <a:pt x="83" y="9"/>
                    <a:pt x="83" y="9"/>
                  </a:cubicBezTo>
                  <a:cubicBezTo>
                    <a:pt x="83" y="7"/>
                    <a:pt x="83" y="6"/>
                    <a:pt x="82" y="6"/>
                  </a:cubicBezTo>
                  <a:cubicBezTo>
                    <a:pt x="82" y="6"/>
                    <a:pt x="82" y="6"/>
                    <a:pt x="82" y="6"/>
                  </a:cubicBez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7" name="ïşļïḑè"/>
            <p:cNvSpPr/>
            <p:nvPr/>
          </p:nvSpPr>
          <p:spPr bwMode="auto">
            <a:xfrm>
              <a:off x="6116638" y="3646488"/>
              <a:ext cx="98425" cy="238125"/>
            </a:xfrm>
            <a:custGeom>
              <a:avLst/>
              <a:gdLst>
                <a:gd name="T0" fmla="*/ 0 w 62"/>
                <a:gd name="T1" fmla="*/ 150 h 150"/>
                <a:gd name="T2" fmla="*/ 0 w 62"/>
                <a:gd name="T3" fmla="*/ 0 h 150"/>
                <a:gd name="T4" fmla="*/ 26 w 62"/>
                <a:gd name="T5" fmla="*/ 0 h 150"/>
                <a:gd name="T6" fmla="*/ 26 w 62"/>
                <a:gd name="T7" fmla="*/ 104 h 150"/>
                <a:gd name="T8" fmla="*/ 47 w 62"/>
                <a:gd name="T9" fmla="*/ 93 h 150"/>
                <a:gd name="T10" fmla="*/ 62 w 62"/>
                <a:gd name="T11" fmla="*/ 114 h 150"/>
                <a:gd name="T12" fmla="*/ 0 w 62"/>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62" h="150">
                  <a:moveTo>
                    <a:pt x="0" y="150"/>
                  </a:moveTo>
                  <a:lnTo>
                    <a:pt x="0" y="0"/>
                  </a:lnTo>
                  <a:lnTo>
                    <a:pt x="26" y="0"/>
                  </a:lnTo>
                  <a:lnTo>
                    <a:pt x="26" y="104"/>
                  </a:lnTo>
                  <a:lnTo>
                    <a:pt x="47" y="93"/>
                  </a:lnTo>
                  <a:lnTo>
                    <a:pt x="62" y="114"/>
                  </a:lnTo>
                  <a:lnTo>
                    <a:pt x="0" y="150"/>
                  </a:lnTo>
                  <a:close/>
                </a:path>
              </a:pathLst>
            </a:custGeom>
            <a:solidFill>
              <a:srgbClr val="39A1FF"/>
            </a:solidFill>
            <a:ln>
              <a:noFill/>
            </a:ln>
          </p:spPr>
          <p:txBody>
            <a:bodyPr anchor="t" anchorCtr="0" bIns="34290" compatLnSpc="1" lIns="68580" numCol="1" rIns="68580" tIns="34290" vert="horz" wrap="square"/>
            <a:p>
              <a:endParaRPr altLang="en-US" lang="zh-CN"/>
            </a:p>
          </p:txBody>
        </p:sp>
        <p:sp>
          <p:nvSpPr>
            <p:cNvPr id="1049158" name="íšļiḑé"/>
            <p:cNvSpPr/>
            <p:nvPr/>
          </p:nvSpPr>
          <p:spPr bwMode="auto">
            <a:xfrm>
              <a:off x="6059488" y="3498850"/>
              <a:ext cx="155575" cy="222250"/>
            </a:xfrm>
            <a:custGeom>
              <a:avLst/>
              <a:gdLst>
                <a:gd name="T0" fmla="*/ 19 w 19"/>
                <a:gd name="T1" fmla="*/ 8 h 27"/>
                <a:gd name="T2" fmla="*/ 9 w 19"/>
                <a:gd name="T3" fmla="*/ 24 h 27"/>
                <a:gd name="T4" fmla="*/ 0 w 19"/>
                <a:gd name="T5" fmla="*/ 19 h 27"/>
                <a:gd name="T6" fmla="*/ 9 w 19"/>
                <a:gd name="T7" fmla="*/ 3 h 27"/>
                <a:gd name="T8" fmla="*/ 19 w 19"/>
                <a:gd name="T9" fmla="*/ 8 h 27"/>
              </a:gdLst>
              <a:ahLst/>
              <a:cxnLst>
                <a:cxn ang="0">
                  <a:pos x="T0" y="T1"/>
                </a:cxn>
                <a:cxn ang="0">
                  <a:pos x="T2" y="T3"/>
                </a:cxn>
                <a:cxn ang="0">
                  <a:pos x="T4" y="T5"/>
                </a:cxn>
                <a:cxn ang="0">
                  <a:pos x="T6" y="T7"/>
                </a:cxn>
                <a:cxn ang="0">
                  <a:pos x="T8" y="T9"/>
                </a:cxn>
              </a:cxnLst>
              <a:rect l="0" t="0" r="r" b="b"/>
              <a:pathLst>
                <a:path w="19" h="27">
                  <a:moveTo>
                    <a:pt x="19" y="8"/>
                  </a:moveTo>
                  <a:cubicBezTo>
                    <a:pt x="19" y="14"/>
                    <a:pt x="14" y="21"/>
                    <a:pt x="9" y="24"/>
                  </a:cubicBezTo>
                  <a:cubicBezTo>
                    <a:pt x="4" y="27"/>
                    <a:pt x="0" y="25"/>
                    <a:pt x="0" y="19"/>
                  </a:cubicBezTo>
                  <a:cubicBezTo>
                    <a:pt x="0" y="13"/>
                    <a:pt x="4" y="6"/>
                    <a:pt x="9" y="3"/>
                  </a:cubicBezTo>
                  <a:cubicBezTo>
                    <a:pt x="14" y="0"/>
                    <a:pt x="19" y="2"/>
                    <a:pt x="19" y="8"/>
                  </a:cubicBezTo>
                  <a:close/>
                </a:path>
              </a:pathLst>
            </a:custGeom>
            <a:solidFill>
              <a:srgbClr val="150035"/>
            </a:solidFill>
            <a:ln>
              <a:noFill/>
            </a:ln>
          </p:spPr>
          <p:txBody>
            <a:bodyPr anchor="t" anchorCtr="0" bIns="34290" compatLnSpc="1" lIns="68580" numCol="1" rIns="68580" tIns="34290" vert="horz" wrap="square"/>
            <a:p>
              <a:endParaRPr altLang="en-US" lang="zh-CN"/>
            </a:p>
          </p:txBody>
        </p:sp>
        <p:sp>
          <p:nvSpPr>
            <p:cNvPr id="1049159" name="íṣļíďê"/>
            <p:cNvSpPr/>
            <p:nvPr/>
          </p:nvSpPr>
          <p:spPr bwMode="auto">
            <a:xfrm>
              <a:off x="6042026" y="3490913"/>
              <a:ext cx="190500" cy="238125"/>
            </a:xfrm>
            <a:custGeom>
              <a:avLst/>
              <a:gdLst>
                <a:gd name="T0" fmla="*/ 7 w 23"/>
                <a:gd name="T1" fmla="*/ 29 h 29"/>
                <a:gd name="T2" fmla="*/ 4 w 23"/>
                <a:gd name="T3" fmla="*/ 28 h 29"/>
                <a:gd name="T4" fmla="*/ 0 w 23"/>
                <a:gd name="T5" fmla="*/ 20 h 29"/>
                <a:gd name="T6" fmla="*/ 10 w 23"/>
                <a:gd name="T7" fmla="*/ 2 h 29"/>
                <a:gd name="T8" fmla="*/ 19 w 23"/>
                <a:gd name="T9" fmla="*/ 1 h 29"/>
                <a:gd name="T10" fmla="*/ 23 w 23"/>
                <a:gd name="T11" fmla="*/ 9 h 29"/>
                <a:gd name="T12" fmla="*/ 13 w 23"/>
                <a:gd name="T13" fmla="*/ 27 h 29"/>
                <a:gd name="T14" fmla="*/ 7 w 23"/>
                <a:gd name="T15" fmla="*/ 29 h 29"/>
                <a:gd name="T16" fmla="*/ 15 w 23"/>
                <a:gd name="T17" fmla="*/ 5 h 29"/>
                <a:gd name="T18" fmla="*/ 13 w 23"/>
                <a:gd name="T19" fmla="*/ 6 h 29"/>
                <a:gd name="T20" fmla="*/ 5 w 23"/>
                <a:gd name="T21" fmla="*/ 20 h 29"/>
                <a:gd name="T22" fmla="*/ 6 w 23"/>
                <a:gd name="T23" fmla="*/ 23 h 29"/>
                <a:gd name="T24" fmla="*/ 10 w 23"/>
                <a:gd name="T25" fmla="*/ 23 h 29"/>
                <a:gd name="T26" fmla="*/ 18 w 23"/>
                <a:gd name="T27" fmla="*/ 9 h 29"/>
                <a:gd name="T28" fmla="*/ 17 w 23"/>
                <a:gd name="T29" fmla="*/ 6 h 29"/>
                <a:gd name="T30" fmla="*/ 15 w 23"/>
                <a:gd name="T3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9">
                  <a:moveTo>
                    <a:pt x="7" y="29"/>
                  </a:moveTo>
                  <a:cubicBezTo>
                    <a:pt x="6" y="29"/>
                    <a:pt x="5" y="29"/>
                    <a:pt x="4" y="28"/>
                  </a:cubicBezTo>
                  <a:cubicBezTo>
                    <a:pt x="1" y="26"/>
                    <a:pt x="0" y="24"/>
                    <a:pt x="0" y="20"/>
                  </a:cubicBezTo>
                  <a:cubicBezTo>
                    <a:pt x="0" y="13"/>
                    <a:pt x="4" y="5"/>
                    <a:pt x="10" y="2"/>
                  </a:cubicBezTo>
                  <a:cubicBezTo>
                    <a:pt x="13" y="0"/>
                    <a:pt x="17" y="0"/>
                    <a:pt x="19" y="1"/>
                  </a:cubicBezTo>
                  <a:cubicBezTo>
                    <a:pt x="22" y="3"/>
                    <a:pt x="23" y="5"/>
                    <a:pt x="23" y="9"/>
                  </a:cubicBezTo>
                  <a:cubicBezTo>
                    <a:pt x="23" y="16"/>
                    <a:pt x="19" y="24"/>
                    <a:pt x="13" y="27"/>
                  </a:cubicBezTo>
                  <a:cubicBezTo>
                    <a:pt x="11" y="28"/>
                    <a:pt x="9" y="29"/>
                    <a:pt x="7" y="29"/>
                  </a:cubicBezTo>
                  <a:close/>
                  <a:moveTo>
                    <a:pt x="15" y="5"/>
                  </a:moveTo>
                  <a:cubicBezTo>
                    <a:pt x="15" y="5"/>
                    <a:pt x="14" y="6"/>
                    <a:pt x="13" y="6"/>
                  </a:cubicBezTo>
                  <a:cubicBezTo>
                    <a:pt x="8" y="9"/>
                    <a:pt x="5" y="15"/>
                    <a:pt x="5" y="20"/>
                  </a:cubicBezTo>
                  <a:cubicBezTo>
                    <a:pt x="5" y="22"/>
                    <a:pt x="5" y="23"/>
                    <a:pt x="6" y="23"/>
                  </a:cubicBezTo>
                  <a:cubicBezTo>
                    <a:pt x="7" y="24"/>
                    <a:pt x="8" y="24"/>
                    <a:pt x="10" y="23"/>
                  </a:cubicBezTo>
                  <a:cubicBezTo>
                    <a:pt x="14" y="20"/>
                    <a:pt x="18" y="14"/>
                    <a:pt x="18" y="9"/>
                  </a:cubicBezTo>
                  <a:cubicBezTo>
                    <a:pt x="18" y="7"/>
                    <a:pt x="17" y="6"/>
                    <a:pt x="17" y="6"/>
                  </a:cubicBezTo>
                  <a:cubicBezTo>
                    <a:pt x="16" y="5"/>
                    <a:pt x="16" y="5"/>
                    <a:pt x="15" y="5"/>
                  </a:cubicBezTo>
                  <a:close/>
                </a:path>
              </a:pathLst>
            </a:custGeom>
            <a:solidFill>
              <a:srgbClr val="39A1FF"/>
            </a:solidFill>
            <a:ln>
              <a:noFill/>
            </a:ln>
          </p:spPr>
          <p:txBody>
            <a:bodyPr anchor="t" anchorCtr="0" bIns="34290" compatLnSpc="1" lIns="68580" numCol="1" rIns="68580" tIns="34290" vert="horz" wrap="square"/>
            <a:p>
              <a:endParaRPr altLang="en-US" lang="zh-CN"/>
            </a:p>
          </p:txBody>
        </p:sp>
      </p:grpSp>
      <p:cxnSp>
        <p:nvCxnSpPr>
          <p:cNvPr id="3145751" name="直接连接符 97"/>
          <p:cNvCxnSpPr>
            <a:cxnSpLocks/>
          </p:cNvCxnSpPr>
          <p:nvPr/>
        </p:nvCxnSpPr>
        <p:spPr>
          <a:xfrm flipH="1">
            <a:off x="6462206" y="2439468"/>
            <a:ext cx="20513" cy="2366206"/>
          </a:xfrm>
          <a:prstGeom prst="line"/>
          <a:ln w="44450" cap="rnd">
            <a:gradFill>
              <a:gsLst>
                <a:gs pos="0">
                  <a:schemeClr val="accent1">
                    <a:lumMod val="5000"/>
                    <a:lumOff val="95000"/>
                  </a:schemeClr>
                </a:gs>
                <a:gs pos="53000">
                  <a:schemeClr val="bg1"/>
                </a:gs>
                <a:gs pos="100000">
                  <a:schemeClr val="bg1">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145752" name="直接连接符 98"/>
          <p:cNvCxnSpPr>
            <a:cxnSpLocks/>
          </p:cNvCxnSpPr>
          <p:nvPr/>
        </p:nvCxnSpPr>
        <p:spPr>
          <a:xfrm flipH="1">
            <a:off x="1502186" y="2379883"/>
            <a:ext cx="24667" cy="2161265"/>
          </a:xfrm>
          <a:prstGeom prst="line"/>
          <a:ln w="44450" cap="rnd">
            <a:gradFill>
              <a:gsLst>
                <a:gs pos="0">
                  <a:schemeClr val="accent1">
                    <a:lumMod val="5000"/>
                    <a:lumOff val="95000"/>
                  </a:schemeClr>
                </a:gs>
                <a:gs pos="53000">
                  <a:schemeClr val="bg1"/>
                </a:gs>
                <a:gs pos="100000">
                  <a:schemeClr val="bg1">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grpSp>
        <p:nvGrpSpPr>
          <p:cNvPr id="302" name="组合 99"/>
          <p:cNvGrpSpPr/>
          <p:nvPr/>
        </p:nvGrpSpPr>
        <p:grpSpPr>
          <a:xfrm>
            <a:off x="1416312" y="2537562"/>
            <a:ext cx="2177945" cy="587853"/>
            <a:chOff x="993939" y="1611386"/>
            <a:chExt cx="2903927" cy="783804"/>
          </a:xfrm>
        </p:grpSpPr>
        <p:grpSp>
          <p:nvGrpSpPr>
            <p:cNvPr id="303" name="组合 100"/>
            <p:cNvGrpSpPr/>
            <p:nvPr/>
          </p:nvGrpSpPr>
          <p:grpSpPr>
            <a:xfrm>
              <a:off x="1103164" y="1611386"/>
              <a:ext cx="2794702" cy="783804"/>
              <a:chOff x="2254013" y="1188780"/>
              <a:chExt cx="2794702" cy="783804"/>
            </a:xfrm>
          </p:grpSpPr>
          <p:cxnSp>
            <p:nvCxnSpPr>
              <p:cNvPr id="3145753" name="直接连接符 102"/>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60" name="矩形 104"/>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伪装攻击</a:t>
                </a:r>
              </a:p>
            </p:txBody>
          </p:sp>
        </p:grpSp>
        <p:sp>
          <p:nvSpPr>
            <p:cNvPr id="1049161" name="椭圆 101"/>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04" name="组合 105"/>
          <p:cNvGrpSpPr/>
          <p:nvPr/>
        </p:nvGrpSpPr>
        <p:grpSpPr>
          <a:xfrm>
            <a:off x="1430941" y="4311958"/>
            <a:ext cx="2177945" cy="587853"/>
            <a:chOff x="993939" y="1611386"/>
            <a:chExt cx="2903927" cy="783804"/>
          </a:xfrm>
        </p:grpSpPr>
        <p:grpSp>
          <p:nvGrpSpPr>
            <p:cNvPr id="305" name="组合 106"/>
            <p:cNvGrpSpPr/>
            <p:nvPr/>
          </p:nvGrpSpPr>
          <p:grpSpPr>
            <a:xfrm>
              <a:off x="1103164" y="1611386"/>
              <a:ext cx="2794702" cy="783804"/>
              <a:chOff x="2254013" y="1188780"/>
              <a:chExt cx="2794702" cy="783804"/>
            </a:xfrm>
          </p:grpSpPr>
          <p:cxnSp>
            <p:nvCxnSpPr>
              <p:cNvPr id="3145754" name="直接连接符 108"/>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62" name="矩形 109"/>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重放攻击</a:t>
                </a:r>
              </a:p>
            </p:txBody>
          </p:sp>
        </p:grpSp>
        <p:sp>
          <p:nvSpPr>
            <p:cNvPr id="1049163" name="椭圆 107"/>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06" name="组合 110"/>
          <p:cNvGrpSpPr/>
          <p:nvPr/>
        </p:nvGrpSpPr>
        <p:grpSpPr>
          <a:xfrm>
            <a:off x="6400800" y="2537562"/>
            <a:ext cx="2177945" cy="587853"/>
            <a:chOff x="993939" y="1611386"/>
            <a:chExt cx="2903927" cy="783804"/>
          </a:xfrm>
        </p:grpSpPr>
        <p:grpSp>
          <p:nvGrpSpPr>
            <p:cNvPr id="307" name="组合 111"/>
            <p:cNvGrpSpPr/>
            <p:nvPr/>
          </p:nvGrpSpPr>
          <p:grpSpPr>
            <a:xfrm>
              <a:off x="1103164" y="1611386"/>
              <a:ext cx="2794702" cy="783804"/>
              <a:chOff x="2254013" y="1188780"/>
              <a:chExt cx="2794702" cy="783804"/>
            </a:xfrm>
          </p:grpSpPr>
          <p:cxnSp>
            <p:nvCxnSpPr>
              <p:cNvPr id="3145755" name="直接连接符 113"/>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64" name="矩形 114"/>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消息篡改</a:t>
                </a:r>
              </a:p>
            </p:txBody>
          </p:sp>
        </p:grpSp>
        <p:sp>
          <p:nvSpPr>
            <p:cNvPr id="1049165" name="椭圆 112"/>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08" name="组合 115"/>
          <p:cNvGrpSpPr/>
          <p:nvPr/>
        </p:nvGrpSpPr>
        <p:grpSpPr>
          <a:xfrm>
            <a:off x="6400800" y="4370971"/>
            <a:ext cx="2177945" cy="587853"/>
            <a:chOff x="993939" y="1611386"/>
            <a:chExt cx="2903927" cy="783804"/>
          </a:xfrm>
        </p:grpSpPr>
        <p:grpSp>
          <p:nvGrpSpPr>
            <p:cNvPr id="309" name="组合 116"/>
            <p:cNvGrpSpPr/>
            <p:nvPr/>
          </p:nvGrpSpPr>
          <p:grpSpPr>
            <a:xfrm>
              <a:off x="1103164" y="1611386"/>
              <a:ext cx="2794702" cy="783804"/>
              <a:chOff x="2254013" y="1188780"/>
              <a:chExt cx="2794702" cy="783804"/>
            </a:xfrm>
          </p:grpSpPr>
          <p:cxnSp>
            <p:nvCxnSpPr>
              <p:cNvPr id="3145756" name="直接连接符 118"/>
              <p:cNvCxnSpPr>
                <a:cxnSpLocks/>
              </p:cNvCxnSpPr>
              <p:nvPr/>
            </p:nvCxnSpPr>
            <p:spPr>
              <a:xfrm>
                <a:off x="2254013" y="1491583"/>
                <a:ext cx="478972" cy="0"/>
              </a:xfrm>
              <a:prstGeom prst="line"/>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9166" name="矩形 119"/>
              <p:cNvSpPr/>
              <p:nvPr/>
            </p:nvSpPr>
            <p:spPr>
              <a:xfrm>
                <a:off x="2746498" y="1188780"/>
                <a:ext cx="2302217" cy="783804"/>
              </a:xfrm>
              <a:prstGeom prst="rect"/>
              <a:ln>
                <a:noFill/>
              </a:ln>
            </p:spPr>
            <p:txBody>
              <a:bodyPr wrap="square">
                <a:spAutoFit/>
              </a:bodyPr>
              <a:p>
                <a:pPr>
                  <a:lnSpc>
                    <a:spcPct val="120000"/>
                  </a:lnSpc>
                  <a:spcBef>
                    <a:spcPct val="0"/>
                  </a:spcBef>
                  <a:spcAft>
                    <a:spcPct val="0"/>
                  </a:spcAft>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拒绝服务</a:t>
                </a:r>
              </a:p>
            </p:txBody>
          </p:sp>
        </p:grpSp>
        <p:sp>
          <p:nvSpPr>
            <p:cNvPr id="1049167" name="椭圆 117"/>
            <p:cNvSpPr/>
            <p:nvPr/>
          </p:nvSpPr>
          <p:spPr>
            <a:xfrm>
              <a:off x="993939" y="1804659"/>
              <a:ext cx="215576" cy="215576"/>
            </a:xfrm>
            <a:prstGeom prst="ellipse"/>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10" name="组合 120"/>
          <p:cNvGrpSpPr/>
          <p:nvPr/>
        </p:nvGrpSpPr>
        <p:grpSpPr>
          <a:xfrm>
            <a:off x="3528617" y="2368786"/>
            <a:ext cx="2659054" cy="1309758"/>
            <a:chOff x="956364" y="3909974"/>
            <a:chExt cx="3545405" cy="1746344"/>
          </a:xfrm>
        </p:grpSpPr>
        <p:sp>
          <p:nvSpPr>
            <p:cNvPr id="1049168" name="椭圆 8"/>
            <p:cNvSpPr>
              <a:spLocks noChangeArrowheads="1"/>
            </p:cNvSpPr>
            <p:nvPr/>
          </p:nvSpPr>
          <p:spPr bwMode="auto">
            <a:xfrm>
              <a:off x="2674039"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grpSp>
          <p:nvGrpSpPr>
            <p:cNvPr id="311" name="组合 122"/>
            <p:cNvGrpSpPr/>
            <p:nvPr/>
          </p:nvGrpSpPr>
          <p:grpSpPr>
            <a:xfrm>
              <a:off x="956364" y="3909974"/>
              <a:ext cx="3545405" cy="1746344"/>
              <a:chOff x="956364" y="3909974"/>
              <a:chExt cx="3545405" cy="1746344"/>
            </a:xfrm>
          </p:grpSpPr>
          <p:sp>
            <p:nvSpPr>
              <p:cNvPr id="1049169" name="椭圆 7"/>
              <p:cNvSpPr>
                <a:spLocks noChangeArrowheads="1"/>
              </p:cNvSpPr>
              <p:nvPr/>
            </p:nvSpPr>
            <p:spPr bwMode="auto">
              <a:xfrm>
                <a:off x="1172264"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cxnSp>
            <p:nvCxnSpPr>
              <p:cNvPr id="3145757" name="直接箭头连接符 10"/>
              <p:cNvCxnSpPr>
                <a:cxnSpLocks noChangeShapeType="1"/>
                <a:stCxn id="1049169" idx="6"/>
                <a:endCxn id="1049168" idx="2"/>
              </p:cNvCxnSpPr>
              <p:nvPr/>
            </p:nvCxnSpPr>
            <p:spPr bwMode="auto">
              <a:xfrm>
                <a:off x="1315139" y="4543231"/>
                <a:ext cx="1358900" cy="0"/>
              </a:xfrm>
              <a:prstGeom prst="straightConnector1"/>
              <a:noFill/>
              <a:ln w="19050" algn="ctr">
                <a:solidFill>
                  <a:schemeClr val="tx1"/>
                </a:solidFill>
                <a:round/>
                <a:tailEnd type="arrow" w="med" len="med"/>
              </a:ln>
            </p:spPr>
          </p:cxnSp>
          <p:sp>
            <p:nvSpPr>
              <p:cNvPr id="1049170" name="椭圆 15"/>
              <p:cNvSpPr>
                <a:spLocks noChangeArrowheads="1"/>
              </p:cNvSpPr>
              <p:nvPr/>
            </p:nvSpPr>
            <p:spPr bwMode="auto">
              <a:xfrm>
                <a:off x="1819964" y="4967094"/>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71" name="TextBox 16"/>
              <p:cNvSpPr txBox="1">
                <a:spLocks noChangeArrowheads="1"/>
              </p:cNvSpPr>
              <p:nvPr/>
            </p:nvSpPr>
            <p:spPr bwMode="auto">
              <a:xfrm>
                <a:off x="956364" y="3909974"/>
                <a:ext cx="1584989"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72" name="TextBox 17"/>
              <p:cNvSpPr txBox="1">
                <a:spLocks noChangeArrowheads="1"/>
              </p:cNvSpPr>
              <p:nvPr/>
            </p:nvSpPr>
            <p:spPr bwMode="auto">
              <a:xfrm>
                <a:off x="2281133" y="4958691"/>
                <a:ext cx="2119988"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Darth</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73" name="TextBox 18"/>
              <p:cNvSpPr txBox="1">
                <a:spLocks noChangeArrowheads="1"/>
              </p:cNvSpPr>
              <p:nvPr/>
            </p:nvSpPr>
            <p:spPr bwMode="auto">
              <a:xfrm>
                <a:off x="2745476" y="3920859"/>
                <a:ext cx="1756293"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grpSp>
      <p:cxnSp>
        <p:nvCxnSpPr>
          <p:cNvPr id="3145758" name="形状 51"/>
          <p:cNvCxnSpPr>
            <a:cxnSpLocks noChangeShapeType="1"/>
          </p:cNvCxnSpPr>
          <p:nvPr/>
        </p:nvCxnSpPr>
        <p:spPr bwMode="auto">
          <a:xfrm rot="5400000" flipH="1" flipV="1">
            <a:off x="4425250" y="2833422"/>
            <a:ext cx="286414" cy="366166"/>
          </a:xfrm>
          <a:prstGeom prst="curvedConnector2"/>
          <a:noFill/>
          <a:ln w="19050" algn="ctr">
            <a:solidFill>
              <a:srgbClr val="FF0000"/>
            </a:solidFill>
            <a:round/>
            <a:tailEnd type="arrow" w="med" len="med"/>
          </a:ln>
        </p:spPr>
      </p:cxnSp>
      <p:grpSp>
        <p:nvGrpSpPr>
          <p:cNvPr id="312" name="组合 130"/>
          <p:cNvGrpSpPr/>
          <p:nvPr/>
        </p:nvGrpSpPr>
        <p:grpSpPr>
          <a:xfrm>
            <a:off x="3507491" y="4029778"/>
            <a:ext cx="2649914" cy="1309758"/>
            <a:chOff x="956364" y="3909974"/>
            <a:chExt cx="3533218" cy="1746344"/>
          </a:xfrm>
        </p:grpSpPr>
        <p:sp>
          <p:nvSpPr>
            <p:cNvPr id="1049174" name="椭圆 8"/>
            <p:cNvSpPr>
              <a:spLocks noChangeArrowheads="1"/>
            </p:cNvSpPr>
            <p:nvPr/>
          </p:nvSpPr>
          <p:spPr bwMode="auto">
            <a:xfrm>
              <a:off x="2674039"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grpSp>
          <p:nvGrpSpPr>
            <p:cNvPr id="313" name="组合 132"/>
            <p:cNvGrpSpPr/>
            <p:nvPr/>
          </p:nvGrpSpPr>
          <p:grpSpPr>
            <a:xfrm>
              <a:off x="956364" y="3909974"/>
              <a:ext cx="3533218" cy="1746344"/>
              <a:chOff x="956364" y="3909974"/>
              <a:chExt cx="3533218" cy="1746344"/>
            </a:xfrm>
          </p:grpSpPr>
          <p:sp>
            <p:nvSpPr>
              <p:cNvPr id="1049175" name="椭圆 7"/>
              <p:cNvSpPr>
                <a:spLocks noChangeArrowheads="1"/>
              </p:cNvSpPr>
              <p:nvPr/>
            </p:nvSpPr>
            <p:spPr bwMode="auto">
              <a:xfrm>
                <a:off x="1172264"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cxnSp>
            <p:nvCxnSpPr>
              <p:cNvPr id="3145759" name="直接箭头连接符 10"/>
              <p:cNvCxnSpPr>
                <a:cxnSpLocks noChangeShapeType="1"/>
                <a:stCxn id="1049175" idx="6"/>
                <a:endCxn id="1049174" idx="2"/>
              </p:cNvCxnSpPr>
              <p:nvPr/>
            </p:nvCxnSpPr>
            <p:spPr bwMode="auto">
              <a:xfrm>
                <a:off x="1315139" y="4543231"/>
                <a:ext cx="1358900" cy="0"/>
              </a:xfrm>
              <a:prstGeom prst="straightConnector1"/>
              <a:noFill/>
              <a:ln w="19050" algn="ctr">
                <a:solidFill>
                  <a:schemeClr val="tx1"/>
                </a:solidFill>
                <a:round/>
                <a:tailEnd type="arrow" w="med" len="med"/>
              </a:ln>
            </p:spPr>
          </p:cxnSp>
          <p:sp>
            <p:nvSpPr>
              <p:cNvPr id="1049176" name="椭圆 15"/>
              <p:cNvSpPr>
                <a:spLocks noChangeArrowheads="1"/>
              </p:cNvSpPr>
              <p:nvPr/>
            </p:nvSpPr>
            <p:spPr bwMode="auto">
              <a:xfrm>
                <a:off x="1819964" y="4967094"/>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77" name="TextBox 16"/>
              <p:cNvSpPr txBox="1">
                <a:spLocks noChangeArrowheads="1"/>
              </p:cNvSpPr>
              <p:nvPr/>
            </p:nvSpPr>
            <p:spPr bwMode="auto">
              <a:xfrm>
                <a:off x="956364" y="3909974"/>
                <a:ext cx="1789109"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78" name="TextBox 17"/>
              <p:cNvSpPr txBox="1">
                <a:spLocks noChangeArrowheads="1"/>
              </p:cNvSpPr>
              <p:nvPr/>
            </p:nvSpPr>
            <p:spPr bwMode="auto">
              <a:xfrm>
                <a:off x="2281133" y="4958691"/>
                <a:ext cx="2076790"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Darth</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79" name="TextBox 18"/>
              <p:cNvSpPr txBox="1">
                <a:spLocks noChangeArrowheads="1"/>
              </p:cNvSpPr>
              <p:nvPr/>
            </p:nvSpPr>
            <p:spPr bwMode="auto">
              <a:xfrm>
                <a:off x="2745474" y="3920859"/>
                <a:ext cx="1744108"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grpSp>
      <p:cxnSp>
        <p:nvCxnSpPr>
          <p:cNvPr id="3145760" name="形状 14"/>
          <p:cNvCxnSpPr>
            <a:cxnSpLocks noChangeShapeType="1"/>
          </p:cNvCxnSpPr>
          <p:nvPr/>
        </p:nvCxnSpPr>
        <p:spPr bwMode="auto">
          <a:xfrm>
            <a:off x="3736330" y="4558298"/>
            <a:ext cx="525719" cy="287752"/>
          </a:xfrm>
          <a:prstGeom prst="curvedConnector2"/>
          <a:noFill/>
          <a:ln w="19050" algn="ctr">
            <a:solidFill>
              <a:srgbClr val="FF0000"/>
            </a:solidFill>
            <a:round/>
            <a:tailEnd type="arrow" w="med" len="med"/>
          </a:ln>
        </p:spPr>
      </p:cxnSp>
      <p:cxnSp>
        <p:nvCxnSpPr>
          <p:cNvPr id="3145761" name="形状 51"/>
          <p:cNvCxnSpPr>
            <a:cxnSpLocks noChangeShapeType="1"/>
          </p:cNvCxnSpPr>
          <p:nvPr/>
        </p:nvCxnSpPr>
        <p:spPr bwMode="auto">
          <a:xfrm rot="5400000" flipH="1" flipV="1">
            <a:off x="4416715" y="4518057"/>
            <a:ext cx="242954" cy="366166"/>
          </a:xfrm>
          <a:prstGeom prst="curvedConnector2"/>
          <a:noFill/>
          <a:ln w="19050" algn="ctr">
            <a:solidFill>
              <a:srgbClr val="FF0000"/>
            </a:solidFill>
            <a:round/>
            <a:tailEnd type="arrow" w="med" len="med"/>
          </a:ln>
        </p:spPr>
      </p:cxnSp>
      <p:grpSp>
        <p:nvGrpSpPr>
          <p:cNvPr id="314" name="组合 141"/>
          <p:cNvGrpSpPr/>
          <p:nvPr/>
        </p:nvGrpSpPr>
        <p:grpSpPr>
          <a:xfrm>
            <a:off x="8439392" y="2265452"/>
            <a:ext cx="3278181" cy="1295246"/>
            <a:chOff x="956363" y="3929325"/>
            <a:chExt cx="4370906" cy="1726995"/>
          </a:xfrm>
        </p:grpSpPr>
        <p:sp>
          <p:nvSpPr>
            <p:cNvPr id="1049180" name="椭圆 8"/>
            <p:cNvSpPr>
              <a:spLocks noChangeArrowheads="1"/>
            </p:cNvSpPr>
            <p:nvPr/>
          </p:nvSpPr>
          <p:spPr bwMode="auto">
            <a:xfrm>
              <a:off x="2674039"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grpSp>
          <p:nvGrpSpPr>
            <p:cNvPr id="315" name="组合 143"/>
            <p:cNvGrpSpPr/>
            <p:nvPr/>
          </p:nvGrpSpPr>
          <p:grpSpPr>
            <a:xfrm>
              <a:off x="956363" y="3929325"/>
              <a:ext cx="4370906" cy="1726995"/>
              <a:chOff x="956363" y="3929325"/>
              <a:chExt cx="4370906" cy="1726995"/>
            </a:xfrm>
          </p:grpSpPr>
          <p:sp>
            <p:nvSpPr>
              <p:cNvPr id="1049181" name="椭圆 7"/>
              <p:cNvSpPr>
                <a:spLocks noChangeArrowheads="1"/>
              </p:cNvSpPr>
              <p:nvPr/>
            </p:nvSpPr>
            <p:spPr bwMode="auto">
              <a:xfrm>
                <a:off x="1172264" y="4471794"/>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82" name="椭圆 15"/>
              <p:cNvSpPr>
                <a:spLocks noChangeArrowheads="1"/>
              </p:cNvSpPr>
              <p:nvPr/>
            </p:nvSpPr>
            <p:spPr bwMode="auto">
              <a:xfrm>
                <a:off x="1819964" y="4967094"/>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750" kumimoji="1" lang="zh-CN">
                  <a:solidFill>
                    <a:schemeClr val="tx1"/>
                  </a:solidFill>
                  <a:latin typeface="Times New Roman" panose="02020603050405020304" pitchFamily="18" charset="0"/>
                </a:endParaRPr>
              </a:p>
            </p:txBody>
          </p:sp>
          <p:sp>
            <p:nvSpPr>
              <p:cNvPr id="1049183" name="TextBox 16"/>
              <p:cNvSpPr txBox="1">
                <a:spLocks noChangeArrowheads="1"/>
              </p:cNvSpPr>
              <p:nvPr/>
            </p:nvSpPr>
            <p:spPr bwMode="auto">
              <a:xfrm>
                <a:off x="956363" y="3929325"/>
                <a:ext cx="1893318"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84" name="TextBox 17"/>
              <p:cNvSpPr txBox="1">
                <a:spLocks noChangeArrowheads="1"/>
              </p:cNvSpPr>
              <p:nvPr/>
            </p:nvSpPr>
            <p:spPr bwMode="auto">
              <a:xfrm>
                <a:off x="2281133" y="4958693"/>
                <a:ext cx="1893315"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Darth</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85" name="TextBox 18"/>
              <p:cNvSpPr txBox="1">
                <a:spLocks noChangeArrowheads="1"/>
              </p:cNvSpPr>
              <p:nvPr/>
            </p:nvSpPr>
            <p:spPr bwMode="auto">
              <a:xfrm>
                <a:off x="2745474" y="3940209"/>
                <a:ext cx="2581795" cy="697627"/>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grpSp>
      <p:cxnSp>
        <p:nvCxnSpPr>
          <p:cNvPr id="3145762" name="形状 14"/>
          <p:cNvCxnSpPr>
            <a:cxnSpLocks noChangeShapeType="1"/>
            <a:endCxn id="1049182" idx="0"/>
          </p:cNvCxnSpPr>
          <p:nvPr/>
        </p:nvCxnSpPr>
        <p:spPr bwMode="auto">
          <a:xfrm>
            <a:off x="8722109" y="2756026"/>
            <a:ext cx="525719" cy="287752"/>
          </a:xfrm>
          <a:prstGeom prst="curvedConnector2"/>
          <a:noFill/>
          <a:ln w="19050" algn="ctr">
            <a:solidFill>
              <a:schemeClr val="tx1"/>
            </a:solidFill>
            <a:round/>
            <a:tailEnd type="arrow" w="med" len="med"/>
          </a:ln>
        </p:spPr>
      </p:cxnSp>
      <p:cxnSp>
        <p:nvCxnSpPr>
          <p:cNvPr id="3145763" name="形状 51"/>
          <p:cNvCxnSpPr>
            <a:cxnSpLocks noChangeShapeType="1"/>
          </p:cNvCxnSpPr>
          <p:nvPr/>
        </p:nvCxnSpPr>
        <p:spPr bwMode="auto">
          <a:xfrm rot="5400000" flipH="1" flipV="1">
            <a:off x="9408949" y="2742323"/>
            <a:ext cx="242954" cy="366166"/>
          </a:xfrm>
          <a:prstGeom prst="curvedConnector2"/>
          <a:noFill/>
          <a:ln w="19050" algn="ctr">
            <a:solidFill>
              <a:srgbClr val="FF0000"/>
            </a:solidFill>
            <a:round/>
            <a:tailEnd type="arrow" w="med" len="med"/>
          </a:ln>
        </p:spPr>
      </p:cxnSp>
      <p:cxnSp>
        <p:nvCxnSpPr>
          <p:cNvPr id="3145764" name="直接连接符 31"/>
          <p:cNvCxnSpPr>
            <a:cxnSpLocks noChangeShapeType="1"/>
          </p:cNvCxnSpPr>
          <p:nvPr/>
        </p:nvCxnSpPr>
        <p:spPr bwMode="auto">
          <a:xfrm rot="5400000">
            <a:off x="9069260" y="4561654"/>
            <a:ext cx="214313" cy="1190"/>
          </a:xfrm>
          <a:prstGeom prst="line"/>
          <a:noFill/>
          <a:ln w="19050" algn="ctr">
            <a:solidFill>
              <a:srgbClr val="FF0000"/>
            </a:solidFill>
            <a:round/>
            <a:tailEnd type="none" w="med" len="sm"/>
          </a:ln>
        </p:spPr>
      </p:cxnSp>
      <p:cxnSp>
        <p:nvCxnSpPr>
          <p:cNvPr id="3145765" name="形状 36"/>
          <p:cNvCxnSpPr>
            <a:cxnSpLocks noChangeShapeType="1"/>
          </p:cNvCxnSpPr>
          <p:nvPr/>
        </p:nvCxnSpPr>
        <p:spPr bwMode="auto">
          <a:xfrm rot="5400000" flipH="1" flipV="1">
            <a:off x="9283202" y="4491461"/>
            <a:ext cx="332222" cy="488012"/>
          </a:xfrm>
          <a:prstGeom prst="curvedConnector2"/>
          <a:noFill/>
          <a:ln w="19050" algn="ctr">
            <a:solidFill>
              <a:srgbClr val="FF0000"/>
            </a:solidFill>
            <a:round/>
            <a:tailEnd type="arrow" w="med" len="med"/>
          </a:ln>
        </p:spPr>
      </p:cxnSp>
      <p:grpSp>
        <p:nvGrpSpPr>
          <p:cNvPr id="316" name="组合 153"/>
          <p:cNvGrpSpPr/>
          <p:nvPr/>
        </p:nvGrpSpPr>
        <p:grpSpPr>
          <a:xfrm>
            <a:off x="8449298" y="4090115"/>
            <a:ext cx="2988865" cy="1295845"/>
            <a:chOff x="8432580" y="5100187"/>
            <a:chExt cx="3985154" cy="1727792"/>
          </a:xfrm>
        </p:grpSpPr>
        <p:sp>
          <p:nvSpPr>
            <p:cNvPr id="1049186" name="椭圆 20"/>
            <p:cNvSpPr>
              <a:spLocks noChangeArrowheads="1"/>
            </p:cNvSpPr>
            <p:nvPr/>
          </p:nvSpPr>
          <p:spPr bwMode="auto">
            <a:xfrm>
              <a:off x="8611174" y="5672138"/>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1350" kumimoji="1" lang="zh-CN">
                <a:solidFill>
                  <a:schemeClr val="tx1"/>
                </a:solidFill>
                <a:latin typeface="Times New Roman" panose="02020603050405020304" pitchFamily="18" charset="0"/>
              </a:endParaRPr>
            </a:p>
          </p:txBody>
        </p:sp>
        <p:sp>
          <p:nvSpPr>
            <p:cNvPr id="1049187" name="椭圆 21"/>
            <p:cNvSpPr>
              <a:spLocks noChangeArrowheads="1"/>
            </p:cNvSpPr>
            <p:nvPr/>
          </p:nvSpPr>
          <p:spPr bwMode="auto">
            <a:xfrm>
              <a:off x="10080060" y="5659387"/>
              <a:ext cx="142875" cy="142875"/>
            </a:xfrm>
            <a:prstGeom prst="ellipse"/>
            <a:solidFill>
              <a:srgbClr val="4D4DFD"/>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1350" kumimoji="1" lang="zh-CN">
                <a:solidFill>
                  <a:schemeClr val="tx1"/>
                </a:solidFill>
                <a:latin typeface="Times New Roman" panose="02020603050405020304" pitchFamily="18" charset="0"/>
              </a:endParaRPr>
            </a:p>
          </p:txBody>
        </p:sp>
        <p:cxnSp>
          <p:nvCxnSpPr>
            <p:cNvPr id="3145766" name="直接箭头连接符 22"/>
            <p:cNvCxnSpPr>
              <a:cxnSpLocks noChangeShapeType="1"/>
            </p:cNvCxnSpPr>
            <p:nvPr/>
          </p:nvCxnSpPr>
          <p:spPr bwMode="auto">
            <a:xfrm>
              <a:off x="8806785" y="5722938"/>
              <a:ext cx="583278" cy="0"/>
            </a:xfrm>
            <a:prstGeom prst="straightConnector1"/>
            <a:noFill/>
            <a:ln w="19050" algn="ctr">
              <a:solidFill>
                <a:schemeClr val="tx1"/>
              </a:solidFill>
              <a:round/>
              <a:tailEnd type="arrow" w="med" len="med"/>
            </a:ln>
          </p:spPr>
        </p:cxnSp>
        <p:sp>
          <p:nvSpPr>
            <p:cNvPr id="1049188" name="TextBox 25"/>
            <p:cNvSpPr txBox="1">
              <a:spLocks noChangeArrowheads="1"/>
            </p:cNvSpPr>
            <p:nvPr/>
          </p:nvSpPr>
          <p:spPr bwMode="auto">
            <a:xfrm>
              <a:off x="8432580" y="5100187"/>
              <a:ext cx="1858714" cy="697626"/>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Bob</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89" name="TextBox 27"/>
            <p:cNvSpPr txBox="1">
              <a:spLocks noChangeArrowheads="1"/>
            </p:cNvSpPr>
            <p:nvPr/>
          </p:nvSpPr>
          <p:spPr bwMode="auto">
            <a:xfrm>
              <a:off x="10283228" y="5255762"/>
              <a:ext cx="2134506" cy="697626"/>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Alice</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sp>
          <p:nvSpPr>
            <p:cNvPr id="1049190" name="椭圆 37"/>
            <p:cNvSpPr>
              <a:spLocks noChangeArrowheads="1"/>
            </p:cNvSpPr>
            <p:nvPr/>
          </p:nvSpPr>
          <p:spPr bwMode="auto">
            <a:xfrm>
              <a:off x="9215064" y="6173788"/>
              <a:ext cx="428625" cy="285750"/>
            </a:xfrm>
            <a:prstGeom prst="ellipse"/>
            <a:solidFill>
              <a:srgbClr val="FF0000"/>
            </a:solidFill>
            <a:ln w="12700" algn="ctr">
              <a:solidFill>
                <a:schemeClr val="tx1"/>
              </a:solidFill>
              <a:round/>
              <a:tailEnd type="none" w="med" len="sm"/>
            </a:ln>
          </p:spPr>
          <p:txBody>
            <a:bodyPr anchor="ctr" wrap="none"/>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altLang="en-US" sz="1350" kumimoji="1" lang="zh-CN">
                <a:solidFill>
                  <a:schemeClr val="tx1"/>
                </a:solidFill>
                <a:latin typeface="Times New Roman" panose="02020603050405020304" pitchFamily="18" charset="0"/>
              </a:endParaRPr>
            </a:p>
          </p:txBody>
        </p:sp>
        <p:sp>
          <p:nvSpPr>
            <p:cNvPr id="1049191" name="TextBox 17"/>
            <p:cNvSpPr txBox="1">
              <a:spLocks noChangeArrowheads="1"/>
            </p:cNvSpPr>
            <p:nvPr/>
          </p:nvSpPr>
          <p:spPr bwMode="auto">
            <a:xfrm>
              <a:off x="9653311" y="6130353"/>
              <a:ext cx="2172224" cy="697626"/>
            </a:xfrm>
            <a:prstGeom prst="rect"/>
            <a:noFill/>
            <a:ln>
              <a:noFill/>
            </a:ln>
          </p:spPr>
          <p:txBody>
            <a:bodyPr wrap="square">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indent="-285750" latinLnBrk="1" marL="742950">
                <a:spcBef>
                  <a:spcPct val="20000"/>
                </a:spcBef>
                <a:buClr>
                  <a:srgbClr val="6699FF"/>
                </a:buClr>
                <a:buFont typeface="Wingdings 2" panose="05020102010507070707" pitchFamily="18" charset="2"/>
                <a:buBlip>
                  <a:blip xmlns:r="http://schemas.openxmlformats.org/officeDocument/2006/relationships" r:embed="rId3"/>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indent="-228600" latinLnBrk="1" marL="1143000">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indent="-228600" latinLnBrk="1" marL="1600200">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indent="-228600" latinLnBrk="1" marL="2057400">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eaLnBrk="0" fontAlgn="base" hangingPunct="0" indent="-228600" latinLnBrk="1" marL="25146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eaLnBrk="0" fontAlgn="base" hangingPunct="0" indent="-228600" latinLnBrk="1" marL="29718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eaLnBrk="0" fontAlgn="base" hangingPunct="0" indent="-228600" latinLnBrk="1" marL="34290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eaLnBrk="0" fontAlgn="base" hangingPunct="0" indent="-228600" latinLnBrk="1" marL="388620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hangingPunct="1" latinLnBrk="0">
                <a:spcBef>
                  <a:spcPct val="0"/>
                </a:spcBef>
                <a:buClrTx/>
                <a:buFont typeface="Arial" panose="020B0604020202020204" pitchFamily="34" charset="0"/>
                <a:buNone/>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cs typeface="+mn-cs"/>
                </a:rPr>
                <a:t>Darth</a:t>
              </a:r>
              <a:endPar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300"/>
                                        </p:tgtEl>
                                        <p:attrNameLst>
                                          <p:attrName>style.visibility</p:attrName>
                                        </p:attrNameLst>
                                      </p:cBhvr>
                                      <p:to>
                                        <p:strVal val="visible"/>
                                      </p:to>
                                    </p:set>
                                    <p:animEffect transition="in" filter="wipe(left)">
                                      <p:cBhvr>
                                        <p:cTn dur="500" id="7"/>
                                        <p:tgtEl>
                                          <p:spTgt spid="300"/>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301"/>
                                        </p:tgtEl>
                                        <p:attrNameLst>
                                          <p:attrName>style.visibility</p:attrName>
                                        </p:attrNameLst>
                                      </p:cBhvr>
                                      <p:to>
                                        <p:strVal val="visible"/>
                                      </p:to>
                                    </p:set>
                                    <p:animEffect transition="in" filter="wipe(left)">
                                      <p:cBhvr>
                                        <p:cTn dur="500" id="11"/>
                                        <p:tgtEl>
                                          <p:spTgt spid="301"/>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1">
                                  <p:stCondLst>
                                    <p:cond delay="0"/>
                                  </p:stCondLst>
                                  <p:childTnLst>
                                    <p:set>
                                      <p:cBhvr>
                                        <p:cTn dur="1" fill="hold" id="15">
                                          <p:stCondLst>
                                            <p:cond delay="0"/>
                                          </p:stCondLst>
                                        </p:cTn>
                                        <p:tgtEl>
                                          <p:spTgt spid="3145752"/>
                                        </p:tgtEl>
                                        <p:attrNameLst>
                                          <p:attrName>style.visibility</p:attrName>
                                        </p:attrNameLst>
                                      </p:cBhvr>
                                      <p:to>
                                        <p:strVal val="visible"/>
                                      </p:to>
                                    </p:set>
                                    <p:animEffect transition="in" filter="wipe(up)">
                                      <p:cBhvr>
                                        <p:cTn dur="500" id="16"/>
                                        <p:tgtEl>
                                          <p:spTgt spid="3145752"/>
                                        </p:tgtEl>
                                      </p:cBhvr>
                                    </p:animEffect>
                                  </p:childTnLst>
                                </p:cTn>
                              </p:par>
                              <p:par>
                                <p:cTn fill="hold" id="17" nodeType="withEffect" presetClass="entr" presetID="22" presetSubtype="8">
                                  <p:stCondLst>
                                    <p:cond delay="0"/>
                                  </p:stCondLst>
                                  <p:childTnLst>
                                    <p:set>
                                      <p:cBhvr>
                                        <p:cTn dur="1" fill="hold" id="18">
                                          <p:stCondLst>
                                            <p:cond delay="0"/>
                                          </p:stCondLst>
                                        </p:cTn>
                                        <p:tgtEl>
                                          <p:spTgt spid="302"/>
                                        </p:tgtEl>
                                        <p:attrNameLst>
                                          <p:attrName>style.visibility</p:attrName>
                                        </p:attrNameLst>
                                      </p:cBhvr>
                                      <p:to>
                                        <p:strVal val="visible"/>
                                      </p:to>
                                    </p:set>
                                    <p:animEffect transition="in" filter="wipe(left)">
                                      <p:cBhvr>
                                        <p:cTn dur="500" id="19"/>
                                        <p:tgtEl>
                                          <p:spTgt spid="302"/>
                                        </p:tgtEl>
                                      </p:cBhvr>
                                    </p:animEffect>
                                  </p:childTnLst>
                                </p:cTn>
                              </p:par>
                            </p:childTnLst>
                          </p:cTn>
                        </p:par>
                        <p:par>
                          <p:cTn fill="hold" id="20">
                            <p:stCondLst>
                              <p:cond delay="500"/>
                            </p:stCondLst>
                            <p:childTnLst>
                              <p:par>
                                <p:cTn fill="hold" id="21" nodeType="afterEffect" presetClass="entr" presetID="10" presetSubtype="0">
                                  <p:stCondLst>
                                    <p:cond delay="0"/>
                                  </p:stCondLst>
                                  <p:childTnLst>
                                    <p:set>
                                      <p:cBhvr>
                                        <p:cTn dur="1" fill="hold" id="22">
                                          <p:stCondLst>
                                            <p:cond delay="0"/>
                                          </p:stCondLst>
                                        </p:cTn>
                                        <p:tgtEl>
                                          <p:spTgt spid="310"/>
                                        </p:tgtEl>
                                        <p:attrNameLst>
                                          <p:attrName>style.visibility</p:attrName>
                                        </p:attrNameLst>
                                      </p:cBhvr>
                                      <p:to>
                                        <p:strVal val="visible"/>
                                      </p:to>
                                    </p:set>
                                    <p:animEffect transition="in" filter="fade">
                                      <p:cBhvr>
                                        <p:cTn dur="500" id="23"/>
                                        <p:tgtEl>
                                          <p:spTgt spid="310"/>
                                        </p:tgtEl>
                                      </p:cBhvr>
                                    </p:animEffect>
                                  </p:childTnLst>
                                </p:cTn>
                              </p:par>
                              <p:par>
                                <p:cTn fill="hold" id="24" nodeType="withEffect" presetClass="entr" presetID="14" presetSubtype="10">
                                  <p:stCondLst>
                                    <p:cond delay="0"/>
                                  </p:stCondLst>
                                  <p:childTnLst>
                                    <p:set>
                                      <p:cBhvr>
                                        <p:cTn dur="1" fill="hold" id="25">
                                          <p:stCondLst>
                                            <p:cond delay="0"/>
                                          </p:stCondLst>
                                        </p:cTn>
                                        <p:tgtEl>
                                          <p:spTgt spid="3145758"/>
                                        </p:tgtEl>
                                        <p:attrNameLst>
                                          <p:attrName>style.visibility</p:attrName>
                                        </p:attrNameLst>
                                      </p:cBhvr>
                                      <p:to>
                                        <p:strVal val="visible"/>
                                      </p:to>
                                    </p:set>
                                    <p:animEffect transition="in" filter="randombar(horizontal)">
                                      <p:cBhvr>
                                        <p:cTn dur="500" id="26"/>
                                        <p:tgtEl>
                                          <p:spTgt spid="314575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04"/>
                                        </p:tgtEl>
                                        <p:attrNameLst>
                                          <p:attrName>style.visibility</p:attrName>
                                        </p:attrNameLst>
                                      </p:cBhvr>
                                      <p:to>
                                        <p:strVal val="visible"/>
                                      </p:to>
                                    </p:set>
                                    <p:animEffect transition="in" filter="wipe(left)">
                                      <p:cBhvr>
                                        <p:cTn dur="500" id="31"/>
                                        <p:tgtEl>
                                          <p:spTgt spid="304"/>
                                        </p:tgtEl>
                                      </p:cBhvr>
                                    </p:animEffect>
                                  </p:childTnLst>
                                </p:cTn>
                              </p:par>
                            </p:childTnLst>
                          </p:cTn>
                        </p:par>
                        <p:par>
                          <p:cTn fill="hold" id="32">
                            <p:stCondLst>
                              <p:cond delay="500"/>
                            </p:stCondLst>
                            <p:childTnLst>
                              <p:par>
                                <p:cTn fill="hold" id="33" nodeType="afterEffect" presetClass="entr" presetID="10" presetSubtype="0">
                                  <p:stCondLst>
                                    <p:cond delay="0"/>
                                  </p:stCondLst>
                                  <p:childTnLst>
                                    <p:set>
                                      <p:cBhvr>
                                        <p:cTn dur="1" fill="hold" id="34">
                                          <p:stCondLst>
                                            <p:cond delay="0"/>
                                          </p:stCondLst>
                                        </p:cTn>
                                        <p:tgtEl>
                                          <p:spTgt spid="312"/>
                                        </p:tgtEl>
                                        <p:attrNameLst>
                                          <p:attrName>style.visibility</p:attrName>
                                        </p:attrNameLst>
                                      </p:cBhvr>
                                      <p:to>
                                        <p:strVal val="visible"/>
                                      </p:to>
                                    </p:set>
                                    <p:animEffect transition="in" filter="fade">
                                      <p:cBhvr>
                                        <p:cTn dur="500" id="35"/>
                                        <p:tgtEl>
                                          <p:spTgt spid="312"/>
                                        </p:tgtEl>
                                      </p:cBhvr>
                                    </p:animEffect>
                                  </p:childTnLst>
                                </p:cTn>
                              </p:par>
                            </p:childTnLst>
                          </p:cTn>
                        </p:par>
                        <p:par>
                          <p:cTn fill="hold" id="36">
                            <p:stCondLst>
                              <p:cond delay="1000"/>
                            </p:stCondLst>
                            <p:childTnLst>
                              <p:par>
                                <p:cTn fill="hold" id="37" nodeType="afterEffect" presetClass="entr" presetID="14" presetSubtype="10">
                                  <p:stCondLst>
                                    <p:cond delay="0"/>
                                  </p:stCondLst>
                                  <p:childTnLst>
                                    <p:set>
                                      <p:cBhvr>
                                        <p:cTn dur="1" fill="hold" id="38">
                                          <p:stCondLst>
                                            <p:cond delay="0"/>
                                          </p:stCondLst>
                                        </p:cTn>
                                        <p:tgtEl>
                                          <p:spTgt spid="3145760"/>
                                        </p:tgtEl>
                                        <p:attrNameLst>
                                          <p:attrName>style.visibility</p:attrName>
                                        </p:attrNameLst>
                                      </p:cBhvr>
                                      <p:to>
                                        <p:strVal val="visible"/>
                                      </p:to>
                                    </p:set>
                                    <p:animEffect transition="in" filter="randombar(horizontal)">
                                      <p:cBhvr>
                                        <p:cTn dur="500" id="39"/>
                                        <p:tgtEl>
                                          <p:spTgt spid="3145760"/>
                                        </p:tgtEl>
                                      </p:cBhvr>
                                    </p:animEffect>
                                  </p:childTnLst>
                                </p:cTn>
                              </p:par>
                            </p:childTnLst>
                          </p:cTn>
                        </p:par>
                        <p:par>
                          <p:cTn fill="hold" id="40">
                            <p:stCondLst>
                              <p:cond delay="1500"/>
                            </p:stCondLst>
                            <p:childTnLst>
                              <p:par>
                                <p:cTn fill="hold" id="41" nodeType="afterEffect" presetClass="entr" presetID="14" presetSubtype="10">
                                  <p:stCondLst>
                                    <p:cond delay="0"/>
                                  </p:stCondLst>
                                  <p:childTnLst>
                                    <p:set>
                                      <p:cBhvr>
                                        <p:cTn dur="1" fill="hold" id="42">
                                          <p:stCondLst>
                                            <p:cond delay="0"/>
                                          </p:stCondLst>
                                        </p:cTn>
                                        <p:tgtEl>
                                          <p:spTgt spid="3145761"/>
                                        </p:tgtEl>
                                        <p:attrNameLst>
                                          <p:attrName>style.visibility</p:attrName>
                                        </p:attrNameLst>
                                      </p:cBhvr>
                                      <p:to>
                                        <p:strVal val="visible"/>
                                      </p:to>
                                    </p:set>
                                    <p:animEffect transition="in" filter="randombar(horizontal)">
                                      <p:cBhvr>
                                        <p:cTn dur="500" id="43"/>
                                        <p:tgtEl>
                                          <p:spTgt spid="3145761"/>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22" presetSubtype="1">
                                  <p:stCondLst>
                                    <p:cond delay="0"/>
                                  </p:stCondLst>
                                  <p:childTnLst>
                                    <p:set>
                                      <p:cBhvr>
                                        <p:cTn dur="1" fill="hold" id="47">
                                          <p:stCondLst>
                                            <p:cond delay="0"/>
                                          </p:stCondLst>
                                        </p:cTn>
                                        <p:tgtEl>
                                          <p:spTgt spid="3145751"/>
                                        </p:tgtEl>
                                        <p:attrNameLst>
                                          <p:attrName>style.visibility</p:attrName>
                                        </p:attrNameLst>
                                      </p:cBhvr>
                                      <p:to>
                                        <p:strVal val="visible"/>
                                      </p:to>
                                    </p:set>
                                    <p:animEffect transition="in" filter="wipe(up)">
                                      <p:cBhvr>
                                        <p:cTn dur="500" id="48"/>
                                        <p:tgtEl>
                                          <p:spTgt spid="3145751"/>
                                        </p:tgtEl>
                                      </p:cBhvr>
                                    </p:animEffect>
                                  </p:childTnLst>
                                </p:cTn>
                              </p:par>
                            </p:childTnLst>
                          </p:cTn>
                        </p:par>
                        <p:par>
                          <p:cTn fill="hold" id="49">
                            <p:stCondLst>
                              <p:cond delay="500"/>
                            </p:stCondLst>
                            <p:childTnLst>
                              <p:par>
                                <p:cTn fill="hold" id="50" nodeType="afterEffect" presetClass="entr" presetID="22" presetSubtype="8">
                                  <p:stCondLst>
                                    <p:cond delay="0"/>
                                  </p:stCondLst>
                                  <p:childTnLst>
                                    <p:set>
                                      <p:cBhvr>
                                        <p:cTn dur="1" fill="hold" id="51">
                                          <p:stCondLst>
                                            <p:cond delay="0"/>
                                          </p:stCondLst>
                                        </p:cTn>
                                        <p:tgtEl>
                                          <p:spTgt spid="306"/>
                                        </p:tgtEl>
                                        <p:attrNameLst>
                                          <p:attrName>style.visibility</p:attrName>
                                        </p:attrNameLst>
                                      </p:cBhvr>
                                      <p:to>
                                        <p:strVal val="visible"/>
                                      </p:to>
                                    </p:set>
                                    <p:animEffect transition="in" filter="wipe(left)">
                                      <p:cBhvr>
                                        <p:cTn dur="500" id="52"/>
                                        <p:tgtEl>
                                          <p:spTgt spid="306"/>
                                        </p:tgtEl>
                                      </p:cBhvr>
                                    </p:animEffect>
                                  </p:childTnLst>
                                </p:cTn>
                              </p:par>
                            </p:childTnLst>
                          </p:cTn>
                        </p:par>
                        <p:par>
                          <p:cTn fill="hold" id="53">
                            <p:stCondLst>
                              <p:cond delay="1000"/>
                            </p:stCondLst>
                            <p:childTnLst>
                              <p:par>
                                <p:cTn fill="hold" id="54" nodeType="afterEffect" presetClass="entr" presetID="10" presetSubtype="0">
                                  <p:stCondLst>
                                    <p:cond delay="0"/>
                                  </p:stCondLst>
                                  <p:childTnLst>
                                    <p:set>
                                      <p:cBhvr>
                                        <p:cTn dur="1" fill="hold" id="55">
                                          <p:stCondLst>
                                            <p:cond delay="0"/>
                                          </p:stCondLst>
                                        </p:cTn>
                                        <p:tgtEl>
                                          <p:spTgt spid="314"/>
                                        </p:tgtEl>
                                        <p:attrNameLst>
                                          <p:attrName>style.visibility</p:attrName>
                                        </p:attrNameLst>
                                      </p:cBhvr>
                                      <p:to>
                                        <p:strVal val="visible"/>
                                      </p:to>
                                    </p:set>
                                    <p:animEffect transition="in" filter="fade">
                                      <p:cBhvr>
                                        <p:cTn dur="500" id="56"/>
                                        <p:tgtEl>
                                          <p:spTgt spid="314"/>
                                        </p:tgtEl>
                                      </p:cBhvr>
                                    </p:animEffect>
                                  </p:childTnLst>
                                </p:cTn>
                              </p:par>
                            </p:childTnLst>
                          </p:cTn>
                        </p:par>
                        <p:par>
                          <p:cTn fill="hold" id="57">
                            <p:stCondLst>
                              <p:cond delay="1500"/>
                            </p:stCondLst>
                            <p:childTnLst>
                              <p:par>
                                <p:cTn fill="hold" id="58" nodeType="afterEffect" presetClass="entr" presetID="14" presetSubtype="10">
                                  <p:stCondLst>
                                    <p:cond delay="0"/>
                                  </p:stCondLst>
                                  <p:childTnLst>
                                    <p:set>
                                      <p:cBhvr>
                                        <p:cTn dur="1" fill="hold" id="59">
                                          <p:stCondLst>
                                            <p:cond delay="0"/>
                                          </p:stCondLst>
                                        </p:cTn>
                                        <p:tgtEl>
                                          <p:spTgt spid="3145762"/>
                                        </p:tgtEl>
                                        <p:attrNameLst>
                                          <p:attrName>style.visibility</p:attrName>
                                        </p:attrNameLst>
                                      </p:cBhvr>
                                      <p:to>
                                        <p:strVal val="visible"/>
                                      </p:to>
                                    </p:set>
                                    <p:animEffect transition="in" filter="randombar(horizontal)">
                                      <p:cBhvr>
                                        <p:cTn dur="500" id="60"/>
                                        <p:tgtEl>
                                          <p:spTgt spid="3145762"/>
                                        </p:tgtEl>
                                      </p:cBhvr>
                                    </p:animEffect>
                                  </p:childTnLst>
                                </p:cTn>
                              </p:par>
                            </p:childTnLst>
                          </p:cTn>
                        </p:par>
                        <p:par>
                          <p:cTn fill="hold" id="61">
                            <p:stCondLst>
                              <p:cond delay="2000"/>
                            </p:stCondLst>
                            <p:childTnLst>
                              <p:par>
                                <p:cTn fill="hold" id="62" nodeType="afterEffect" presetClass="entr" presetID="14" presetSubtype="10">
                                  <p:stCondLst>
                                    <p:cond delay="0"/>
                                  </p:stCondLst>
                                  <p:childTnLst>
                                    <p:set>
                                      <p:cBhvr>
                                        <p:cTn dur="1" fill="hold" id="63">
                                          <p:stCondLst>
                                            <p:cond delay="0"/>
                                          </p:stCondLst>
                                        </p:cTn>
                                        <p:tgtEl>
                                          <p:spTgt spid="3145763"/>
                                        </p:tgtEl>
                                        <p:attrNameLst>
                                          <p:attrName>style.visibility</p:attrName>
                                        </p:attrNameLst>
                                      </p:cBhvr>
                                      <p:to>
                                        <p:strVal val="visible"/>
                                      </p:to>
                                    </p:set>
                                    <p:animEffect transition="in" filter="randombar(horizontal)">
                                      <p:cBhvr>
                                        <p:cTn dur="500" id="64"/>
                                        <p:tgtEl>
                                          <p:spTgt spid="3145763"/>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308"/>
                                        </p:tgtEl>
                                        <p:attrNameLst>
                                          <p:attrName>style.visibility</p:attrName>
                                        </p:attrNameLst>
                                      </p:cBhvr>
                                      <p:to>
                                        <p:strVal val="visible"/>
                                      </p:to>
                                    </p:set>
                                    <p:animEffect transition="in" filter="wipe(left)">
                                      <p:cBhvr>
                                        <p:cTn dur="500" id="69"/>
                                        <p:tgtEl>
                                          <p:spTgt spid="308"/>
                                        </p:tgtEl>
                                      </p:cBhvr>
                                    </p:animEffect>
                                  </p:childTnLst>
                                </p:cTn>
                              </p:par>
                            </p:childTnLst>
                          </p:cTn>
                        </p:par>
                        <p:par>
                          <p:cTn fill="hold" id="70">
                            <p:stCondLst>
                              <p:cond delay="500"/>
                            </p:stCondLst>
                            <p:childTnLst>
                              <p:par>
                                <p:cTn fill="hold" id="71" nodeType="afterEffect" presetClass="entr" presetID="10" presetSubtype="0">
                                  <p:stCondLst>
                                    <p:cond delay="0"/>
                                  </p:stCondLst>
                                  <p:childTnLst>
                                    <p:set>
                                      <p:cBhvr>
                                        <p:cTn dur="1" fill="hold" id="72">
                                          <p:stCondLst>
                                            <p:cond delay="0"/>
                                          </p:stCondLst>
                                        </p:cTn>
                                        <p:tgtEl>
                                          <p:spTgt spid="316"/>
                                        </p:tgtEl>
                                        <p:attrNameLst>
                                          <p:attrName>style.visibility</p:attrName>
                                        </p:attrNameLst>
                                      </p:cBhvr>
                                      <p:to>
                                        <p:strVal val="visible"/>
                                      </p:to>
                                    </p:set>
                                    <p:animEffect transition="in" filter="fade">
                                      <p:cBhvr>
                                        <p:cTn dur="500" id="73"/>
                                        <p:tgtEl>
                                          <p:spTgt spid="316"/>
                                        </p:tgtEl>
                                      </p:cBhvr>
                                    </p:animEffect>
                                  </p:childTnLst>
                                </p:cTn>
                              </p:par>
                            </p:childTnLst>
                          </p:cTn>
                        </p:par>
                        <p:par>
                          <p:cTn fill="hold" id="74">
                            <p:stCondLst>
                              <p:cond delay="1000"/>
                            </p:stCondLst>
                            <p:childTnLst>
                              <p:par>
                                <p:cTn fill="hold" id="75" nodeType="afterEffect" presetClass="entr" presetID="22" presetSubtype="4">
                                  <p:stCondLst>
                                    <p:cond delay="0"/>
                                  </p:stCondLst>
                                  <p:childTnLst>
                                    <p:set>
                                      <p:cBhvr>
                                        <p:cTn dur="1" fill="hold" id="76">
                                          <p:stCondLst>
                                            <p:cond delay="0"/>
                                          </p:stCondLst>
                                        </p:cTn>
                                        <p:tgtEl>
                                          <p:spTgt spid="3145765"/>
                                        </p:tgtEl>
                                        <p:attrNameLst>
                                          <p:attrName>style.visibility</p:attrName>
                                        </p:attrNameLst>
                                      </p:cBhvr>
                                      <p:to>
                                        <p:strVal val="visible"/>
                                      </p:to>
                                    </p:set>
                                    <p:animEffect transition="in" filter="wipe(down)">
                                      <p:cBhvr>
                                        <p:cTn dur="500" id="77"/>
                                        <p:tgtEl>
                                          <p:spTgt spid="3145765"/>
                                        </p:tgtEl>
                                      </p:cBhvr>
                                    </p:animEffect>
                                  </p:childTnLst>
                                </p:cTn>
                              </p:par>
                            </p:childTnLst>
                          </p:cTn>
                        </p:par>
                        <p:par>
                          <p:cTn fill="hold" id="78">
                            <p:stCondLst>
                              <p:cond delay="1500"/>
                            </p:stCondLst>
                            <p:childTnLst>
                              <p:par>
                                <p:cTn fill="hold" id="79" nodeType="afterEffect" presetClass="entr" presetID="1" presetSubtype="0">
                                  <p:stCondLst>
                                    <p:cond delay="0"/>
                                  </p:stCondLst>
                                  <p:childTnLst>
                                    <p:set>
                                      <p:cBhvr>
                                        <p:cTn dur="1" fill="hold" id="80">
                                          <p:stCondLst>
                                            <p:cond delay="0"/>
                                          </p:stCondLst>
                                        </p:cTn>
                                        <p:tgtEl>
                                          <p:spTgt spid="3145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pic>
        <p:nvPicPr>
          <p:cNvPr id="209723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19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19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9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198" name="文本框 58"/>
          <p:cNvSpPr txBox="1"/>
          <p:nvPr/>
        </p:nvSpPr>
        <p:spPr>
          <a:xfrm>
            <a:off x="4018506" y="653569"/>
            <a:ext cx="4154984"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p>
        </p:txBody>
      </p:sp>
      <p:grpSp>
        <p:nvGrpSpPr>
          <p:cNvPr id="320" name="Group 4"/>
          <p:cNvGrpSpPr/>
          <p:nvPr/>
        </p:nvGrpSpPr>
        <p:grpSpPr>
          <a:xfrm>
            <a:off x="5220494" y="2823937"/>
            <a:ext cx="1731963" cy="1730375"/>
            <a:chOff x="5258594" y="3390900"/>
            <a:chExt cx="1731963" cy="1730375"/>
          </a:xfrm>
        </p:grpSpPr>
        <p:sp>
          <p:nvSpPr>
            <p:cNvPr id="1049199" name="Freeform 9"/>
            <p:cNvSpPr/>
            <p:nvPr/>
          </p:nvSpPr>
          <p:spPr bwMode="auto">
            <a:xfrm>
              <a:off x="5258594" y="3390900"/>
              <a:ext cx="1731963" cy="1730375"/>
            </a:xfrm>
            <a:custGeom>
              <a:avLst/>
              <a:gdLst>
                <a:gd name="T0" fmla="*/ 1033 w 1112"/>
                <a:gd name="T1" fmla="*/ 458 h 1111"/>
                <a:gd name="T2" fmla="*/ 966 w 1112"/>
                <a:gd name="T3" fmla="*/ 480 h 1111"/>
                <a:gd name="T4" fmla="*/ 916 w 1112"/>
                <a:gd name="T5" fmla="*/ 449 h 1111"/>
                <a:gd name="T6" fmla="*/ 916 w 1112"/>
                <a:gd name="T7" fmla="*/ 444 h 1111"/>
                <a:gd name="T8" fmla="*/ 916 w 1112"/>
                <a:gd name="T9" fmla="*/ 196 h 1111"/>
                <a:gd name="T10" fmla="*/ 869 w 1112"/>
                <a:gd name="T11" fmla="*/ 196 h 1111"/>
                <a:gd name="T12" fmla="*/ 869 w 1112"/>
                <a:gd name="T13" fmla="*/ 196 h 1111"/>
                <a:gd name="T14" fmla="*/ 649 w 1112"/>
                <a:gd name="T15" fmla="*/ 196 h 1111"/>
                <a:gd name="T16" fmla="*/ 642 w 1112"/>
                <a:gd name="T17" fmla="*/ 196 h 1111"/>
                <a:gd name="T18" fmla="*/ 645 w 1112"/>
                <a:gd name="T19" fmla="*/ 196 h 1111"/>
                <a:gd name="T20" fmla="*/ 613 w 1112"/>
                <a:gd name="T21" fmla="*/ 146 h 1111"/>
                <a:gd name="T22" fmla="*/ 635 w 1112"/>
                <a:gd name="T23" fmla="*/ 78 h 1111"/>
                <a:gd name="T24" fmla="*/ 547 w 1112"/>
                <a:gd name="T25" fmla="*/ 0 h 1111"/>
                <a:gd name="T26" fmla="*/ 459 w 1112"/>
                <a:gd name="T27" fmla="*/ 78 h 1111"/>
                <a:gd name="T28" fmla="*/ 481 w 1112"/>
                <a:gd name="T29" fmla="*/ 146 h 1111"/>
                <a:gd name="T30" fmla="*/ 449 w 1112"/>
                <a:gd name="T31" fmla="*/ 196 h 1111"/>
                <a:gd name="T32" fmla="*/ 444 w 1112"/>
                <a:gd name="T33" fmla="*/ 196 h 1111"/>
                <a:gd name="T34" fmla="*/ 354 w 1112"/>
                <a:gd name="T35" fmla="*/ 196 h 1111"/>
                <a:gd name="T36" fmla="*/ 354 w 1112"/>
                <a:gd name="T37" fmla="*/ 196 h 1111"/>
                <a:gd name="T38" fmla="*/ 196 w 1112"/>
                <a:gd name="T39" fmla="*/ 196 h 1111"/>
                <a:gd name="T40" fmla="*/ 196 w 1112"/>
                <a:gd name="T41" fmla="*/ 444 h 1111"/>
                <a:gd name="T42" fmla="*/ 196 w 1112"/>
                <a:gd name="T43" fmla="*/ 448 h 1111"/>
                <a:gd name="T44" fmla="*/ 146 w 1112"/>
                <a:gd name="T45" fmla="*/ 480 h 1111"/>
                <a:gd name="T46" fmla="*/ 79 w 1112"/>
                <a:gd name="T47" fmla="*/ 458 h 1111"/>
                <a:gd name="T48" fmla="*/ 0 w 1112"/>
                <a:gd name="T49" fmla="*/ 546 h 1111"/>
                <a:gd name="T50" fmla="*/ 79 w 1112"/>
                <a:gd name="T51" fmla="*/ 634 h 1111"/>
                <a:gd name="T52" fmla="*/ 146 w 1112"/>
                <a:gd name="T53" fmla="*/ 612 h 1111"/>
                <a:gd name="T54" fmla="*/ 196 w 1112"/>
                <a:gd name="T55" fmla="*/ 644 h 1111"/>
                <a:gd name="T56" fmla="*/ 196 w 1112"/>
                <a:gd name="T57" fmla="*/ 641 h 1111"/>
                <a:gd name="T58" fmla="*/ 196 w 1112"/>
                <a:gd name="T59" fmla="*/ 648 h 1111"/>
                <a:gd name="T60" fmla="*/ 196 w 1112"/>
                <a:gd name="T61" fmla="*/ 915 h 1111"/>
                <a:gd name="T62" fmla="*/ 240 w 1112"/>
                <a:gd name="T63" fmla="*/ 915 h 1111"/>
                <a:gd name="T64" fmla="*/ 445 w 1112"/>
                <a:gd name="T65" fmla="*/ 915 h 1111"/>
                <a:gd name="T66" fmla="*/ 452 w 1112"/>
                <a:gd name="T67" fmla="*/ 915 h 1111"/>
                <a:gd name="T68" fmla="*/ 449 w 1112"/>
                <a:gd name="T69" fmla="*/ 915 h 1111"/>
                <a:gd name="T70" fmla="*/ 481 w 1112"/>
                <a:gd name="T71" fmla="*/ 965 h 1111"/>
                <a:gd name="T72" fmla="*/ 459 w 1112"/>
                <a:gd name="T73" fmla="*/ 1032 h 1111"/>
                <a:gd name="T74" fmla="*/ 547 w 1112"/>
                <a:gd name="T75" fmla="*/ 1111 h 1111"/>
                <a:gd name="T76" fmla="*/ 635 w 1112"/>
                <a:gd name="T77" fmla="*/ 1032 h 1111"/>
                <a:gd name="T78" fmla="*/ 613 w 1112"/>
                <a:gd name="T79" fmla="*/ 965 h 1111"/>
                <a:gd name="T80" fmla="*/ 645 w 1112"/>
                <a:gd name="T81" fmla="*/ 915 h 1111"/>
                <a:gd name="T82" fmla="*/ 650 w 1112"/>
                <a:gd name="T83" fmla="*/ 915 h 1111"/>
                <a:gd name="T84" fmla="*/ 758 w 1112"/>
                <a:gd name="T85" fmla="*/ 915 h 1111"/>
                <a:gd name="T86" fmla="*/ 758 w 1112"/>
                <a:gd name="T87" fmla="*/ 915 h 1111"/>
                <a:gd name="T88" fmla="*/ 861 w 1112"/>
                <a:gd name="T89" fmla="*/ 915 h 1111"/>
                <a:gd name="T90" fmla="*/ 916 w 1112"/>
                <a:gd name="T91" fmla="*/ 915 h 1111"/>
                <a:gd name="T92" fmla="*/ 916 w 1112"/>
                <a:gd name="T93" fmla="*/ 648 h 1111"/>
                <a:gd name="T94" fmla="*/ 916 w 1112"/>
                <a:gd name="T95" fmla="*/ 641 h 1111"/>
                <a:gd name="T96" fmla="*/ 916 w 1112"/>
                <a:gd name="T97" fmla="*/ 644 h 1111"/>
                <a:gd name="T98" fmla="*/ 966 w 1112"/>
                <a:gd name="T99" fmla="*/ 612 h 1111"/>
                <a:gd name="T100" fmla="*/ 1033 w 1112"/>
                <a:gd name="T101" fmla="*/ 634 h 1111"/>
                <a:gd name="T102" fmla="*/ 1112 w 1112"/>
                <a:gd name="T103" fmla="*/ 546 h 1111"/>
                <a:gd name="T104" fmla="*/ 1033 w 1112"/>
                <a:gd name="T105" fmla="*/ 458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1">
                  <a:moveTo>
                    <a:pt x="1033" y="458"/>
                  </a:moveTo>
                  <a:cubicBezTo>
                    <a:pt x="1011" y="458"/>
                    <a:pt x="966" y="480"/>
                    <a:pt x="966" y="480"/>
                  </a:cubicBezTo>
                  <a:cubicBezTo>
                    <a:pt x="940" y="493"/>
                    <a:pt x="918" y="479"/>
                    <a:pt x="916" y="449"/>
                  </a:cubicBezTo>
                  <a:cubicBezTo>
                    <a:pt x="916" y="444"/>
                    <a:pt x="916" y="444"/>
                    <a:pt x="916" y="444"/>
                  </a:cubicBezTo>
                  <a:cubicBezTo>
                    <a:pt x="916" y="196"/>
                    <a:pt x="916" y="196"/>
                    <a:pt x="916" y="196"/>
                  </a:cubicBezTo>
                  <a:cubicBezTo>
                    <a:pt x="869" y="196"/>
                    <a:pt x="869" y="196"/>
                    <a:pt x="869" y="196"/>
                  </a:cubicBezTo>
                  <a:cubicBezTo>
                    <a:pt x="869" y="196"/>
                    <a:pt x="869" y="196"/>
                    <a:pt x="869" y="196"/>
                  </a:cubicBezTo>
                  <a:cubicBezTo>
                    <a:pt x="649" y="196"/>
                    <a:pt x="649" y="196"/>
                    <a:pt x="649" y="196"/>
                  </a:cubicBezTo>
                  <a:cubicBezTo>
                    <a:pt x="645" y="196"/>
                    <a:pt x="643" y="196"/>
                    <a:pt x="642" y="196"/>
                  </a:cubicBezTo>
                  <a:cubicBezTo>
                    <a:pt x="642" y="196"/>
                    <a:pt x="643" y="196"/>
                    <a:pt x="645" y="196"/>
                  </a:cubicBezTo>
                  <a:cubicBezTo>
                    <a:pt x="614" y="194"/>
                    <a:pt x="600" y="172"/>
                    <a:pt x="613" y="146"/>
                  </a:cubicBezTo>
                  <a:cubicBezTo>
                    <a:pt x="613" y="146"/>
                    <a:pt x="635" y="101"/>
                    <a:pt x="635" y="78"/>
                  </a:cubicBezTo>
                  <a:cubicBezTo>
                    <a:pt x="635" y="35"/>
                    <a:pt x="595" y="0"/>
                    <a:pt x="547" y="0"/>
                  </a:cubicBezTo>
                  <a:cubicBezTo>
                    <a:pt x="498" y="0"/>
                    <a:pt x="459" y="35"/>
                    <a:pt x="459" y="78"/>
                  </a:cubicBezTo>
                  <a:cubicBezTo>
                    <a:pt x="459" y="101"/>
                    <a:pt x="481" y="146"/>
                    <a:pt x="481" y="146"/>
                  </a:cubicBezTo>
                  <a:cubicBezTo>
                    <a:pt x="494" y="172"/>
                    <a:pt x="479" y="194"/>
                    <a:pt x="449" y="196"/>
                  </a:cubicBezTo>
                  <a:cubicBezTo>
                    <a:pt x="444" y="196"/>
                    <a:pt x="444" y="196"/>
                    <a:pt x="444" y="196"/>
                  </a:cubicBezTo>
                  <a:cubicBezTo>
                    <a:pt x="354" y="196"/>
                    <a:pt x="354" y="196"/>
                    <a:pt x="354" y="196"/>
                  </a:cubicBezTo>
                  <a:cubicBezTo>
                    <a:pt x="354" y="196"/>
                    <a:pt x="354" y="196"/>
                    <a:pt x="354" y="196"/>
                  </a:cubicBezTo>
                  <a:cubicBezTo>
                    <a:pt x="196" y="196"/>
                    <a:pt x="196" y="196"/>
                    <a:pt x="196" y="196"/>
                  </a:cubicBezTo>
                  <a:cubicBezTo>
                    <a:pt x="196" y="444"/>
                    <a:pt x="196" y="444"/>
                    <a:pt x="196" y="444"/>
                  </a:cubicBezTo>
                  <a:cubicBezTo>
                    <a:pt x="196" y="448"/>
                    <a:pt x="196" y="448"/>
                    <a:pt x="196" y="448"/>
                  </a:cubicBezTo>
                  <a:cubicBezTo>
                    <a:pt x="194" y="479"/>
                    <a:pt x="172" y="493"/>
                    <a:pt x="146" y="480"/>
                  </a:cubicBezTo>
                  <a:cubicBezTo>
                    <a:pt x="146" y="480"/>
                    <a:pt x="101" y="458"/>
                    <a:pt x="79" y="458"/>
                  </a:cubicBezTo>
                  <a:cubicBezTo>
                    <a:pt x="35" y="458"/>
                    <a:pt x="0" y="498"/>
                    <a:pt x="0" y="546"/>
                  </a:cubicBezTo>
                  <a:cubicBezTo>
                    <a:pt x="0" y="595"/>
                    <a:pt x="35" y="634"/>
                    <a:pt x="79" y="634"/>
                  </a:cubicBezTo>
                  <a:cubicBezTo>
                    <a:pt x="101" y="634"/>
                    <a:pt x="146" y="612"/>
                    <a:pt x="146" y="612"/>
                  </a:cubicBezTo>
                  <a:cubicBezTo>
                    <a:pt x="172" y="599"/>
                    <a:pt x="194" y="614"/>
                    <a:pt x="196" y="644"/>
                  </a:cubicBezTo>
                  <a:cubicBezTo>
                    <a:pt x="196" y="643"/>
                    <a:pt x="196" y="642"/>
                    <a:pt x="196" y="641"/>
                  </a:cubicBezTo>
                  <a:cubicBezTo>
                    <a:pt x="196" y="642"/>
                    <a:pt x="196" y="645"/>
                    <a:pt x="196" y="648"/>
                  </a:cubicBezTo>
                  <a:cubicBezTo>
                    <a:pt x="196" y="915"/>
                    <a:pt x="196" y="915"/>
                    <a:pt x="196" y="915"/>
                  </a:cubicBezTo>
                  <a:cubicBezTo>
                    <a:pt x="196" y="915"/>
                    <a:pt x="224" y="915"/>
                    <a:pt x="240" y="915"/>
                  </a:cubicBezTo>
                  <a:cubicBezTo>
                    <a:pt x="445" y="915"/>
                    <a:pt x="445" y="915"/>
                    <a:pt x="445" y="915"/>
                  </a:cubicBezTo>
                  <a:cubicBezTo>
                    <a:pt x="448" y="915"/>
                    <a:pt x="451" y="915"/>
                    <a:pt x="452" y="915"/>
                  </a:cubicBezTo>
                  <a:cubicBezTo>
                    <a:pt x="451" y="915"/>
                    <a:pt x="450" y="915"/>
                    <a:pt x="449" y="915"/>
                  </a:cubicBezTo>
                  <a:cubicBezTo>
                    <a:pt x="479" y="917"/>
                    <a:pt x="494" y="939"/>
                    <a:pt x="481" y="965"/>
                  </a:cubicBezTo>
                  <a:cubicBezTo>
                    <a:pt x="481" y="965"/>
                    <a:pt x="459" y="1010"/>
                    <a:pt x="459" y="1032"/>
                  </a:cubicBezTo>
                  <a:cubicBezTo>
                    <a:pt x="459" y="1076"/>
                    <a:pt x="498" y="1111"/>
                    <a:pt x="547" y="1111"/>
                  </a:cubicBezTo>
                  <a:cubicBezTo>
                    <a:pt x="595" y="1111"/>
                    <a:pt x="635" y="1076"/>
                    <a:pt x="635" y="1032"/>
                  </a:cubicBezTo>
                  <a:cubicBezTo>
                    <a:pt x="635" y="1010"/>
                    <a:pt x="613" y="965"/>
                    <a:pt x="613" y="965"/>
                  </a:cubicBezTo>
                  <a:cubicBezTo>
                    <a:pt x="600" y="939"/>
                    <a:pt x="614" y="917"/>
                    <a:pt x="645" y="915"/>
                  </a:cubicBezTo>
                  <a:cubicBezTo>
                    <a:pt x="650" y="915"/>
                    <a:pt x="650" y="915"/>
                    <a:pt x="650" y="915"/>
                  </a:cubicBezTo>
                  <a:cubicBezTo>
                    <a:pt x="758" y="915"/>
                    <a:pt x="758" y="915"/>
                    <a:pt x="758" y="915"/>
                  </a:cubicBezTo>
                  <a:cubicBezTo>
                    <a:pt x="758" y="915"/>
                    <a:pt x="758" y="915"/>
                    <a:pt x="758" y="915"/>
                  </a:cubicBezTo>
                  <a:cubicBezTo>
                    <a:pt x="861" y="915"/>
                    <a:pt x="861" y="915"/>
                    <a:pt x="861" y="915"/>
                  </a:cubicBezTo>
                  <a:cubicBezTo>
                    <a:pt x="865" y="915"/>
                    <a:pt x="916" y="915"/>
                    <a:pt x="916" y="915"/>
                  </a:cubicBezTo>
                  <a:cubicBezTo>
                    <a:pt x="916" y="648"/>
                    <a:pt x="916" y="648"/>
                    <a:pt x="916" y="648"/>
                  </a:cubicBezTo>
                  <a:cubicBezTo>
                    <a:pt x="916" y="645"/>
                    <a:pt x="916" y="643"/>
                    <a:pt x="916" y="641"/>
                  </a:cubicBezTo>
                  <a:cubicBezTo>
                    <a:pt x="916" y="642"/>
                    <a:pt x="916" y="643"/>
                    <a:pt x="916" y="644"/>
                  </a:cubicBezTo>
                  <a:cubicBezTo>
                    <a:pt x="918" y="614"/>
                    <a:pt x="940" y="600"/>
                    <a:pt x="966" y="612"/>
                  </a:cubicBezTo>
                  <a:cubicBezTo>
                    <a:pt x="966" y="612"/>
                    <a:pt x="1011" y="634"/>
                    <a:pt x="1033" y="634"/>
                  </a:cubicBezTo>
                  <a:cubicBezTo>
                    <a:pt x="1077" y="634"/>
                    <a:pt x="1112" y="595"/>
                    <a:pt x="1112" y="546"/>
                  </a:cubicBezTo>
                  <a:cubicBezTo>
                    <a:pt x="1112" y="498"/>
                    <a:pt x="1077" y="458"/>
                    <a:pt x="1033" y="458"/>
                  </a:cubicBezTo>
                  <a:close/>
                </a:path>
              </a:pathLst>
            </a:custGeom>
            <a:solidFill>
              <a:srgbClr val="4A4A4A"/>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00" name="TextBox 6"/>
            <p:cNvSpPr txBox="1"/>
            <p:nvPr/>
          </p:nvSpPr>
          <p:spPr>
            <a:xfrm>
              <a:off x="5654914" y="3787765"/>
              <a:ext cx="902811" cy="954107"/>
            </a:xfrm>
            <a:prstGeom prst="rect"/>
            <a:noFill/>
          </p:spPr>
          <p:txBody>
            <a:bodyPr rtlCol="0" wrap="none">
              <a:spAutoFit/>
            </a:bodyPr>
            <a:p>
              <a:pPr algn="ctr"/>
              <a:r>
                <a:rPr altLang="en-US" dirty="0" sz="2800" lang="zh-CN">
                  <a:solidFill>
                    <a:schemeClr val="bg1"/>
                  </a:solidFill>
                  <a:latin typeface="方正正大黑简体" panose="02000000000000000000" pitchFamily="2" charset="-122"/>
                  <a:ea typeface="方正正大黑简体" panose="02000000000000000000" pitchFamily="2" charset="-122"/>
                  <a:sym typeface="字魂105号-简雅黑" panose="00000500000000000000" pitchFamily="2" charset="-122"/>
                </a:rPr>
                <a:t>网络</a:t>
              </a:r>
            </a:p>
            <a:p>
              <a:pPr algn="ctr"/>
              <a:r>
                <a:rPr altLang="en-US" dirty="0" sz="2800" lang="zh-CN">
                  <a:solidFill>
                    <a:schemeClr val="bg1"/>
                  </a:solidFill>
                  <a:latin typeface="方正正大黑简体" panose="02000000000000000000" pitchFamily="2" charset="-122"/>
                  <a:ea typeface="方正正大黑简体" panose="02000000000000000000" pitchFamily="2" charset="-122"/>
                  <a:sym typeface="字魂105号-简雅黑" panose="00000500000000000000" pitchFamily="2" charset="-122"/>
                </a:rPr>
                <a:t>攻击</a:t>
              </a:r>
            </a:p>
          </p:txBody>
        </p:sp>
      </p:grpSp>
      <p:grpSp>
        <p:nvGrpSpPr>
          <p:cNvPr id="321" name="Group 7"/>
          <p:cNvGrpSpPr/>
          <p:nvPr/>
        </p:nvGrpSpPr>
        <p:grpSpPr>
          <a:xfrm>
            <a:off x="5514182" y="1638075"/>
            <a:ext cx="1133475" cy="1082675"/>
            <a:chOff x="5552282" y="2109788"/>
            <a:chExt cx="1133475" cy="1082675"/>
          </a:xfrm>
        </p:grpSpPr>
        <p:sp>
          <p:nvSpPr>
            <p:cNvPr id="1049201" name="Freeform 11"/>
            <p:cNvSpPr/>
            <p:nvPr/>
          </p:nvSpPr>
          <p:spPr bwMode="auto">
            <a:xfrm>
              <a:off x="5552282" y="2109788"/>
              <a:ext cx="1133475" cy="1082675"/>
            </a:xfrm>
            <a:custGeom>
              <a:avLst/>
              <a:gdLst>
                <a:gd name="T0" fmla="*/ 252 w 728"/>
                <a:gd name="T1" fmla="*/ 694 h 695"/>
                <a:gd name="T2" fmla="*/ 247 w 728"/>
                <a:gd name="T3" fmla="*/ 694 h 695"/>
                <a:gd name="T4" fmla="*/ 0 w 728"/>
                <a:gd name="T5" fmla="*/ 694 h 695"/>
                <a:gd name="T6" fmla="*/ 0 w 728"/>
                <a:gd name="T7" fmla="*/ 459 h 695"/>
                <a:gd name="T8" fmla="*/ 0 w 728"/>
                <a:gd name="T9" fmla="*/ 455 h 695"/>
                <a:gd name="T10" fmla="*/ 0 w 728"/>
                <a:gd name="T11" fmla="*/ 455 h 695"/>
                <a:gd name="T12" fmla="*/ 20 w 728"/>
                <a:gd name="T13" fmla="*/ 431 h 695"/>
                <a:gd name="T14" fmla="*/ 33 w 728"/>
                <a:gd name="T15" fmla="*/ 434 h 695"/>
                <a:gd name="T16" fmla="*/ 110 w 728"/>
                <a:gd name="T17" fmla="*/ 457 h 695"/>
                <a:gd name="T18" fmla="*/ 206 w 728"/>
                <a:gd name="T19" fmla="*/ 357 h 695"/>
                <a:gd name="T20" fmla="*/ 110 w 728"/>
                <a:gd name="T21" fmla="*/ 256 h 695"/>
                <a:gd name="T22" fmla="*/ 33 w 728"/>
                <a:gd name="T23" fmla="*/ 279 h 695"/>
                <a:gd name="T24" fmla="*/ 20 w 728"/>
                <a:gd name="T25" fmla="*/ 283 h 695"/>
                <a:gd name="T26" fmla="*/ 1 w 728"/>
                <a:gd name="T27" fmla="*/ 260 h 695"/>
                <a:gd name="T28" fmla="*/ 0 w 728"/>
                <a:gd name="T29" fmla="*/ 259 h 695"/>
                <a:gd name="T30" fmla="*/ 0 w 728"/>
                <a:gd name="T31" fmla="*/ 259 h 695"/>
                <a:gd name="T32" fmla="*/ 0 w 728"/>
                <a:gd name="T33" fmla="*/ 255 h 695"/>
                <a:gd name="T34" fmla="*/ 0 w 728"/>
                <a:gd name="T35" fmla="*/ 1 h 695"/>
                <a:gd name="T36" fmla="*/ 33 w 728"/>
                <a:gd name="T37" fmla="*/ 1 h 695"/>
                <a:gd name="T38" fmla="*/ 253 w 728"/>
                <a:gd name="T39" fmla="*/ 1 h 695"/>
                <a:gd name="T40" fmla="*/ 254 w 728"/>
                <a:gd name="T41" fmla="*/ 1 h 695"/>
                <a:gd name="T42" fmla="*/ 254 w 728"/>
                <a:gd name="T43" fmla="*/ 1 h 695"/>
                <a:gd name="T44" fmla="*/ 463 w 728"/>
                <a:gd name="T45" fmla="*/ 1 h 695"/>
                <a:gd name="T46" fmla="*/ 589 w 728"/>
                <a:gd name="T47" fmla="*/ 1 h 695"/>
                <a:gd name="T48" fmla="*/ 589 w 728"/>
                <a:gd name="T49" fmla="*/ 0 h 695"/>
                <a:gd name="T50" fmla="*/ 685 w 728"/>
                <a:gd name="T51" fmla="*/ 0 h 695"/>
                <a:gd name="T52" fmla="*/ 728 w 728"/>
                <a:gd name="T53" fmla="*/ 0 h 695"/>
                <a:gd name="T54" fmla="*/ 728 w 728"/>
                <a:gd name="T55" fmla="*/ 255 h 695"/>
                <a:gd name="T56" fmla="*/ 728 w 728"/>
                <a:gd name="T57" fmla="*/ 260 h 695"/>
                <a:gd name="T58" fmla="*/ 709 w 728"/>
                <a:gd name="T59" fmla="*/ 282 h 695"/>
                <a:gd name="T60" fmla="*/ 695 w 728"/>
                <a:gd name="T61" fmla="*/ 279 h 695"/>
                <a:gd name="T62" fmla="*/ 619 w 728"/>
                <a:gd name="T63" fmla="*/ 256 h 695"/>
                <a:gd name="T64" fmla="*/ 523 w 728"/>
                <a:gd name="T65" fmla="*/ 356 h 695"/>
                <a:gd name="T66" fmla="*/ 619 w 728"/>
                <a:gd name="T67" fmla="*/ 457 h 695"/>
                <a:gd name="T68" fmla="*/ 695 w 728"/>
                <a:gd name="T69" fmla="*/ 434 h 695"/>
                <a:gd name="T70" fmla="*/ 709 w 728"/>
                <a:gd name="T71" fmla="*/ 431 h 695"/>
                <a:gd name="T72" fmla="*/ 728 w 728"/>
                <a:gd name="T73" fmla="*/ 454 h 695"/>
                <a:gd name="T74" fmla="*/ 728 w 728"/>
                <a:gd name="T75" fmla="*/ 459 h 695"/>
                <a:gd name="T76" fmla="*/ 728 w 728"/>
                <a:gd name="T77" fmla="*/ 694 h 695"/>
                <a:gd name="T78" fmla="*/ 679 w 728"/>
                <a:gd name="T79" fmla="*/ 694 h 695"/>
                <a:gd name="T80" fmla="*/ 679 w 728"/>
                <a:gd name="T81" fmla="*/ 694 h 695"/>
                <a:gd name="T82" fmla="*/ 461 w 728"/>
                <a:gd name="T83" fmla="*/ 694 h 695"/>
                <a:gd name="T84" fmla="*/ 454 w 728"/>
                <a:gd name="T85" fmla="*/ 694 h 695"/>
                <a:gd name="T86" fmla="*/ 454 w 728"/>
                <a:gd name="T87" fmla="*/ 694 h 695"/>
                <a:gd name="T88" fmla="*/ 434 w 728"/>
                <a:gd name="T89" fmla="*/ 684 h 695"/>
                <a:gd name="T90" fmla="*/ 436 w 728"/>
                <a:gd name="T91" fmla="*/ 663 h 695"/>
                <a:gd name="T92" fmla="*/ 461 w 728"/>
                <a:gd name="T93" fmla="*/ 590 h 695"/>
                <a:gd name="T94" fmla="*/ 355 w 728"/>
                <a:gd name="T95" fmla="*/ 499 h 695"/>
                <a:gd name="T96" fmla="*/ 249 w 728"/>
                <a:gd name="T97" fmla="*/ 590 h 695"/>
                <a:gd name="T98" fmla="*/ 274 w 728"/>
                <a:gd name="T99" fmla="*/ 663 h 695"/>
                <a:gd name="T100" fmla="*/ 275 w 728"/>
                <a:gd name="T101" fmla="*/ 684 h 695"/>
                <a:gd name="T102" fmla="*/ 254 w 728"/>
                <a:gd name="T103" fmla="*/ 695 h 695"/>
                <a:gd name="T104" fmla="*/ 252 w 728"/>
                <a:gd name="T105" fmla="*/ 69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8" h="695">
                  <a:moveTo>
                    <a:pt x="252" y="694"/>
                  </a:moveTo>
                  <a:cubicBezTo>
                    <a:pt x="247" y="694"/>
                    <a:pt x="247" y="694"/>
                    <a:pt x="247" y="694"/>
                  </a:cubicBezTo>
                  <a:cubicBezTo>
                    <a:pt x="0" y="694"/>
                    <a:pt x="0" y="694"/>
                    <a:pt x="0" y="694"/>
                  </a:cubicBezTo>
                  <a:cubicBezTo>
                    <a:pt x="0" y="459"/>
                    <a:pt x="0" y="459"/>
                    <a:pt x="0" y="459"/>
                  </a:cubicBezTo>
                  <a:cubicBezTo>
                    <a:pt x="0" y="455"/>
                    <a:pt x="0" y="455"/>
                    <a:pt x="0" y="455"/>
                  </a:cubicBezTo>
                  <a:cubicBezTo>
                    <a:pt x="0" y="455"/>
                    <a:pt x="0" y="455"/>
                    <a:pt x="0" y="455"/>
                  </a:cubicBezTo>
                  <a:cubicBezTo>
                    <a:pt x="1" y="449"/>
                    <a:pt x="4" y="431"/>
                    <a:pt x="20" y="431"/>
                  </a:cubicBezTo>
                  <a:cubicBezTo>
                    <a:pt x="24" y="431"/>
                    <a:pt x="28" y="432"/>
                    <a:pt x="33" y="434"/>
                  </a:cubicBezTo>
                  <a:cubicBezTo>
                    <a:pt x="38" y="436"/>
                    <a:pt x="84" y="457"/>
                    <a:pt x="110" y="457"/>
                  </a:cubicBezTo>
                  <a:cubicBezTo>
                    <a:pt x="163" y="457"/>
                    <a:pt x="206" y="412"/>
                    <a:pt x="206" y="357"/>
                  </a:cubicBezTo>
                  <a:cubicBezTo>
                    <a:pt x="206" y="301"/>
                    <a:pt x="163" y="256"/>
                    <a:pt x="110" y="256"/>
                  </a:cubicBezTo>
                  <a:cubicBezTo>
                    <a:pt x="84" y="256"/>
                    <a:pt x="38" y="277"/>
                    <a:pt x="33" y="279"/>
                  </a:cubicBezTo>
                  <a:cubicBezTo>
                    <a:pt x="28" y="281"/>
                    <a:pt x="24" y="283"/>
                    <a:pt x="20" y="283"/>
                  </a:cubicBezTo>
                  <a:cubicBezTo>
                    <a:pt x="5" y="283"/>
                    <a:pt x="1" y="267"/>
                    <a:pt x="1" y="260"/>
                  </a:cubicBezTo>
                  <a:cubicBezTo>
                    <a:pt x="0" y="259"/>
                    <a:pt x="0" y="259"/>
                    <a:pt x="0" y="259"/>
                  </a:cubicBezTo>
                  <a:cubicBezTo>
                    <a:pt x="0" y="259"/>
                    <a:pt x="0" y="259"/>
                    <a:pt x="0" y="259"/>
                  </a:cubicBezTo>
                  <a:cubicBezTo>
                    <a:pt x="0" y="258"/>
                    <a:pt x="0" y="255"/>
                    <a:pt x="0" y="255"/>
                  </a:cubicBezTo>
                  <a:cubicBezTo>
                    <a:pt x="0" y="1"/>
                    <a:pt x="0" y="1"/>
                    <a:pt x="0" y="1"/>
                  </a:cubicBezTo>
                  <a:cubicBezTo>
                    <a:pt x="33" y="1"/>
                    <a:pt x="33" y="1"/>
                    <a:pt x="33" y="1"/>
                  </a:cubicBezTo>
                  <a:cubicBezTo>
                    <a:pt x="253" y="1"/>
                    <a:pt x="253" y="1"/>
                    <a:pt x="253" y="1"/>
                  </a:cubicBezTo>
                  <a:cubicBezTo>
                    <a:pt x="254" y="1"/>
                    <a:pt x="254" y="1"/>
                    <a:pt x="254" y="1"/>
                  </a:cubicBezTo>
                  <a:cubicBezTo>
                    <a:pt x="254" y="1"/>
                    <a:pt x="254" y="1"/>
                    <a:pt x="254" y="1"/>
                  </a:cubicBezTo>
                  <a:cubicBezTo>
                    <a:pt x="463" y="1"/>
                    <a:pt x="463" y="1"/>
                    <a:pt x="463" y="1"/>
                  </a:cubicBezTo>
                  <a:cubicBezTo>
                    <a:pt x="589" y="1"/>
                    <a:pt x="589" y="1"/>
                    <a:pt x="589" y="1"/>
                  </a:cubicBezTo>
                  <a:cubicBezTo>
                    <a:pt x="589" y="0"/>
                    <a:pt x="589" y="0"/>
                    <a:pt x="589" y="0"/>
                  </a:cubicBezTo>
                  <a:cubicBezTo>
                    <a:pt x="685" y="0"/>
                    <a:pt x="685" y="0"/>
                    <a:pt x="685" y="0"/>
                  </a:cubicBezTo>
                  <a:cubicBezTo>
                    <a:pt x="688" y="0"/>
                    <a:pt x="712" y="0"/>
                    <a:pt x="728" y="0"/>
                  </a:cubicBezTo>
                  <a:cubicBezTo>
                    <a:pt x="728" y="255"/>
                    <a:pt x="728" y="255"/>
                    <a:pt x="728" y="255"/>
                  </a:cubicBezTo>
                  <a:cubicBezTo>
                    <a:pt x="728" y="257"/>
                    <a:pt x="728" y="259"/>
                    <a:pt x="728" y="260"/>
                  </a:cubicBezTo>
                  <a:cubicBezTo>
                    <a:pt x="727" y="266"/>
                    <a:pt x="724" y="282"/>
                    <a:pt x="709" y="282"/>
                  </a:cubicBezTo>
                  <a:cubicBezTo>
                    <a:pt x="705" y="282"/>
                    <a:pt x="700" y="281"/>
                    <a:pt x="695" y="279"/>
                  </a:cubicBezTo>
                  <a:cubicBezTo>
                    <a:pt x="690" y="277"/>
                    <a:pt x="645" y="256"/>
                    <a:pt x="619" y="256"/>
                  </a:cubicBezTo>
                  <a:cubicBezTo>
                    <a:pt x="566" y="256"/>
                    <a:pt x="523" y="301"/>
                    <a:pt x="523" y="356"/>
                  </a:cubicBezTo>
                  <a:cubicBezTo>
                    <a:pt x="523" y="412"/>
                    <a:pt x="566" y="457"/>
                    <a:pt x="619" y="457"/>
                  </a:cubicBezTo>
                  <a:cubicBezTo>
                    <a:pt x="645" y="457"/>
                    <a:pt x="690" y="436"/>
                    <a:pt x="695" y="434"/>
                  </a:cubicBezTo>
                  <a:cubicBezTo>
                    <a:pt x="700" y="432"/>
                    <a:pt x="705" y="431"/>
                    <a:pt x="709" y="431"/>
                  </a:cubicBezTo>
                  <a:cubicBezTo>
                    <a:pt x="724" y="431"/>
                    <a:pt x="728" y="447"/>
                    <a:pt x="728" y="454"/>
                  </a:cubicBezTo>
                  <a:cubicBezTo>
                    <a:pt x="728" y="459"/>
                    <a:pt x="728" y="459"/>
                    <a:pt x="728" y="459"/>
                  </a:cubicBezTo>
                  <a:cubicBezTo>
                    <a:pt x="728" y="694"/>
                    <a:pt x="728" y="694"/>
                    <a:pt x="728" y="694"/>
                  </a:cubicBezTo>
                  <a:cubicBezTo>
                    <a:pt x="679" y="694"/>
                    <a:pt x="679" y="694"/>
                    <a:pt x="679" y="694"/>
                  </a:cubicBezTo>
                  <a:cubicBezTo>
                    <a:pt x="679" y="694"/>
                    <a:pt x="679" y="694"/>
                    <a:pt x="679" y="694"/>
                  </a:cubicBezTo>
                  <a:cubicBezTo>
                    <a:pt x="461" y="694"/>
                    <a:pt x="461" y="694"/>
                    <a:pt x="461" y="694"/>
                  </a:cubicBezTo>
                  <a:cubicBezTo>
                    <a:pt x="458" y="694"/>
                    <a:pt x="455" y="694"/>
                    <a:pt x="454" y="694"/>
                  </a:cubicBezTo>
                  <a:cubicBezTo>
                    <a:pt x="454" y="694"/>
                    <a:pt x="454" y="694"/>
                    <a:pt x="454" y="694"/>
                  </a:cubicBezTo>
                  <a:cubicBezTo>
                    <a:pt x="445" y="693"/>
                    <a:pt x="438" y="689"/>
                    <a:pt x="434" y="684"/>
                  </a:cubicBezTo>
                  <a:cubicBezTo>
                    <a:pt x="431" y="677"/>
                    <a:pt x="433" y="669"/>
                    <a:pt x="436" y="663"/>
                  </a:cubicBezTo>
                  <a:cubicBezTo>
                    <a:pt x="439" y="659"/>
                    <a:pt x="461" y="615"/>
                    <a:pt x="461" y="590"/>
                  </a:cubicBezTo>
                  <a:cubicBezTo>
                    <a:pt x="461" y="540"/>
                    <a:pt x="413" y="499"/>
                    <a:pt x="355" y="499"/>
                  </a:cubicBezTo>
                  <a:cubicBezTo>
                    <a:pt x="296" y="499"/>
                    <a:pt x="249" y="540"/>
                    <a:pt x="249" y="590"/>
                  </a:cubicBezTo>
                  <a:cubicBezTo>
                    <a:pt x="249" y="615"/>
                    <a:pt x="271" y="659"/>
                    <a:pt x="274" y="663"/>
                  </a:cubicBezTo>
                  <a:cubicBezTo>
                    <a:pt x="278" y="671"/>
                    <a:pt x="278" y="679"/>
                    <a:pt x="275" y="684"/>
                  </a:cubicBezTo>
                  <a:cubicBezTo>
                    <a:pt x="272" y="690"/>
                    <a:pt x="264" y="693"/>
                    <a:pt x="254" y="695"/>
                  </a:cubicBezTo>
                  <a:cubicBezTo>
                    <a:pt x="253" y="694"/>
                    <a:pt x="252" y="694"/>
                    <a:pt x="252" y="694"/>
                  </a:cubicBezTo>
                  <a:close/>
                </a:path>
              </a:pathLst>
            </a:custGeom>
            <a:solidFill>
              <a:schemeClr val="accent3"/>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22" name="Group 9"/>
            <p:cNvGrpSpPr/>
            <p:nvPr/>
          </p:nvGrpSpPr>
          <p:grpSpPr>
            <a:xfrm>
              <a:off x="5972865" y="2475431"/>
              <a:ext cx="298874" cy="294114"/>
              <a:chOff x="6297613" y="1392238"/>
              <a:chExt cx="498475" cy="490537"/>
            </a:xfrm>
            <a:solidFill>
              <a:schemeClr val="bg1"/>
            </a:solidFill>
          </p:grpSpPr>
          <p:sp>
            <p:nvSpPr>
              <p:cNvPr id="1049202" name="Freeform 10"/>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03" name="Freeform 11"/>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04" name="Freeform 12"/>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323" name="Group 13"/>
          <p:cNvGrpSpPr/>
          <p:nvPr/>
        </p:nvGrpSpPr>
        <p:grpSpPr>
          <a:xfrm>
            <a:off x="4004469" y="1647600"/>
            <a:ext cx="1389063" cy="1081088"/>
            <a:chOff x="3947319" y="2119313"/>
            <a:chExt cx="1389063" cy="1081088"/>
          </a:xfrm>
        </p:grpSpPr>
        <p:sp>
          <p:nvSpPr>
            <p:cNvPr id="1049205" name="Freeform 5"/>
            <p:cNvSpPr/>
            <p:nvPr/>
          </p:nvSpPr>
          <p:spPr bwMode="auto">
            <a:xfrm>
              <a:off x="3947319" y="2119313"/>
              <a:ext cx="1389063" cy="1081088"/>
            </a:xfrm>
            <a:custGeom>
              <a:avLst/>
              <a:gdLst>
                <a:gd name="T0" fmla="*/ 243 w 892"/>
                <a:gd name="T1" fmla="*/ 694 h 694"/>
                <a:gd name="T2" fmla="*/ 237 w 892"/>
                <a:gd name="T3" fmla="*/ 694 h 694"/>
                <a:gd name="T4" fmla="*/ 2 w 892"/>
                <a:gd name="T5" fmla="*/ 694 h 694"/>
                <a:gd name="T6" fmla="*/ 2 w 892"/>
                <a:gd name="T7" fmla="*/ 459 h 694"/>
                <a:gd name="T8" fmla="*/ 2 w 892"/>
                <a:gd name="T9" fmla="*/ 261 h 694"/>
                <a:gd name="T10" fmla="*/ 2 w 892"/>
                <a:gd name="T11" fmla="*/ 257 h 694"/>
                <a:gd name="T12" fmla="*/ 2 w 892"/>
                <a:gd name="T13" fmla="*/ 0 h 694"/>
                <a:gd name="T14" fmla="*/ 33 w 892"/>
                <a:gd name="T15" fmla="*/ 1 h 694"/>
                <a:gd name="T16" fmla="*/ 244 w 892"/>
                <a:gd name="T17" fmla="*/ 1 h 694"/>
                <a:gd name="T18" fmla="*/ 244 w 892"/>
                <a:gd name="T19" fmla="*/ 1 h 694"/>
                <a:gd name="T20" fmla="*/ 244 w 892"/>
                <a:gd name="T21" fmla="*/ 1 h 694"/>
                <a:gd name="T22" fmla="*/ 443 w 892"/>
                <a:gd name="T23" fmla="*/ 1 h 694"/>
                <a:gd name="T24" fmla="*/ 564 w 892"/>
                <a:gd name="T25" fmla="*/ 1 h 694"/>
                <a:gd name="T26" fmla="*/ 564 w 892"/>
                <a:gd name="T27" fmla="*/ 0 h 694"/>
                <a:gd name="T28" fmla="*/ 655 w 892"/>
                <a:gd name="T29" fmla="*/ 0 h 694"/>
                <a:gd name="T30" fmla="*/ 696 w 892"/>
                <a:gd name="T31" fmla="*/ 0 h 694"/>
                <a:gd name="T32" fmla="*/ 696 w 892"/>
                <a:gd name="T33" fmla="*/ 255 h 694"/>
                <a:gd name="T34" fmla="*/ 696 w 892"/>
                <a:gd name="T35" fmla="*/ 260 h 694"/>
                <a:gd name="T36" fmla="*/ 697 w 892"/>
                <a:gd name="T37" fmla="*/ 260 h 694"/>
                <a:gd name="T38" fmla="*/ 697 w 892"/>
                <a:gd name="T39" fmla="*/ 262 h 694"/>
                <a:gd name="T40" fmla="*/ 710 w 892"/>
                <a:gd name="T41" fmla="*/ 261 h 694"/>
                <a:gd name="T42" fmla="*/ 712 w 892"/>
                <a:gd name="T43" fmla="*/ 261 h 694"/>
                <a:gd name="T44" fmla="*/ 697 w 892"/>
                <a:gd name="T45" fmla="*/ 262 h 694"/>
                <a:gd name="T46" fmla="*/ 741 w 892"/>
                <a:gd name="T47" fmla="*/ 308 h 694"/>
                <a:gd name="T48" fmla="*/ 765 w 892"/>
                <a:gd name="T49" fmla="*/ 302 h 694"/>
                <a:gd name="T50" fmla="*/ 827 w 892"/>
                <a:gd name="T51" fmla="*/ 281 h 694"/>
                <a:gd name="T52" fmla="*/ 892 w 892"/>
                <a:gd name="T53" fmla="*/ 356 h 694"/>
                <a:gd name="T54" fmla="*/ 827 w 892"/>
                <a:gd name="T55" fmla="*/ 432 h 694"/>
                <a:gd name="T56" fmla="*/ 765 w 892"/>
                <a:gd name="T57" fmla="*/ 411 h 694"/>
                <a:gd name="T58" fmla="*/ 741 w 892"/>
                <a:gd name="T59" fmla="*/ 405 h 694"/>
                <a:gd name="T60" fmla="*/ 697 w 892"/>
                <a:gd name="T61" fmla="*/ 453 h 694"/>
                <a:gd name="T62" fmla="*/ 696 w 892"/>
                <a:gd name="T63" fmla="*/ 454 h 694"/>
                <a:gd name="T64" fmla="*/ 696 w 892"/>
                <a:gd name="T65" fmla="*/ 459 h 694"/>
                <a:gd name="T66" fmla="*/ 696 w 892"/>
                <a:gd name="T67" fmla="*/ 694 h 694"/>
                <a:gd name="T68" fmla="*/ 649 w 892"/>
                <a:gd name="T69" fmla="*/ 694 h 694"/>
                <a:gd name="T70" fmla="*/ 649 w 892"/>
                <a:gd name="T71" fmla="*/ 694 h 694"/>
                <a:gd name="T72" fmla="*/ 442 w 892"/>
                <a:gd name="T73" fmla="*/ 694 h 694"/>
                <a:gd name="T74" fmla="*/ 435 w 892"/>
                <a:gd name="T75" fmla="*/ 694 h 694"/>
                <a:gd name="T76" fmla="*/ 435 w 892"/>
                <a:gd name="T77" fmla="*/ 694 h 694"/>
                <a:gd name="T78" fmla="*/ 416 w 892"/>
                <a:gd name="T79" fmla="*/ 684 h 694"/>
                <a:gd name="T80" fmla="*/ 418 w 892"/>
                <a:gd name="T81" fmla="*/ 663 h 694"/>
                <a:gd name="T82" fmla="*/ 441 w 892"/>
                <a:gd name="T83" fmla="*/ 590 h 694"/>
                <a:gd name="T84" fmla="*/ 340 w 892"/>
                <a:gd name="T85" fmla="*/ 499 h 694"/>
                <a:gd name="T86" fmla="*/ 240 w 892"/>
                <a:gd name="T87" fmla="*/ 590 h 694"/>
                <a:gd name="T88" fmla="*/ 263 w 892"/>
                <a:gd name="T89" fmla="*/ 663 h 694"/>
                <a:gd name="T90" fmla="*/ 264 w 892"/>
                <a:gd name="T91" fmla="*/ 684 h 694"/>
                <a:gd name="T92" fmla="*/ 244 w 892"/>
                <a:gd name="T93" fmla="*/ 694 h 694"/>
                <a:gd name="T94" fmla="*/ 243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243" y="694"/>
                  </a:moveTo>
                  <a:cubicBezTo>
                    <a:pt x="237" y="694"/>
                    <a:pt x="237" y="694"/>
                    <a:pt x="237" y="694"/>
                  </a:cubicBezTo>
                  <a:cubicBezTo>
                    <a:pt x="2" y="694"/>
                    <a:pt x="2" y="694"/>
                    <a:pt x="2" y="694"/>
                  </a:cubicBezTo>
                  <a:cubicBezTo>
                    <a:pt x="2" y="459"/>
                    <a:pt x="2" y="459"/>
                    <a:pt x="2" y="459"/>
                  </a:cubicBezTo>
                  <a:cubicBezTo>
                    <a:pt x="2" y="458"/>
                    <a:pt x="0" y="294"/>
                    <a:pt x="2" y="261"/>
                  </a:cubicBezTo>
                  <a:cubicBezTo>
                    <a:pt x="2" y="260"/>
                    <a:pt x="2" y="258"/>
                    <a:pt x="2" y="257"/>
                  </a:cubicBezTo>
                  <a:cubicBezTo>
                    <a:pt x="2" y="0"/>
                    <a:pt x="2" y="0"/>
                    <a:pt x="2" y="0"/>
                  </a:cubicBezTo>
                  <a:cubicBezTo>
                    <a:pt x="33" y="1"/>
                    <a:pt x="33" y="1"/>
                    <a:pt x="33" y="1"/>
                  </a:cubicBezTo>
                  <a:cubicBezTo>
                    <a:pt x="244" y="1"/>
                    <a:pt x="244" y="1"/>
                    <a:pt x="244" y="1"/>
                  </a:cubicBezTo>
                  <a:cubicBezTo>
                    <a:pt x="244" y="1"/>
                    <a:pt x="244" y="1"/>
                    <a:pt x="244" y="1"/>
                  </a:cubicBezTo>
                  <a:cubicBezTo>
                    <a:pt x="244" y="1"/>
                    <a:pt x="244" y="1"/>
                    <a:pt x="244" y="1"/>
                  </a:cubicBezTo>
                  <a:cubicBezTo>
                    <a:pt x="443" y="1"/>
                    <a:pt x="443" y="1"/>
                    <a:pt x="443" y="1"/>
                  </a:cubicBezTo>
                  <a:cubicBezTo>
                    <a:pt x="564" y="1"/>
                    <a:pt x="564" y="1"/>
                    <a:pt x="564" y="1"/>
                  </a:cubicBezTo>
                  <a:cubicBezTo>
                    <a:pt x="564" y="0"/>
                    <a:pt x="564" y="0"/>
                    <a:pt x="564" y="0"/>
                  </a:cubicBezTo>
                  <a:cubicBezTo>
                    <a:pt x="655" y="0"/>
                    <a:pt x="655" y="0"/>
                    <a:pt x="655" y="0"/>
                  </a:cubicBezTo>
                  <a:cubicBezTo>
                    <a:pt x="658" y="0"/>
                    <a:pt x="681" y="0"/>
                    <a:pt x="696" y="0"/>
                  </a:cubicBezTo>
                  <a:cubicBezTo>
                    <a:pt x="696" y="255"/>
                    <a:pt x="696" y="255"/>
                    <a:pt x="696" y="255"/>
                  </a:cubicBezTo>
                  <a:cubicBezTo>
                    <a:pt x="696" y="257"/>
                    <a:pt x="696" y="259"/>
                    <a:pt x="696" y="260"/>
                  </a:cubicBezTo>
                  <a:cubicBezTo>
                    <a:pt x="697" y="260"/>
                    <a:pt x="697" y="260"/>
                    <a:pt x="697" y="260"/>
                  </a:cubicBezTo>
                  <a:cubicBezTo>
                    <a:pt x="697" y="261"/>
                    <a:pt x="697" y="261"/>
                    <a:pt x="697" y="262"/>
                  </a:cubicBezTo>
                  <a:cubicBezTo>
                    <a:pt x="710" y="261"/>
                    <a:pt x="710" y="261"/>
                    <a:pt x="710" y="261"/>
                  </a:cubicBezTo>
                  <a:cubicBezTo>
                    <a:pt x="712" y="261"/>
                    <a:pt x="712" y="261"/>
                    <a:pt x="712" y="261"/>
                  </a:cubicBezTo>
                  <a:cubicBezTo>
                    <a:pt x="697" y="262"/>
                    <a:pt x="697" y="262"/>
                    <a:pt x="697" y="262"/>
                  </a:cubicBezTo>
                  <a:cubicBezTo>
                    <a:pt x="700" y="290"/>
                    <a:pt x="717" y="308"/>
                    <a:pt x="741" y="308"/>
                  </a:cubicBezTo>
                  <a:cubicBezTo>
                    <a:pt x="748" y="308"/>
                    <a:pt x="756" y="306"/>
                    <a:pt x="765" y="302"/>
                  </a:cubicBezTo>
                  <a:cubicBezTo>
                    <a:pt x="781" y="294"/>
                    <a:pt x="812" y="281"/>
                    <a:pt x="827" y="281"/>
                  </a:cubicBezTo>
                  <a:cubicBezTo>
                    <a:pt x="863" y="281"/>
                    <a:pt x="892" y="315"/>
                    <a:pt x="892" y="356"/>
                  </a:cubicBezTo>
                  <a:cubicBezTo>
                    <a:pt x="892" y="398"/>
                    <a:pt x="863" y="432"/>
                    <a:pt x="827" y="432"/>
                  </a:cubicBezTo>
                  <a:cubicBezTo>
                    <a:pt x="812" y="432"/>
                    <a:pt x="781" y="419"/>
                    <a:pt x="765" y="411"/>
                  </a:cubicBezTo>
                  <a:cubicBezTo>
                    <a:pt x="756" y="407"/>
                    <a:pt x="748" y="405"/>
                    <a:pt x="741" y="405"/>
                  </a:cubicBezTo>
                  <a:cubicBezTo>
                    <a:pt x="716" y="405"/>
                    <a:pt x="699" y="424"/>
                    <a:pt x="697" y="453"/>
                  </a:cubicBezTo>
                  <a:cubicBezTo>
                    <a:pt x="696" y="454"/>
                    <a:pt x="696" y="454"/>
                    <a:pt x="696" y="454"/>
                  </a:cubicBezTo>
                  <a:cubicBezTo>
                    <a:pt x="696" y="459"/>
                    <a:pt x="696" y="459"/>
                    <a:pt x="696" y="459"/>
                  </a:cubicBezTo>
                  <a:cubicBezTo>
                    <a:pt x="696" y="694"/>
                    <a:pt x="696" y="694"/>
                    <a:pt x="696" y="694"/>
                  </a:cubicBezTo>
                  <a:cubicBezTo>
                    <a:pt x="649" y="694"/>
                    <a:pt x="649" y="694"/>
                    <a:pt x="649" y="694"/>
                  </a:cubicBezTo>
                  <a:cubicBezTo>
                    <a:pt x="649" y="694"/>
                    <a:pt x="649" y="694"/>
                    <a:pt x="649" y="694"/>
                  </a:cubicBezTo>
                  <a:cubicBezTo>
                    <a:pt x="442" y="694"/>
                    <a:pt x="442" y="694"/>
                    <a:pt x="442" y="694"/>
                  </a:cubicBezTo>
                  <a:cubicBezTo>
                    <a:pt x="439" y="694"/>
                    <a:pt x="436" y="694"/>
                    <a:pt x="435" y="694"/>
                  </a:cubicBezTo>
                  <a:cubicBezTo>
                    <a:pt x="435" y="694"/>
                    <a:pt x="435" y="694"/>
                    <a:pt x="435" y="694"/>
                  </a:cubicBezTo>
                  <a:cubicBezTo>
                    <a:pt x="426" y="693"/>
                    <a:pt x="419" y="689"/>
                    <a:pt x="416" y="684"/>
                  </a:cubicBezTo>
                  <a:cubicBezTo>
                    <a:pt x="413" y="677"/>
                    <a:pt x="415" y="669"/>
                    <a:pt x="418" y="663"/>
                  </a:cubicBezTo>
                  <a:cubicBezTo>
                    <a:pt x="420" y="658"/>
                    <a:pt x="441" y="615"/>
                    <a:pt x="441" y="590"/>
                  </a:cubicBezTo>
                  <a:cubicBezTo>
                    <a:pt x="441" y="540"/>
                    <a:pt x="396" y="499"/>
                    <a:pt x="340" y="499"/>
                  </a:cubicBezTo>
                  <a:cubicBezTo>
                    <a:pt x="285" y="499"/>
                    <a:pt x="240" y="540"/>
                    <a:pt x="240" y="590"/>
                  </a:cubicBezTo>
                  <a:cubicBezTo>
                    <a:pt x="240" y="615"/>
                    <a:pt x="261" y="658"/>
                    <a:pt x="263" y="663"/>
                  </a:cubicBezTo>
                  <a:cubicBezTo>
                    <a:pt x="267" y="671"/>
                    <a:pt x="267" y="679"/>
                    <a:pt x="264" y="684"/>
                  </a:cubicBezTo>
                  <a:cubicBezTo>
                    <a:pt x="261" y="690"/>
                    <a:pt x="254" y="693"/>
                    <a:pt x="244" y="694"/>
                  </a:cubicBezTo>
                  <a:cubicBezTo>
                    <a:pt x="244" y="694"/>
                    <a:pt x="243" y="694"/>
                    <a:pt x="243" y="694"/>
                  </a:cubicBezTo>
                  <a:close/>
                </a:path>
              </a:pathLst>
            </a:custGeom>
            <a:blipFill>
              <a:blip xmlns:r="http://schemas.openxmlformats.org/officeDocument/2006/relationships" r:embed="rId2"/>
              <a:stretch>
                <a:fillRect/>
              </a:stretch>
            </a:blipFill>
            <a:ln>
              <a:noFill/>
            </a:ln>
          </p:spPr>
          <p:txBody>
            <a:bodyPr anchor="t" anchorCtr="0" bIns="45720" compatLnSpc="1" lIns="91440" numCol="1" rIns="91440" tIns="45720" vert="horz" wrap="square">
              <a:prstTxWarp prst="textNoShape"/>
            </a:bodyPr>
            <a:p>
              <a:endParaRPr dirty="0" lang="id-ID">
                <a:solidFill>
                  <a:schemeClr val="accent5">
                    <a:lumMod val="7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06" name="Freeform 102"/>
            <p:cNvSpPr>
              <a:spLocks noEditPoints="1"/>
            </p:cNvSpPr>
            <p:nvPr/>
          </p:nvSpPr>
          <p:spPr bwMode="auto">
            <a:xfrm>
              <a:off x="4317463" y="2452053"/>
              <a:ext cx="334311" cy="33431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bg1"/>
            </a:solidFill>
            <a:ln>
              <a:noFill/>
            </a:ln>
            <a:effectLst/>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24" name="Group 16"/>
          <p:cNvGrpSpPr/>
          <p:nvPr/>
        </p:nvGrpSpPr>
        <p:grpSpPr>
          <a:xfrm>
            <a:off x="6730207" y="1652362"/>
            <a:ext cx="1389063" cy="1081088"/>
            <a:chOff x="6863557" y="2124075"/>
            <a:chExt cx="1389063" cy="1081088"/>
          </a:xfrm>
        </p:grpSpPr>
        <p:sp>
          <p:nvSpPr>
            <p:cNvPr id="1049207" name="Freeform 6"/>
            <p:cNvSpPr/>
            <p:nvPr/>
          </p:nvSpPr>
          <p:spPr bwMode="auto">
            <a:xfrm>
              <a:off x="6863557" y="2124075"/>
              <a:ext cx="1389063" cy="1081088"/>
            </a:xfrm>
            <a:custGeom>
              <a:avLst/>
              <a:gdLst>
                <a:gd name="T0" fmla="*/ 648 w 892"/>
                <a:gd name="T1" fmla="*/ 695 h 695"/>
                <a:gd name="T2" fmla="*/ 628 w 892"/>
                <a:gd name="T3" fmla="*/ 684 h 695"/>
                <a:gd name="T4" fmla="*/ 629 w 892"/>
                <a:gd name="T5" fmla="*/ 663 h 695"/>
                <a:gd name="T6" fmla="*/ 652 w 892"/>
                <a:gd name="T7" fmla="*/ 590 h 695"/>
                <a:gd name="T8" fmla="*/ 552 w 892"/>
                <a:gd name="T9" fmla="*/ 499 h 695"/>
                <a:gd name="T10" fmla="*/ 451 w 892"/>
                <a:gd name="T11" fmla="*/ 590 h 695"/>
                <a:gd name="T12" fmla="*/ 474 w 892"/>
                <a:gd name="T13" fmla="*/ 663 h 695"/>
                <a:gd name="T14" fmla="*/ 476 w 892"/>
                <a:gd name="T15" fmla="*/ 684 h 695"/>
                <a:gd name="T16" fmla="*/ 457 w 892"/>
                <a:gd name="T17" fmla="*/ 694 h 695"/>
                <a:gd name="T18" fmla="*/ 457 w 892"/>
                <a:gd name="T19" fmla="*/ 694 h 695"/>
                <a:gd name="T20" fmla="*/ 450 w 892"/>
                <a:gd name="T21" fmla="*/ 694 h 695"/>
                <a:gd name="T22" fmla="*/ 243 w 892"/>
                <a:gd name="T23" fmla="*/ 694 h 695"/>
                <a:gd name="T24" fmla="*/ 230 w 892"/>
                <a:gd name="T25" fmla="*/ 694 h 695"/>
                <a:gd name="T26" fmla="*/ 196 w 892"/>
                <a:gd name="T27" fmla="*/ 694 h 695"/>
                <a:gd name="T28" fmla="*/ 196 w 892"/>
                <a:gd name="T29" fmla="*/ 459 h 695"/>
                <a:gd name="T30" fmla="*/ 196 w 892"/>
                <a:gd name="T31" fmla="*/ 453 h 695"/>
                <a:gd name="T32" fmla="*/ 195 w 892"/>
                <a:gd name="T33" fmla="*/ 453 h 695"/>
                <a:gd name="T34" fmla="*/ 196 w 892"/>
                <a:gd name="T35" fmla="*/ 453 h 695"/>
                <a:gd name="T36" fmla="*/ 152 w 892"/>
                <a:gd name="T37" fmla="*/ 405 h 695"/>
                <a:gd name="T38" fmla="*/ 127 w 892"/>
                <a:gd name="T39" fmla="*/ 411 h 695"/>
                <a:gd name="T40" fmla="*/ 65 w 892"/>
                <a:gd name="T41" fmla="*/ 432 h 695"/>
                <a:gd name="T42" fmla="*/ 0 w 892"/>
                <a:gd name="T43" fmla="*/ 357 h 695"/>
                <a:gd name="T44" fmla="*/ 65 w 892"/>
                <a:gd name="T45" fmla="*/ 281 h 695"/>
                <a:gd name="T46" fmla="*/ 127 w 892"/>
                <a:gd name="T47" fmla="*/ 302 h 695"/>
                <a:gd name="T48" fmla="*/ 151 w 892"/>
                <a:gd name="T49" fmla="*/ 308 h 695"/>
                <a:gd name="T50" fmla="*/ 195 w 892"/>
                <a:gd name="T51" fmla="*/ 262 h 695"/>
                <a:gd name="T52" fmla="*/ 184 w 892"/>
                <a:gd name="T53" fmla="*/ 262 h 695"/>
                <a:gd name="T54" fmla="*/ 186 w 892"/>
                <a:gd name="T55" fmla="*/ 262 h 695"/>
                <a:gd name="T56" fmla="*/ 195 w 892"/>
                <a:gd name="T57" fmla="*/ 262 h 695"/>
                <a:gd name="T58" fmla="*/ 195 w 892"/>
                <a:gd name="T59" fmla="*/ 261 h 695"/>
                <a:gd name="T60" fmla="*/ 196 w 892"/>
                <a:gd name="T61" fmla="*/ 261 h 695"/>
                <a:gd name="T62" fmla="*/ 196 w 892"/>
                <a:gd name="T63" fmla="*/ 260 h 695"/>
                <a:gd name="T64" fmla="*/ 196 w 892"/>
                <a:gd name="T65" fmla="*/ 255 h 695"/>
                <a:gd name="T66" fmla="*/ 196 w 892"/>
                <a:gd name="T67" fmla="*/ 0 h 695"/>
                <a:gd name="T68" fmla="*/ 237 w 892"/>
                <a:gd name="T69" fmla="*/ 1 h 695"/>
                <a:gd name="T70" fmla="*/ 330 w 892"/>
                <a:gd name="T71" fmla="*/ 1 h 695"/>
                <a:gd name="T72" fmla="*/ 341 w 892"/>
                <a:gd name="T73" fmla="*/ 1 h 695"/>
                <a:gd name="T74" fmla="*/ 449 w 892"/>
                <a:gd name="T75" fmla="*/ 1 h 695"/>
                <a:gd name="T76" fmla="*/ 648 w 892"/>
                <a:gd name="T77" fmla="*/ 1 h 695"/>
                <a:gd name="T78" fmla="*/ 648 w 892"/>
                <a:gd name="T79" fmla="*/ 1 h 695"/>
                <a:gd name="T80" fmla="*/ 649 w 892"/>
                <a:gd name="T81" fmla="*/ 1 h 695"/>
                <a:gd name="T82" fmla="*/ 859 w 892"/>
                <a:gd name="T83" fmla="*/ 1 h 695"/>
                <a:gd name="T84" fmla="*/ 890 w 892"/>
                <a:gd name="T85" fmla="*/ 1 h 695"/>
                <a:gd name="T86" fmla="*/ 890 w 892"/>
                <a:gd name="T87" fmla="*/ 257 h 695"/>
                <a:gd name="T88" fmla="*/ 890 w 892"/>
                <a:gd name="T89" fmla="*/ 261 h 695"/>
                <a:gd name="T90" fmla="*/ 890 w 892"/>
                <a:gd name="T91" fmla="*/ 459 h 695"/>
                <a:gd name="T92" fmla="*/ 890 w 892"/>
                <a:gd name="T93" fmla="*/ 694 h 695"/>
                <a:gd name="T94" fmla="*/ 655 w 892"/>
                <a:gd name="T95" fmla="*/ 694 h 695"/>
                <a:gd name="T96" fmla="*/ 650 w 892"/>
                <a:gd name="T97" fmla="*/ 694 h 695"/>
                <a:gd name="T98" fmla="*/ 648 w 892"/>
                <a:gd name="T9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2" h="695">
                  <a:moveTo>
                    <a:pt x="648" y="695"/>
                  </a:moveTo>
                  <a:cubicBezTo>
                    <a:pt x="638" y="693"/>
                    <a:pt x="631" y="690"/>
                    <a:pt x="628" y="684"/>
                  </a:cubicBezTo>
                  <a:cubicBezTo>
                    <a:pt x="625" y="679"/>
                    <a:pt x="625" y="671"/>
                    <a:pt x="629" y="663"/>
                  </a:cubicBezTo>
                  <a:cubicBezTo>
                    <a:pt x="631" y="659"/>
                    <a:pt x="652" y="615"/>
                    <a:pt x="652" y="590"/>
                  </a:cubicBezTo>
                  <a:cubicBezTo>
                    <a:pt x="652" y="540"/>
                    <a:pt x="607" y="499"/>
                    <a:pt x="552" y="499"/>
                  </a:cubicBezTo>
                  <a:cubicBezTo>
                    <a:pt x="496" y="499"/>
                    <a:pt x="451" y="540"/>
                    <a:pt x="451" y="590"/>
                  </a:cubicBezTo>
                  <a:cubicBezTo>
                    <a:pt x="451" y="615"/>
                    <a:pt x="472" y="659"/>
                    <a:pt x="474" y="663"/>
                  </a:cubicBezTo>
                  <a:cubicBezTo>
                    <a:pt x="477" y="669"/>
                    <a:pt x="479" y="677"/>
                    <a:pt x="476" y="684"/>
                  </a:cubicBezTo>
                  <a:cubicBezTo>
                    <a:pt x="473" y="689"/>
                    <a:pt x="466" y="693"/>
                    <a:pt x="457" y="694"/>
                  </a:cubicBezTo>
                  <a:cubicBezTo>
                    <a:pt x="457" y="694"/>
                    <a:pt x="457" y="694"/>
                    <a:pt x="457" y="694"/>
                  </a:cubicBezTo>
                  <a:cubicBezTo>
                    <a:pt x="456" y="694"/>
                    <a:pt x="453" y="694"/>
                    <a:pt x="450" y="694"/>
                  </a:cubicBezTo>
                  <a:cubicBezTo>
                    <a:pt x="243" y="694"/>
                    <a:pt x="243" y="694"/>
                    <a:pt x="243" y="694"/>
                  </a:cubicBezTo>
                  <a:cubicBezTo>
                    <a:pt x="230" y="694"/>
                    <a:pt x="230" y="694"/>
                    <a:pt x="230" y="694"/>
                  </a:cubicBezTo>
                  <a:cubicBezTo>
                    <a:pt x="196" y="694"/>
                    <a:pt x="196" y="694"/>
                    <a:pt x="196" y="694"/>
                  </a:cubicBezTo>
                  <a:cubicBezTo>
                    <a:pt x="196" y="459"/>
                    <a:pt x="196" y="459"/>
                    <a:pt x="196" y="459"/>
                  </a:cubicBezTo>
                  <a:cubicBezTo>
                    <a:pt x="196" y="453"/>
                    <a:pt x="196" y="453"/>
                    <a:pt x="196" y="453"/>
                  </a:cubicBezTo>
                  <a:cubicBezTo>
                    <a:pt x="195" y="453"/>
                    <a:pt x="195" y="453"/>
                    <a:pt x="195" y="453"/>
                  </a:cubicBezTo>
                  <a:cubicBezTo>
                    <a:pt x="196" y="453"/>
                    <a:pt x="196" y="453"/>
                    <a:pt x="196" y="453"/>
                  </a:cubicBezTo>
                  <a:cubicBezTo>
                    <a:pt x="193" y="424"/>
                    <a:pt x="176" y="405"/>
                    <a:pt x="152" y="405"/>
                  </a:cubicBezTo>
                  <a:cubicBezTo>
                    <a:pt x="144" y="405"/>
                    <a:pt x="136" y="407"/>
                    <a:pt x="127" y="411"/>
                  </a:cubicBezTo>
                  <a:cubicBezTo>
                    <a:pt x="111" y="419"/>
                    <a:pt x="80" y="432"/>
                    <a:pt x="65" y="432"/>
                  </a:cubicBezTo>
                  <a:cubicBezTo>
                    <a:pt x="29" y="432"/>
                    <a:pt x="0" y="398"/>
                    <a:pt x="0" y="357"/>
                  </a:cubicBezTo>
                  <a:cubicBezTo>
                    <a:pt x="0" y="315"/>
                    <a:pt x="29" y="281"/>
                    <a:pt x="65" y="281"/>
                  </a:cubicBezTo>
                  <a:cubicBezTo>
                    <a:pt x="80" y="281"/>
                    <a:pt x="111" y="294"/>
                    <a:pt x="127" y="302"/>
                  </a:cubicBezTo>
                  <a:cubicBezTo>
                    <a:pt x="136" y="306"/>
                    <a:pt x="144" y="308"/>
                    <a:pt x="151" y="308"/>
                  </a:cubicBezTo>
                  <a:cubicBezTo>
                    <a:pt x="175" y="308"/>
                    <a:pt x="192" y="290"/>
                    <a:pt x="195" y="262"/>
                  </a:cubicBezTo>
                  <a:cubicBezTo>
                    <a:pt x="184" y="262"/>
                    <a:pt x="184" y="262"/>
                    <a:pt x="184" y="262"/>
                  </a:cubicBezTo>
                  <a:cubicBezTo>
                    <a:pt x="186" y="262"/>
                    <a:pt x="186" y="262"/>
                    <a:pt x="186" y="262"/>
                  </a:cubicBezTo>
                  <a:cubicBezTo>
                    <a:pt x="195" y="262"/>
                    <a:pt x="195" y="262"/>
                    <a:pt x="195" y="262"/>
                  </a:cubicBezTo>
                  <a:cubicBezTo>
                    <a:pt x="195" y="262"/>
                    <a:pt x="195" y="261"/>
                    <a:pt x="195" y="261"/>
                  </a:cubicBezTo>
                  <a:cubicBezTo>
                    <a:pt x="196" y="261"/>
                    <a:pt x="196" y="261"/>
                    <a:pt x="196" y="261"/>
                  </a:cubicBezTo>
                  <a:cubicBezTo>
                    <a:pt x="196" y="260"/>
                    <a:pt x="196" y="260"/>
                    <a:pt x="196" y="260"/>
                  </a:cubicBezTo>
                  <a:cubicBezTo>
                    <a:pt x="196" y="259"/>
                    <a:pt x="196" y="257"/>
                    <a:pt x="196" y="255"/>
                  </a:cubicBezTo>
                  <a:cubicBezTo>
                    <a:pt x="196" y="0"/>
                    <a:pt x="196" y="0"/>
                    <a:pt x="196" y="0"/>
                  </a:cubicBezTo>
                  <a:cubicBezTo>
                    <a:pt x="211" y="0"/>
                    <a:pt x="234" y="1"/>
                    <a:pt x="237" y="1"/>
                  </a:cubicBezTo>
                  <a:cubicBezTo>
                    <a:pt x="330" y="1"/>
                    <a:pt x="330" y="1"/>
                    <a:pt x="330" y="1"/>
                  </a:cubicBezTo>
                  <a:cubicBezTo>
                    <a:pt x="341" y="1"/>
                    <a:pt x="341" y="1"/>
                    <a:pt x="341" y="1"/>
                  </a:cubicBezTo>
                  <a:cubicBezTo>
                    <a:pt x="449" y="1"/>
                    <a:pt x="449" y="1"/>
                    <a:pt x="449" y="1"/>
                  </a:cubicBezTo>
                  <a:cubicBezTo>
                    <a:pt x="648" y="1"/>
                    <a:pt x="648" y="1"/>
                    <a:pt x="648" y="1"/>
                  </a:cubicBezTo>
                  <a:cubicBezTo>
                    <a:pt x="648" y="1"/>
                    <a:pt x="648" y="1"/>
                    <a:pt x="648" y="1"/>
                  </a:cubicBezTo>
                  <a:cubicBezTo>
                    <a:pt x="649" y="1"/>
                    <a:pt x="649" y="1"/>
                    <a:pt x="649" y="1"/>
                  </a:cubicBezTo>
                  <a:cubicBezTo>
                    <a:pt x="859" y="1"/>
                    <a:pt x="859" y="1"/>
                    <a:pt x="859" y="1"/>
                  </a:cubicBezTo>
                  <a:cubicBezTo>
                    <a:pt x="890" y="1"/>
                    <a:pt x="890" y="1"/>
                    <a:pt x="890" y="1"/>
                  </a:cubicBezTo>
                  <a:cubicBezTo>
                    <a:pt x="890" y="257"/>
                    <a:pt x="890" y="257"/>
                    <a:pt x="890" y="257"/>
                  </a:cubicBezTo>
                  <a:cubicBezTo>
                    <a:pt x="890" y="258"/>
                    <a:pt x="890" y="260"/>
                    <a:pt x="890" y="261"/>
                  </a:cubicBezTo>
                  <a:cubicBezTo>
                    <a:pt x="892" y="294"/>
                    <a:pt x="890" y="458"/>
                    <a:pt x="890" y="459"/>
                  </a:cubicBezTo>
                  <a:cubicBezTo>
                    <a:pt x="890" y="694"/>
                    <a:pt x="890" y="694"/>
                    <a:pt x="890" y="694"/>
                  </a:cubicBezTo>
                  <a:cubicBezTo>
                    <a:pt x="655" y="694"/>
                    <a:pt x="655" y="694"/>
                    <a:pt x="655" y="694"/>
                  </a:cubicBezTo>
                  <a:cubicBezTo>
                    <a:pt x="650" y="694"/>
                    <a:pt x="650" y="694"/>
                    <a:pt x="650" y="694"/>
                  </a:cubicBezTo>
                  <a:cubicBezTo>
                    <a:pt x="649" y="694"/>
                    <a:pt x="648" y="695"/>
                    <a:pt x="648" y="695"/>
                  </a:cubicBezTo>
                  <a:close/>
                </a:path>
              </a:pathLst>
            </a:custGeom>
            <a:blipFill>
              <a:blip xmlns:r="http://schemas.openxmlformats.org/officeDocument/2006/relationships" r:embed="rId3"/>
              <a:stretch>
                <a:fillRect/>
              </a:stretch>
            </a:blipFill>
            <a:ln>
              <a:noFill/>
            </a:ln>
          </p:spPr>
          <p:txBody>
            <a:bodyPr anchor="t" anchorCtr="0" bIns="45720" compatLnSpc="1" lIns="91440" numCol="1" rIns="91440" tIns="45720" vert="horz" wrap="square">
              <a:prstTxWarp prst="textNoShape"/>
            </a:bodyPr>
            <a:p>
              <a:endParaRPr dirty="0"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08" name="Freeform 33"/>
            <p:cNvSpPr>
              <a:spLocks noEditPoints="1"/>
            </p:cNvSpPr>
            <p:nvPr/>
          </p:nvSpPr>
          <p:spPr bwMode="auto">
            <a:xfrm>
              <a:off x="7522354" y="2469379"/>
              <a:ext cx="313675" cy="313676"/>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solidFill>
              <a:schemeClr val="bg1"/>
            </a:solidFill>
            <a:ln>
              <a:noFill/>
            </a:ln>
            <a:effectLst/>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25" name="Group 19"/>
          <p:cNvGrpSpPr/>
          <p:nvPr/>
        </p:nvGrpSpPr>
        <p:grpSpPr>
          <a:xfrm>
            <a:off x="7022307" y="2820762"/>
            <a:ext cx="1108075" cy="1731963"/>
            <a:chOff x="7155657" y="3387725"/>
            <a:chExt cx="1108075" cy="1731963"/>
          </a:xfrm>
        </p:grpSpPr>
        <p:sp>
          <p:nvSpPr>
            <p:cNvPr id="1049209" name="Freeform 7"/>
            <p:cNvSpPr/>
            <p:nvPr/>
          </p:nvSpPr>
          <p:spPr bwMode="auto">
            <a:xfrm>
              <a:off x="7155657" y="3387725"/>
              <a:ext cx="1108075" cy="1731963"/>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close/>
                </a:path>
              </a:pathLst>
            </a:custGeom>
            <a:solidFill>
              <a:schemeClr val="accent5"/>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0" name="Freeform 98"/>
            <p:cNvSpPr/>
            <p:nvPr/>
          </p:nvSpPr>
          <p:spPr bwMode="auto">
            <a:xfrm>
              <a:off x="7563414" y="4093772"/>
              <a:ext cx="323990" cy="323990"/>
            </a:xfrm>
            <a:custGeom>
              <a:avLst/>
              <a:gdLst>
                <a:gd name="T0" fmla="*/ 21 w 66"/>
                <a:gd name="T1" fmla="*/ 66 h 66"/>
                <a:gd name="T2" fmla="*/ 49 w 66"/>
                <a:gd name="T3" fmla="*/ 66 h 66"/>
                <a:gd name="T4" fmla="*/ 63 w 66"/>
                <a:gd name="T5" fmla="*/ 29 h 66"/>
                <a:gd name="T6" fmla="*/ 55 w 66"/>
                <a:gd name="T7" fmla="*/ 26 h 66"/>
                <a:gd name="T8" fmla="*/ 51 w 66"/>
                <a:gd name="T9" fmla="*/ 33 h 66"/>
                <a:gd name="T10" fmla="*/ 49 w 66"/>
                <a:gd name="T11" fmla="*/ 30 h 66"/>
                <a:gd name="T12" fmla="*/ 52 w 66"/>
                <a:gd name="T13" fmla="*/ 10 h 66"/>
                <a:gd name="T14" fmla="*/ 43 w 66"/>
                <a:gd name="T15" fmla="*/ 9 h 66"/>
                <a:gd name="T16" fmla="*/ 40 w 66"/>
                <a:gd name="T17" fmla="*/ 28 h 66"/>
                <a:gd name="T18" fmla="*/ 36 w 66"/>
                <a:gd name="T19" fmla="*/ 26 h 66"/>
                <a:gd name="T20" fmla="*/ 36 w 66"/>
                <a:gd name="T21" fmla="*/ 6 h 66"/>
                <a:gd name="T22" fmla="*/ 26 w 66"/>
                <a:gd name="T23" fmla="*/ 6 h 66"/>
                <a:gd name="T24" fmla="*/ 27 w 66"/>
                <a:gd name="T25" fmla="*/ 29 h 66"/>
                <a:gd name="T26" fmla="*/ 23 w 66"/>
                <a:gd name="T27" fmla="*/ 29 h 66"/>
                <a:gd name="T28" fmla="*/ 17 w 66"/>
                <a:gd name="T29" fmla="*/ 14 h 66"/>
                <a:gd name="T30" fmla="*/ 9 w 66"/>
                <a:gd name="T31" fmla="*/ 17 h 66"/>
                <a:gd name="T32" fmla="*/ 17 w 66"/>
                <a:gd name="T33" fmla="*/ 36 h 66"/>
                <a:gd name="T34" fmla="*/ 16 w 66"/>
                <a:gd name="T35" fmla="*/ 43 h 66"/>
                <a:gd name="T36" fmla="*/ 7 w 66"/>
                <a:gd name="T37" fmla="*/ 36 h 66"/>
                <a:gd name="T38" fmla="*/ 1 w 66"/>
                <a:gd name="T39" fmla="*/ 40 h 66"/>
                <a:gd name="T40" fmla="*/ 14 w 66"/>
                <a:gd name="T41" fmla="*/ 57 h 66"/>
                <a:gd name="T42" fmla="*/ 21 w 66"/>
                <a:gd name="T4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21" y="66"/>
                  </a:moveTo>
                  <a:cubicBezTo>
                    <a:pt x="49" y="66"/>
                    <a:pt x="49" y="66"/>
                    <a:pt x="49" y="66"/>
                  </a:cubicBezTo>
                  <a:cubicBezTo>
                    <a:pt x="49" y="66"/>
                    <a:pt x="60" y="38"/>
                    <a:pt x="63" y="29"/>
                  </a:cubicBezTo>
                  <a:cubicBezTo>
                    <a:pt x="66" y="20"/>
                    <a:pt x="58" y="18"/>
                    <a:pt x="55" y="26"/>
                  </a:cubicBezTo>
                  <a:cubicBezTo>
                    <a:pt x="53" y="32"/>
                    <a:pt x="51" y="33"/>
                    <a:pt x="51" y="33"/>
                  </a:cubicBezTo>
                  <a:cubicBezTo>
                    <a:pt x="51" y="33"/>
                    <a:pt x="48" y="33"/>
                    <a:pt x="49" y="30"/>
                  </a:cubicBezTo>
                  <a:cubicBezTo>
                    <a:pt x="49" y="25"/>
                    <a:pt x="50" y="19"/>
                    <a:pt x="52" y="10"/>
                  </a:cubicBezTo>
                  <a:cubicBezTo>
                    <a:pt x="53" y="5"/>
                    <a:pt x="44" y="4"/>
                    <a:pt x="43" y="9"/>
                  </a:cubicBezTo>
                  <a:cubicBezTo>
                    <a:pt x="43" y="13"/>
                    <a:pt x="41" y="25"/>
                    <a:pt x="40" y="28"/>
                  </a:cubicBezTo>
                  <a:cubicBezTo>
                    <a:pt x="40" y="31"/>
                    <a:pt x="37" y="33"/>
                    <a:pt x="36" y="26"/>
                  </a:cubicBezTo>
                  <a:cubicBezTo>
                    <a:pt x="36" y="22"/>
                    <a:pt x="36" y="15"/>
                    <a:pt x="36" y="6"/>
                  </a:cubicBezTo>
                  <a:cubicBezTo>
                    <a:pt x="36" y="0"/>
                    <a:pt x="26" y="1"/>
                    <a:pt x="26" y="6"/>
                  </a:cubicBezTo>
                  <a:cubicBezTo>
                    <a:pt x="26" y="10"/>
                    <a:pt x="27" y="26"/>
                    <a:pt x="27" y="29"/>
                  </a:cubicBezTo>
                  <a:cubicBezTo>
                    <a:pt x="27" y="32"/>
                    <a:pt x="25" y="33"/>
                    <a:pt x="23" y="29"/>
                  </a:cubicBezTo>
                  <a:cubicBezTo>
                    <a:pt x="21" y="24"/>
                    <a:pt x="19" y="19"/>
                    <a:pt x="17" y="14"/>
                  </a:cubicBezTo>
                  <a:cubicBezTo>
                    <a:pt x="15" y="8"/>
                    <a:pt x="7" y="12"/>
                    <a:pt x="9" y="17"/>
                  </a:cubicBezTo>
                  <a:cubicBezTo>
                    <a:pt x="10" y="21"/>
                    <a:pt x="14" y="30"/>
                    <a:pt x="17" y="36"/>
                  </a:cubicBezTo>
                  <a:cubicBezTo>
                    <a:pt x="18" y="40"/>
                    <a:pt x="20" y="47"/>
                    <a:pt x="16" y="43"/>
                  </a:cubicBezTo>
                  <a:cubicBezTo>
                    <a:pt x="12" y="41"/>
                    <a:pt x="11" y="38"/>
                    <a:pt x="7" y="36"/>
                  </a:cubicBezTo>
                  <a:cubicBezTo>
                    <a:pt x="4" y="33"/>
                    <a:pt x="0" y="39"/>
                    <a:pt x="1" y="40"/>
                  </a:cubicBezTo>
                  <a:cubicBezTo>
                    <a:pt x="5" y="44"/>
                    <a:pt x="10" y="51"/>
                    <a:pt x="14" y="57"/>
                  </a:cubicBezTo>
                  <a:cubicBezTo>
                    <a:pt x="17" y="61"/>
                    <a:pt x="21" y="66"/>
                    <a:pt x="21" y="66"/>
                  </a:cubicBezTo>
                  <a:close/>
                </a:path>
              </a:pathLst>
            </a:custGeom>
            <a:solidFill>
              <a:schemeClr val="bg1"/>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26" name="Group 22"/>
          <p:cNvGrpSpPr/>
          <p:nvPr/>
        </p:nvGrpSpPr>
        <p:grpSpPr>
          <a:xfrm>
            <a:off x="6736557" y="4765450"/>
            <a:ext cx="1389063" cy="1081088"/>
            <a:chOff x="6869907" y="5418138"/>
            <a:chExt cx="1389063" cy="1081088"/>
          </a:xfrm>
          <a:blipFill>
            <a:blip xmlns:r="http://schemas.openxmlformats.org/officeDocument/2006/relationships" r:embed="rId4"/>
            <a:stretch>
              <a:fillRect/>
            </a:stretch>
          </a:blipFill>
        </p:grpSpPr>
        <p:sp>
          <p:nvSpPr>
            <p:cNvPr id="1049211" name="Freeform 12"/>
            <p:cNvSpPr/>
            <p:nvPr/>
          </p:nvSpPr>
          <p:spPr bwMode="auto">
            <a:xfrm>
              <a:off x="6869907" y="5418138"/>
              <a:ext cx="1389063" cy="1081088"/>
            </a:xfrm>
            <a:custGeom>
              <a:avLst/>
              <a:gdLst>
                <a:gd name="T0" fmla="*/ 196 w 892"/>
                <a:gd name="T1" fmla="*/ 440 h 694"/>
                <a:gd name="T2" fmla="*/ 196 w 892"/>
                <a:gd name="T3" fmla="*/ 434 h 694"/>
                <a:gd name="T4" fmla="*/ 196 w 892"/>
                <a:gd name="T5" fmla="*/ 434 h 694"/>
                <a:gd name="T6" fmla="*/ 195 w 892"/>
                <a:gd name="T7" fmla="*/ 432 h 694"/>
                <a:gd name="T8" fmla="*/ 183 w 892"/>
                <a:gd name="T9" fmla="*/ 433 h 694"/>
                <a:gd name="T10" fmla="*/ 181 w 892"/>
                <a:gd name="T11" fmla="*/ 433 h 694"/>
                <a:gd name="T12" fmla="*/ 195 w 892"/>
                <a:gd name="T13" fmla="*/ 432 h 694"/>
                <a:gd name="T14" fmla="*/ 152 w 892"/>
                <a:gd name="T15" fmla="*/ 386 h 694"/>
                <a:gd name="T16" fmla="*/ 128 w 892"/>
                <a:gd name="T17" fmla="*/ 392 h 694"/>
                <a:gd name="T18" fmla="*/ 66 w 892"/>
                <a:gd name="T19" fmla="*/ 413 h 694"/>
                <a:gd name="T20" fmla="*/ 0 w 892"/>
                <a:gd name="T21" fmla="*/ 338 h 694"/>
                <a:gd name="T22" fmla="*/ 66 w 892"/>
                <a:gd name="T23" fmla="*/ 262 h 694"/>
                <a:gd name="T24" fmla="*/ 128 w 892"/>
                <a:gd name="T25" fmla="*/ 283 h 694"/>
                <a:gd name="T26" fmla="*/ 152 w 892"/>
                <a:gd name="T27" fmla="*/ 289 h 694"/>
                <a:gd name="T28" fmla="*/ 196 w 892"/>
                <a:gd name="T29" fmla="*/ 241 h 694"/>
                <a:gd name="T30" fmla="*/ 196 w 892"/>
                <a:gd name="T31" fmla="*/ 240 h 694"/>
                <a:gd name="T32" fmla="*/ 196 w 892"/>
                <a:gd name="T33" fmla="*/ 235 h 694"/>
                <a:gd name="T34" fmla="*/ 196 w 892"/>
                <a:gd name="T35" fmla="*/ 0 h 694"/>
                <a:gd name="T36" fmla="*/ 243 w 892"/>
                <a:gd name="T37" fmla="*/ 0 h 694"/>
                <a:gd name="T38" fmla="*/ 243 w 892"/>
                <a:gd name="T39" fmla="*/ 0 h 694"/>
                <a:gd name="T40" fmla="*/ 450 w 892"/>
                <a:gd name="T41" fmla="*/ 0 h 694"/>
                <a:gd name="T42" fmla="*/ 457 w 892"/>
                <a:gd name="T43" fmla="*/ 0 h 694"/>
                <a:gd name="T44" fmla="*/ 457 w 892"/>
                <a:gd name="T45" fmla="*/ 0 h 694"/>
                <a:gd name="T46" fmla="*/ 476 w 892"/>
                <a:gd name="T47" fmla="*/ 10 h 694"/>
                <a:gd name="T48" fmla="*/ 474 w 892"/>
                <a:gd name="T49" fmla="*/ 31 h 694"/>
                <a:gd name="T50" fmla="*/ 451 w 892"/>
                <a:gd name="T51" fmla="*/ 104 h 694"/>
                <a:gd name="T52" fmla="*/ 552 w 892"/>
                <a:gd name="T53" fmla="*/ 195 h 694"/>
                <a:gd name="T54" fmla="*/ 653 w 892"/>
                <a:gd name="T55" fmla="*/ 104 h 694"/>
                <a:gd name="T56" fmla="*/ 629 w 892"/>
                <a:gd name="T57" fmla="*/ 31 h 694"/>
                <a:gd name="T58" fmla="*/ 628 w 892"/>
                <a:gd name="T59" fmla="*/ 10 h 694"/>
                <a:gd name="T60" fmla="*/ 648 w 892"/>
                <a:gd name="T61" fmla="*/ 0 h 694"/>
                <a:gd name="T62" fmla="*/ 649 w 892"/>
                <a:gd name="T63" fmla="*/ 0 h 694"/>
                <a:gd name="T64" fmla="*/ 655 w 892"/>
                <a:gd name="T65" fmla="*/ 0 h 694"/>
                <a:gd name="T66" fmla="*/ 890 w 892"/>
                <a:gd name="T67" fmla="*/ 0 h 694"/>
                <a:gd name="T68" fmla="*/ 890 w 892"/>
                <a:gd name="T69" fmla="*/ 235 h 694"/>
                <a:gd name="T70" fmla="*/ 890 w 892"/>
                <a:gd name="T71" fmla="*/ 433 h 694"/>
                <a:gd name="T72" fmla="*/ 890 w 892"/>
                <a:gd name="T73" fmla="*/ 437 h 694"/>
                <a:gd name="T74" fmla="*/ 890 w 892"/>
                <a:gd name="T75" fmla="*/ 694 h 694"/>
                <a:gd name="T76" fmla="*/ 859 w 892"/>
                <a:gd name="T77" fmla="*/ 694 h 694"/>
                <a:gd name="T78" fmla="*/ 648 w 892"/>
                <a:gd name="T79" fmla="*/ 693 h 694"/>
                <a:gd name="T80" fmla="*/ 449 w 892"/>
                <a:gd name="T81" fmla="*/ 693 h 694"/>
                <a:gd name="T82" fmla="*/ 328 w 892"/>
                <a:gd name="T83" fmla="*/ 694 h 694"/>
                <a:gd name="T84" fmla="*/ 328 w 892"/>
                <a:gd name="T85" fmla="*/ 694 h 694"/>
                <a:gd name="T86" fmla="*/ 237 w 892"/>
                <a:gd name="T87" fmla="*/ 694 h 694"/>
                <a:gd name="T88" fmla="*/ 196 w 892"/>
                <a:gd name="T89" fmla="*/ 694 h 694"/>
                <a:gd name="T90" fmla="*/ 196 w 892"/>
                <a:gd name="T91" fmla="*/ 44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2" h="694">
                  <a:moveTo>
                    <a:pt x="196" y="440"/>
                  </a:moveTo>
                  <a:cubicBezTo>
                    <a:pt x="196" y="437"/>
                    <a:pt x="196" y="435"/>
                    <a:pt x="196" y="434"/>
                  </a:cubicBezTo>
                  <a:cubicBezTo>
                    <a:pt x="196" y="434"/>
                    <a:pt x="196" y="434"/>
                    <a:pt x="196" y="434"/>
                  </a:cubicBezTo>
                  <a:cubicBezTo>
                    <a:pt x="196" y="433"/>
                    <a:pt x="195" y="433"/>
                    <a:pt x="195" y="432"/>
                  </a:cubicBezTo>
                  <a:cubicBezTo>
                    <a:pt x="183" y="433"/>
                    <a:pt x="183" y="433"/>
                    <a:pt x="183" y="433"/>
                  </a:cubicBezTo>
                  <a:cubicBezTo>
                    <a:pt x="181" y="433"/>
                    <a:pt x="181" y="433"/>
                    <a:pt x="181" y="433"/>
                  </a:cubicBezTo>
                  <a:cubicBezTo>
                    <a:pt x="195" y="432"/>
                    <a:pt x="195" y="432"/>
                    <a:pt x="195" y="432"/>
                  </a:cubicBezTo>
                  <a:cubicBezTo>
                    <a:pt x="193" y="404"/>
                    <a:pt x="175" y="386"/>
                    <a:pt x="152" y="386"/>
                  </a:cubicBezTo>
                  <a:cubicBezTo>
                    <a:pt x="144" y="386"/>
                    <a:pt x="136" y="388"/>
                    <a:pt x="128" y="392"/>
                  </a:cubicBezTo>
                  <a:cubicBezTo>
                    <a:pt x="111" y="400"/>
                    <a:pt x="80" y="413"/>
                    <a:pt x="66" y="413"/>
                  </a:cubicBezTo>
                  <a:cubicBezTo>
                    <a:pt x="29" y="413"/>
                    <a:pt x="0" y="379"/>
                    <a:pt x="0" y="338"/>
                  </a:cubicBezTo>
                  <a:cubicBezTo>
                    <a:pt x="0" y="296"/>
                    <a:pt x="29" y="262"/>
                    <a:pt x="66" y="262"/>
                  </a:cubicBezTo>
                  <a:cubicBezTo>
                    <a:pt x="80" y="262"/>
                    <a:pt x="111" y="275"/>
                    <a:pt x="128" y="283"/>
                  </a:cubicBezTo>
                  <a:cubicBezTo>
                    <a:pt x="136" y="287"/>
                    <a:pt x="144" y="289"/>
                    <a:pt x="152" y="289"/>
                  </a:cubicBezTo>
                  <a:cubicBezTo>
                    <a:pt x="176" y="289"/>
                    <a:pt x="193" y="270"/>
                    <a:pt x="196" y="241"/>
                  </a:cubicBezTo>
                  <a:cubicBezTo>
                    <a:pt x="196" y="240"/>
                    <a:pt x="196" y="240"/>
                    <a:pt x="196" y="240"/>
                  </a:cubicBezTo>
                  <a:cubicBezTo>
                    <a:pt x="196" y="235"/>
                    <a:pt x="196" y="235"/>
                    <a:pt x="196" y="235"/>
                  </a:cubicBezTo>
                  <a:cubicBezTo>
                    <a:pt x="196" y="0"/>
                    <a:pt x="196" y="0"/>
                    <a:pt x="196" y="0"/>
                  </a:cubicBezTo>
                  <a:cubicBezTo>
                    <a:pt x="243" y="0"/>
                    <a:pt x="243" y="0"/>
                    <a:pt x="243" y="0"/>
                  </a:cubicBezTo>
                  <a:cubicBezTo>
                    <a:pt x="243" y="0"/>
                    <a:pt x="243" y="0"/>
                    <a:pt x="243" y="0"/>
                  </a:cubicBezTo>
                  <a:cubicBezTo>
                    <a:pt x="450" y="0"/>
                    <a:pt x="450" y="0"/>
                    <a:pt x="450" y="0"/>
                  </a:cubicBezTo>
                  <a:cubicBezTo>
                    <a:pt x="453" y="0"/>
                    <a:pt x="456" y="0"/>
                    <a:pt x="457" y="0"/>
                  </a:cubicBezTo>
                  <a:cubicBezTo>
                    <a:pt x="457" y="0"/>
                    <a:pt x="457" y="0"/>
                    <a:pt x="457" y="0"/>
                  </a:cubicBezTo>
                  <a:cubicBezTo>
                    <a:pt x="466" y="1"/>
                    <a:pt x="473" y="5"/>
                    <a:pt x="476" y="10"/>
                  </a:cubicBezTo>
                  <a:cubicBezTo>
                    <a:pt x="479" y="17"/>
                    <a:pt x="477" y="25"/>
                    <a:pt x="474" y="31"/>
                  </a:cubicBezTo>
                  <a:cubicBezTo>
                    <a:pt x="472" y="36"/>
                    <a:pt x="451" y="79"/>
                    <a:pt x="451" y="104"/>
                  </a:cubicBezTo>
                  <a:cubicBezTo>
                    <a:pt x="451" y="154"/>
                    <a:pt x="496" y="195"/>
                    <a:pt x="552" y="195"/>
                  </a:cubicBezTo>
                  <a:cubicBezTo>
                    <a:pt x="607" y="195"/>
                    <a:pt x="653" y="154"/>
                    <a:pt x="653" y="104"/>
                  </a:cubicBezTo>
                  <a:cubicBezTo>
                    <a:pt x="653" y="79"/>
                    <a:pt x="632" y="36"/>
                    <a:pt x="629" y="31"/>
                  </a:cubicBezTo>
                  <a:cubicBezTo>
                    <a:pt x="625" y="23"/>
                    <a:pt x="625" y="15"/>
                    <a:pt x="628" y="10"/>
                  </a:cubicBezTo>
                  <a:cubicBezTo>
                    <a:pt x="631" y="4"/>
                    <a:pt x="638" y="1"/>
                    <a:pt x="648" y="0"/>
                  </a:cubicBezTo>
                  <a:cubicBezTo>
                    <a:pt x="648" y="0"/>
                    <a:pt x="649" y="0"/>
                    <a:pt x="649" y="0"/>
                  </a:cubicBezTo>
                  <a:cubicBezTo>
                    <a:pt x="655" y="0"/>
                    <a:pt x="655" y="0"/>
                    <a:pt x="655" y="0"/>
                  </a:cubicBezTo>
                  <a:cubicBezTo>
                    <a:pt x="890" y="0"/>
                    <a:pt x="890" y="0"/>
                    <a:pt x="890" y="0"/>
                  </a:cubicBezTo>
                  <a:cubicBezTo>
                    <a:pt x="890" y="235"/>
                    <a:pt x="890" y="235"/>
                    <a:pt x="890" y="235"/>
                  </a:cubicBezTo>
                  <a:cubicBezTo>
                    <a:pt x="890" y="236"/>
                    <a:pt x="892" y="400"/>
                    <a:pt x="890" y="433"/>
                  </a:cubicBezTo>
                  <a:cubicBezTo>
                    <a:pt x="890" y="434"/>
                    <a:pt x="890" y="436"/>
                    <a:pt x="890" y="437"/>
                  </a:cubicBezTo>
                  <a:cubicBezTo>
                    <a:pt x="890" y="694"/>
                    <a:pt x="890" y="694"/>
                    <a:pt x="890" y="694"/>
                  </a:cubicBezTo>
                  <a:cubicBezTo>
                    <a:pt x="859" y="694"/>
                    <a:pt x="859" y="694"/>
                    <a:pt x="859" y="694"/>
                  </a:cubicBezTo>
                  <a:cubicBezTo>
                    <a:pt x="648" y="693"/>
                    <a:pt x="648" y="693"/>
                    <a:pt x="648" y="693"/>
                  </a:cubicBezTo>
                  <a:cubicBezTo>
                    <a:pt x="449" y="693"/>
                    <a:pt x="449" y="693"/>
                    <a:pt x="449" y="693"/>
                  </a:cubicBezTo>
                  <a:cubicBezTo>
                    <a:pt x="328" y="694"/>
                    <a:pt x="328" y="694"/>
                    <a:pt x="328" y="694"/>
                  </a:cubicBezTo>
                  <a:cubicBezTo>
                    <a:pt x="328" y="694"/>
                    <a:pt x="328" y="694"/>
                    <a:pt x="328" y="694"/>
                  </a:cubicBezTo>
                  <a:cubicBezTo>
                    <a:pt x="237" y="694"/>
                    <a:pt x="237" y="694"/>
                    <a:pt x="237" y="694"/>
                  </a:cubicBezTo>
                  <a:cubicBezTo>
                    <a:pt x="234" y="694"/>
                    <a:pt x="211" y="694"/>
                    <a:pt x="196" y="694"/>
                  </a:cubicBezTo>
                  <a:lnTo>
                    <a:pt x="196" y="440"/>
                  </a:ln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27" name="Group 24"/>
            <p:cNvGrpSpPr/>
            <p:nvPr/>
          </p:nvGrpSpPr>
          <p:grpSpPr>
            <a:xfrm>
              <a:off x="7543590" y="5850493"/>
              <a:ext cx="319820" cy="320428"/>
              <a:chOff x="5346700" y="-104775"/>
              <a:chExt cx="835025" cy="836613"/>
            </a:xfrm>
            <a:grpFill/>
          </p:grpSpPr>
          <p:sp>
            <p:nvSpPr>
              <p:cNvPr id="1049212" name="Freeform 5"/>
              <p:cNvSpPr>
                <a:spLocks noEditPoints="1"/>
              </p:cNvSpPr>
              <p:nvPr/>
            </p:nvSpPr>
            <p:spPr bwMode="auto">
              <a:xfrm>
                <a:off x="5346700" y="-104775"/>
                <a:ext cx="835025" cy="836613"/>
              </a:xfrm>
              <a:custGeom>
                <a:avLst/>
                <a:gdLst>
                  <a:gd name="T0" fmla="*/ 138 w 220"/>
                  <a:gd name="T1" fmla="*/ 0 h 220"/>
                  <a:gd name="T2" fmla="*/ 55 w 220"/>
                  <a:gd name="T3" fmla="*/ 83 h 220"/>
                  <a:gd name="T4" fmla="*/ 65 w 220"/>
                  <a:gd name="T5" fmla="*/ 121 h 220"/>
                  <a:gd name="T6" fmla="*/ 7 w 220"/>
                  <a:gd name="T7" fmla="*/ 178 h 220"/>
                  <a:gd name="T8" fmla="*/ 7 w 220"/>
                  <a:gd name="T9" fmla="*/ 178 h 220"/>
                  <a:gd name="T10" fmla="*/ 0 w 220"/>
                  <a:gd name="T11" fmla="*/ 196 h 220"/>
                  <a:gd name="T12" fmla="*/ 24 w 220"/>
                  <a:gd name="T13" fmla="*/ 220 h 220"/>
                  <a:gd name="T14" fmla="*/ 42 w 220"/>
                  <a:gd name="T15" fmla="*/ 213 h 220"/>
                  <a:gd name="T16" fmla="*/ 42 w 220"/>
                  <a:gd name="T17" fmla="*/ 213 h 220"/>
                  <a:gd name="T18" fmla="*/ 99 w 220"/>
                  <a:gd name="T19" fmla="*/ 155 h 220"/>
                  <a:gd name="T20" fmla="*/ 138 w 220"/>
                  <a:gd name="T21" fmla="*/ 165 h 220"/>
                  <a:gd name="T22" fmla="*/ 220 w 220"/>
                  <a:gd name="T23" fmla="*/ 83 h 220"/>
                  <a:gd name="T24" fmla="*/ 138 w 220"/>
                  <a:gd name="T25" fmla="*/ 0 h 220"/>
                  <a:gd name="T26" fmla="*/ 33 w 220"/>
                  <a:gd name="T27" fmla="*/ 204 h 220"/>
                  <a:gd name="T28" fmla="*/ 24 w 220"/>
                  <a:gd name="T29" fmla="*/ 208 h 220"/>
                  <a:gd name="T30" fmla="*/ 12 w 220"/>
                  <a:gd name="T31" fmla="*/ 196 h 220"/>
                  <a:gd name="T32" fmla="*/ 16 w 220"/>
                  <a:gd name="T33" fmla="*/ 187 h 220"/>
                  <a:gd name="T34" fmla="*/ 16 w 220"/>
                  <a:gd name="T35" fmla="*/ 187 h 220"/>
                  <a:gd name="T36" fmla="*/ 71 w 220"/>
                  <a:gd name="T37" fmla="*/ 132 h 220"/>
                  <a:gd name="T38" fmla="*/ 88 w 220"/>
                  <a:gd name="T39" fmla="*/ 149 h 220"/>
                  <a:gd name="T40" fmla="*/ 33 w 220"/>
                  <a:gd name="T41" fmla="*/ 204 h 220"/>
                  <a:gd name="T42" fmla="*/ 138 w 220"/>
                  <a:gd name="T43" fmla="*/ 151 h 220"/>
                  <a:gd name="T44" fmla="*/ 69 w 220"/>
                  <a:gd name="T45" fmla="*/ 83 h 220"/>
                  <a:gd name="T46" fmla="*/ 138 w 220"/>
                  <a:gd name="T47" fmla="*/ 14 h 220"/>
                  <a:gd name="T48" fmla="*/ 206 w 220"/>
                  <a:gd name="T49" fmla="*/ 83 h 220"/>
                  <a:gd name="T50" fmla="*/ 138 w 220"/>
                  <a:gd name="T51" fmla="*/ 1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20">
                    <a:moveTo>
                      <a:pt x="138" y="0"/>
                    </a:moveTo>
                    <a:cubicBezTo>
                      <a:pt x="92" y="0"/>
                      <a:pt x="55" y="37"/>
                      <a:pt x="55" y="83"/>
                    </a:cubicBezTo>
                    <a:cubicBezTo>
                      <a:pt x="55" y="96"/>
                      <a:pt x="58" y="110"/>
                      <a:pt x="65" y="121"/>
                    </a:cubicBezTo>
                    <a:cubicBezTo>
                      <a:pt x="7" y="178"/>
                      <a:pt x="7" y="178"/>
                      <a:pt x="7" y="178"/>
                    </a:cubicBezTo>
                    <a:cubicBezTo>
                      <a:pt x="7" y="178"/>
                      <a:pt x="7" y="178"/>
                      <a:pt x="7" y="178"/>
                    </a:cubicBezTo>
                    <a:cubicBezTo>
                      <a:pt x="3" y="183"/>
                      <a:pt x="0" y="189"/>
                      <a:pt x="0" y="196"/>
                    </a:cubicBezTo>
                    <a:cubicBezTo>
                      <a:pt x="0" y="209"/>
                      <a:pt x="11" y="220"/>
                      <a:pt x="24" y="220"/>
                    </a:cubicBezTo>
                    <a:cubicBezTo>
                      <a:pt x="31" y="220"/>
                      <a:pt x="37" y="217"/>
                      <a:pt x="42" y="213"/>
                    </a:cubicBezTo>
                    <a:cubicBezTo>
                      <a:pt x="42" y="213"/>
                      <a:pt x="42" y="213"/>
                      <a:pt x="42" y="213"/>
                    </a:cubicBezTo>
                    <a:cubicBezTo>
                      <a:pt x="99" y="155"/>
                      <a:pt x="99" y="155"/>
                      <a:pt x="99" y="155"/>
                    </a:cubicBezTo>
                    <a:cubicBezTo>
                      <a:pt x="110" y="162"/>
                      <a:pt x="124" y="165"/>
                      <a:pt x="138" y="165"/>
                    </a:cubicBezTo>
                    <a:cubicBezTo>
                      <a:pt x="183" y="165"/>
                      <a:pt x="220" y="128"/>
                      <a:pt x="220" y="83"/>
                    </a:cubicBezTo>
                    <a:cubicBezTo>
                      <a:pt x="220" y="37"/>
                      <a:pt x="183" y="0"/>
                      <a:pt x="138" y="0"/>
                    </a:cubicBezTo>
                    <a:close/>
                    <a:moveTo>
                      <a:pt x="33" y="204"/>
                    </a:moveTo>
                    <a:cubicBezTo>
                      <a:pt x="31" y="206"/>
                      <a:pt x="28" y="208"/>
                      <a:pt x="24" y="208"/>
                    </a:cubicBezTo>
                    <a:cubicBezTo>
                      <a:pt x="18" y="208"/>
                      <a:pt x="12" y="202"/>
                      <a:pt x="12" y="196"/>
                    </a:cubicBezTo>
                    <a:cubicBezTo>
                      <a:pt x="12" y="192"/>
                      <a:pt x="14" y="189"/>
                      <a:pt x="16" y="187"/>
                    </a:cubicBezTo>
                    <a:cubicBezTo>
                      <a:pt x="16" y="187"/>
                      <a:pt x="16" y="187"/>
                      <a:pt x="16" y="187"/>
                    </a:cubicBezTo>
                    <a:cubicBezTo>
                      <a:pt x="71" y="132"/>
                      <a:pt x="71" y="132"/>
                      <a:pt x="71" y="132"/>
                    </a:cubicBezTo>
                    <a:cubicBezTo>
                      <a:pt x="76" y="138"/>
                      <a:pt x="82" y="144"/>
                      <a:pt x="88" y="149"/>
                    </a:cubicBezTo>
                    <a:lnTo>
                      <a:pt x="33" y="204"/>
                    </a:lnTo>
                    <a:close/>
                    <a:moveTo>
                      <a:pt x="138" y="151"/>
                    </a:moveTo>
                    <a:cubicBezTo>
                      <a:pt x="100" y="151"/>
                      <a:pt x="69" y="120"/>
                      <a:pt x="69" y="83"/>
                    </a:cubicBezTo>
                    <a:cubicBezTo>
                      <a:pt x="69" y="45"/>
                      <a:pt x="100" y="14"/>
                      <a:pt x="138" y="14"/>
                    </a:cubicBezTo>
                    <a:cubicBezTo>
                      <a:pt x="175" y="14"/>
                      <a:pt x="206" y="45"/>
                      <a:pt x="206" y="83"/>
                    </a:cubicBezTo>
                    <a:cubicBezTo>
                      <a:pt x="206" y="120"/>
                      <a:pt x="175" y="151"/>
                      <a:pt x="138" y="151"/>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3" name="Freeform 6"/>
              <p:cNvSpPr/>
              <p:nvPr/>
            </p:nvSpPr>
            <p:spPr bwMode="auto">
              <a:xfrm>
                <a:off x="5684838" y="25400"/>
                <a:ext cx="196850" cy="196850"/>
              </a:xfrm>
              <a:custGeom>
                <a:avLst/>
                <a:gdLst>
                  <a:gd name="T0" fmla="*/ 49 w 52"/>
                  <a:gd name="T1" fmla="*/ 0 h 52"/>
                  <a:gd name="T2" fmla="*/ 0 w 52"/>
                  <a:gd name="T3" fmla="*/ 49 h 52"/>
                  <a:gd name="T4" fmla="*/ 4 w 52"/>
                  <a:gd name="T5" fmla="*/ 52 h 52"/>
                  <a:gd name="T6" fmla="*/ 7 w 52"/>
                  <a:gd name="T7" fmla="*/ 49 h 52"/>
                  <a:gd name="T8" fmla="*/ 49 w 52"/>
                  <a:gd name="T9" fmla="*/ 7 h 52"/>
                  <a:gd name="T10" fmla="*/ 52 w 52"/>
                  <a:gd name="T11" fmla="*/ 4 h 52"/>
                  <a:gd name="T12" fmla="*/ 49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49" y="0"/>
                    </a:moveTo>
                    <a:cubicBezTo>
                      <a:pt x="22" y="0"/>
                      <a:pt x="0" y="22"/>
                      <a:pt x="0" y="49"/>
                    </a:cubicBezTo>
                    <a:cubicBezTo>
                      <a:pt x="0" y="50"/>
                      <a:pt x="2" y="52"/>
                      <a:pt x="4" y="52"/>
                    </a:cubicBezTo>
                    <a:cubicBezTo>
                      <a:pt x="6" y="52"/>
                      <a:pt x="7" y="50"/>
                      <a:pt x="7" y="49"/>
                    </a:cubicBezTo>
                    <a:cubicBezTo>
                      <a:pt x="7" y="26"/>
                      <a:pt x="26" y="7"/>
                      <a:pt x="49" y="7"/>
                    </a:cubicBezTo>
                    <a:cubicBezTo>
                      <a:pt x="50" y="7"/>
                      <a:pt x="52" y="6"/>
                      <a:pt x="52" y="4"/>
                    </a:cubicBezTo>
                    <a:cubicBezTo>
                      <a:pt x="52" y="2"/>
                      <a:pt x="50" y="0"/>
                      <a:pt x="49" y="0"/>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328" name="Group 27"/>
          <p:cNvGrpSpPr/>
          <p:nvPr/>
        </p:nvGrpSpPr>
        <p:grpSpPr>
          <a:xfrm>
            <a:off x="3985419" y="4765450"/>
            <a:ext cx="1389063" cy="1081088"/>
            <a:chOff x="3928269" y="5418138"/>
            <a:chExt cx="1389063" cy="1081088"/>
          </a:xfrm>
        </p:grpSpPr>
        <p:sp>
          <p:nvSpPr>
            <p:cNvPr id="1049214" name="Freeform 13"/>
            <p:cNvSpPr/>
            <p:nvPr/>
          </p:nvSpPr>
          <p:spPr bwMode="auto">
            <a:xfrm>
              <a:off x="3928269" y="5418138"/>
              <a:ext cx="1389063" cy="1081088"/>
            </a:xfrm>
            <a:custGeom>
              <a:avLst/>
              <a:gdLst>
                <a:gd name="T0" fmla="*/ 654 w 892"/>
                <a:gd name="T1" fmla="*/ 694 h 694"/>
                <a:gd name="T2" fmla="*/ 562 w 892"/>
                <a:gd name="T3" fmla="*/ 694 h 694"/>
                <a:gd name="T4" fmla="*/ 550 w 892"/>
                <a:gd name="T5" fmla="*/ 694 h 694"/>
                <a:gd name="T6" fmla="*/ 442 w 892"/>
                <a:gd name="T7" fmla="*/ 693 h 694"/>
                <a:gd name="T8" fmla="*/ 244 w 892"/>
                <a:gd name="T9" fmla="*/ 693 h 694"/>
                <a:gd name="T10" fmla="*/ 243 w 892"/>
                <a:gd name="T11" fmla="*/ 693 h 694"/>
                <a:gd name="T12" fmla="*/ 33 w 892"/>
                <a:gd name="T13" fmla="*/ 694 h 694"/>
                <a:gd name="T14" fmla="*/ 2 w 892"/>
                <a:gd name="T15" fmla="*/ 694 h 694"/>
                <a:gd name="T16" fmla="*/ 2 w 892"/>
                <a:gd name="T17" fmla="*/ 437 h 694"/>
                <a:gd name="T18" fmla="*/ 1 w 892"/>
                <a:gd name="T19" fmla="*/ 433 h 694"/>
                <a:gd name="T20" fmla="*/ 2 w 892"/>
                <a:gd name="T21" fmla="*/ 235 h 694"/>
                <a:gd name="T22" fmla="*/ 2 w 892"/>
                <a:gd name="T23" fmla="*/ 0 h 694"/>
                <a:gd name="T24" fmla="*/ 236 w 892"/>
                <a:gd name="T25" fmla="*/ 0 h 694"/>
                <a:gd name="T26" fmla="*/ 242 w 892"/>
                <a:gd name="T27" fmla="*/ 0 h 694"/>
                <a:gd name="T28" fmla="*/ 243 w 892"/>
                <a:gd name="T29" fmla="*/ 0 h 694"/>
                <a:gd name="T30" fmla="*/ 264 w 892"/>
                <a:gd name="T31" fmla="*/ 10 h 694"/>
                <a:gd name="T32" fmla="*/ 262 w 892"/>
                <a:gd name="T33" fmla="*/ 31 h 694"/>
                <a:gd name="T34" fmla="*/ 239 w 892"/>
                <a:gd name="T35" fmla="*/ 104 h 694"/>
                <a:gd name="T36" fmla="*/ 340 w 892"/>
                <a:gd name="T37" fmla="*/ 195 h 694"/>
                <a:gd name="T38" fmla="*/ 440 w 892"/>
                <a:gd name="T39" fmla="*/ 104 h 694"/>
                <a:gd name="T40" fmla="*/ 417 w 892"/>
                <a:gd name="T41" fmla="*/ 31 h 694"/>
                <a:gd name="T42" fmla="*/ 416 w 892"/>
                <a:gd name="T43" fmla="*/ 10 h 694"/>
                <a:gd name="T44" fmla="*/ 435 w 892"/>
                <a:gd name="T45" fmla="*/ 0 h 694"/>
                <a:gd name="T46" fmla="*/ 435 w 892"/>
                <a:gd name="T47" fmla="*/ 0 h 694"/>
                <a:gd name="T48" fmla="*/ 441 w 892"/>
                <a:gd name="T49" fmla="*/ 0 h 694"/>
                <a:gd name="T50" fmla="*/ 648 w 892"/>
                <a:gd name="T51" fmla="*/ 0 h 694"/>
                <a:gd name="T52" fmla="*/ 661 w 892"/>
                <a:gd name="T53" fmla="*/ 0 h 694"/>
                <a:gd name="T54" fmla="*/ 696 w 892"/>
                <a:gd name="T55" fmla="*/ 0 h 694"/>
                <a:gd name="T56" fmla="*/ 696 w 892"/>
                <a:gd name="T57" fmla="*/ 235 h 694"/>
                <a:gd name="T58" fmla="*/ 696 w 892"/>
                <a:gd name="T59" fmla="*/ 241 h 694"/>
                <a:gd name="T60" fmla="*/ 696 w 892"/>
                <a:gd name="T61" fmla="*/ 242 h 694"/>
                <a:gd name="T62" fmla="*/ 740 w 892"/>
                <a:gd name="T63" fmla="*/ 289 h 694"/>
                <a:gd name="T64" fmla="*/ 764 w 892"/>
                <a:gd name="T65" fmla="*/ 283 h 694"/>
                <a:gd name="T66" fmla="*/ 826 w 892"/>
                <a:gd name="T67" fmla="*/ 262 h 694"/>
                <a:gd name="T68" fmla="*/ 892 w 892"/>
                <a:gd name="T69" fmla="*/ 338 h 694"/>
                <a:gd name="T70" fmla="*/ 826 w 892"/>
                <a:gd name="T71" fmla="*/ 413 h 694"/>
                <a:gd name="T72" fmla="*/ 764 w 892"/>
                <a:gd name="T73" fmla="*/ 392 h 694"/>
                <a:gd name="T74" fmla="*/ 740 w 892"/>
                <a:gd name="T75" fmla="*/ 386 h 694"/>
                <a:gd name="T76" fmla="*/ 696 w 892"/>
                <a:gd name="T77" fmla="*/ 432 h 694"/>
                <a:gd name="T78" fmla="*/ 708 w 892"/>
                <a:gd name="T79" fmla="*/ 433 h 694"/>
                <a:gd name="T80" fmla="*/ 705 w 892"/>
                <a:gd name="T81" fmla="*/ 433 h 694"/>
                <a:gd name="T82" fmla="*/ 696 w 892"/>
                <a:gd name="T83" fmla="*/ 432 h 694"/>
                <a:gd name="T84" fmla="*/ 696 w 892"/>
                <a:gd name="T85" fmla="*/ 433 h 694"/>
                <a:gd name="T86" fmla="*/ 695 w 892"/>
                <a:gd name="T87" fmla="*/ 433 h 694"/>
                <a:gd name="T88" fmla="*/ 696 w 892"/>
                <a:gd name="T89" fmla="*/ 434 h 694"/>
                <a:gd name="T90" fmla="*/ 696 w 892"/>
                <a:gd name="T91" fmla="*/ 440 h 694"/>
                <a:gd name="T92" fmla="*/ 696 w 892"/>
                <a:gd name="T93" fmla="*/ 694 h 694"/>
                <a:gd name="T94" fmla="*/ 654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654" y="694"/>
                  </a:moveTo>
                  <a:cubicBezTo>
                    <a:pt x="562" y="694"/>
                    <a:pt x="562" y="694"/>
                    <a:pt x="562" y="694"/>
                  </a:cubicBezTo>
                  <a:cubicBezTo>
                    <a:pt x="550" y="694"/>
                    <a:pt x="550" y="694"/>
                    <a:pt x="550" y="694"/>
                  </a:cubicBezTo>
                  <a:cubicBezTo>
                    <a:pt x="442" y="693"/>
                    <a:pt x="442" y="693"/>
                    <a:pt x="442" y="693"/>
                  </a:cubicBezTo>
                  <a:cubicBezTo>
                    <a:pt x="244" y="693"/>
                    <a:pt x="244" y="693"/>
                    <a:pt x="244" y="693"/>
                  </a:cubicBezTo>
                  <a:cubicBezTo>
                    <a:pt x="243" y="693"/>
                    <a:pt x="243" y="693"/>
                    <a:pt x="243" y="693"/>
                  </a:cubicBezTo>
                  <a:cubicBezTo>
                    <a:pt x="33" y="694"/>
                    <a:pt x="33" y="694"/>
                    <a:pt x="33" y="694"/>
                  </a:cubicBezTo>
                  <a:cubicBezTo>
                    <a:pt x="2" y="694"/>
                    <a:pt x="2" y="694"/>
                    <a:pt x="2" y="694"/>
                  </a:cubicBezTo>
                  <a:cubicBezTo>
                    <a:pt x="2" y="437"/>
                    <a:pt x="2" y="437"/>
                    <a:pt x="2" y="437"/>
                  </a:cubicBezTo>
                  <a:cubicBezTo>
                    <a:pt x="2" y="436"/>
                    <a:pt x="2" y="435"/>
                    <a:pt x="1" y="433"/>
                  </a:cubicBezTo>
                  <a:cubicBezTo>
                    <a:pt x="0" y="400"/>
                    <a:pt x="2" y="236"/>
                    <a:pt x="2" y="235"/>
                  </a:cubicBezTo>
                  <a:cubicBezTo>
                    <a:pt x="2" y="0"/>
                    <a:pt x="2" y="0"/>
                    <a:pt x="2" y="0"/>
                  </a:cubicBezTo>
                  <a:cubicBezTo>
                    <a:pt x="236" y="0"/>
                    <a:pt x="236" y="0"/>
                    <a:pt x="236" y="0"/>
                  </a:cubicBezTo>
                  <a:cubicBezTo>
                    <a:pt x="242" y="0"/>
                    <a:pt x="242" y="0"/>
                    <a:pt x="242" y="0"/>
                  </a:cubicBezTo>
                  <a:cubicBezTo>
                    <a:pt x="242" y="0"/>
                    <a:pt x="243" y="0"/>
                    <a:pt x="243" y="0"/>
                  </a:cubicBezTo>
                  <a:cubicBezTo>
                    <a:pt x="253" y="1"/>
                    <a:pt x="260" y="4"/>
                    <a:pt x="264" y="10"/>
                  </a:cubicBezTo>
                  <a:cubicBezTo>
                    <a:pt x="267" y="15"/>
                    <a:pt x="266" y="23"/>
                    <a:pt x="262" y="31"/>
                  </a:cubicBezTo>
                  <a:cubicBezTo>
                    <a:pt x="260" y="36"/>
                    <a:pt x="239" y="79"/>
                    <a:pt x="239" y="104"/>
                  </a:cubicBezTo>
                  <a:cubicBezTo>
                    <a:pt x="239" y="154"/>
                    <a:pt x="284" y="195"/>
                    <a:pt x="340" y="195"/>
                  </a:cubicBezTo>
                  <a:cubicBezTo>
                    <a:pt x="395" y="195"/>
                    <a:pt x="440" y="154"/>
                    <a:pt x="440" y="104"/>
                  </a:cubicBezTo>
                  <a:cubicBezTo>
                    <a:pt x="440" y="79"/>
                    <a:pt x="420" y="36"/>
                    <a:pt x="417" y="31"/>
                  </a:cubicBezTo>
                  <a:cubicBezTo>
                    <a:pt x="414" y="25"/>
                    <a:pt x="412" y="17"/>
                    <a:pt x="416" y="10"/>
                  </a:cubicBezTo>
                  <a:cubicBezTo>
                    <a:pt x="419" y="5"/>
                    <a:pt x="425" y="1"/>
                    <a:pt x="435" y="0"/>
                  </a:cubicBezTo>
                  <a:cubicBezTo>
                    <a:pt x="435" y="0"/>
                    <a:pt x="435" y="0"/>
                    <a:pt x="435" y="0"/>
                  </a:cubicBezTo>
                  <a:cubicBezTo>
                    <a:pt x="436" y="0"/>
                    <a:pt x="438" y="0"/>
                    <a:pt x="441" y="0"/>
                  </a:cubicBezTo>
                  <a:cubicBezTo>
                    <a:pt x="648" y="0"/>
                    <a:pt x="648" y="0"/>
                    <a:pt x="648" y="0"/>
                  </a:cubicBezTo>
                  <a:cubicBezTo>
                    <a:pt x="661" y="0"/>
                    <a:pt x="661" y="0"/>
                    <a:pt x="661" y="0"/>
                  </a:cubicBezTo>
                  <a:cubicBezTo>
                    <a:pt x="696" y="0"/>
                    <a:pt x="696" y="0"/>
                    <a:pt x="696" y="0"/>
                  </a:cubicBezTo>
                  <a:cubicBezTo>
                    <a:pt x="696" y="235"/>
                    <a:pt x="696" y="235"/>
                    <a:pt x="696" y="235"/>
                  </a:cubicBezTo>
                  <a:cubicBezTo>
                    <a:pt x="696" y="241"/>
                    <a:pt x="696" y="241"/>
                    <a:pt x="696" y="241"/>
                  </a:cubicBezTo>
                  <a:cubicBezTo>
                    <a:pt x="696" y="242"/>
                    <a:pt x="696" y="242"/>
                    <a:pt x="696" y="242"/>
                  </a:cubicBezTo>
                  <a:cubicBezTo>
                    <a:pt x="698" y="270"/>
                    <a:pt x="716" y="289"/>
                    <a:pt x="740" y="289"/>
                  </a:cubicBezTo>
                  <a:cubicBezTo>
                    <a:pt x="748" y="289"/>
                    <a:pt x="756" y="287"/>
                    <a:pt x="764" y="283"/>
                  </a:cubicBezTo>
                  <a:cubicBezTo>
                    <a:pt x="780" y="275"/>
                    <a:pt x="811" y="262"/>
                    <a:pt x="826" y="262"/>
                  </a:cubicBezTo>
                  <a:cubicBezTo>
                    <a:pt x="862" y="262"/>
                    <a:pt x="892" y="296"/>
                    <a:pt x="892" y="338"/>
                  </a:cubicBezTo>
                  <a:cubicBezTo>
                    <a:pt x="892" y="379"/>
                    <a:pt x="862" y="413"/>
                    <a:pt x="826" y="413"/>
                  </a:cubicBezTo>
                  <a:cubicBezTo>
                    <a:pt x="811" y="413"/>
                    <a:pt x="780" y="400"/>
                    <a:pt x="764" y="392"/>
                  </a:cubicBezTo>
                  <a:cubicBezTo>
                    <a:pt x="756" y="388"/>
                    <a:pt x="748" y="386"/>
                    <a:pt x="740" y="386"/>
                  </a:cubicBezTo>
                  <a:cubicBezTo>
                    <a:pt x="716" y="386"/>
                    <a:pt x="699" y="404"/>
                    <a:pt x="696" y="432"/>
                  </a:cubicBezTo>
                  <a:cubicBezTo>
                    <a:pt x="708" y="433"/>
                    <a:pt x="708" y="433"/>
                    <a:pt x="708" y="433"/>
                  </a:cubicBezTo>
                  <a:cubicBezTo>
                    <a:pt x="705" y="433"/>
                    <a:pt x="705" y="433"/>
                    <a:pt x="705" y="433"/>
                  </a:cubicBezTo>
                  <a:cubicBezTo>
                    <a:pt x="696" y="432"/>
                    <a:pt x="696" y="432"/>
                    <a:pt x="696" y="432"/>
                  </a:cubicBezTo>
                  <a:cubicBezTo>
                    <a:pt x="696" y="433"/>
                    <a:pt x="696" y="433"/>
                    <a:pt x="696" y="433"/>
                  </a:cubicBezTo>
                  <a:cubicBezTo>
                    <a:pt x="695" y="433"/>
                    <a:pt x="695" y="433"/>
                    <a:pt x="695" y="433"/>
                  </a:cubicBezTo>
                  <a:cubicBezTo>
                    <a:pt x="696" y="434"/>
                    <a:pt x="696" y="434"/>
                    <a:pt x="696" y="434"/>
                  </a:cubicBezTo>
                  <a:cubicBezTo>
                    <a:pt x="696" y="435"/>
                    <a:pt x="696" y="437"/>
                    <a:pt x="696" y="440"/>
                  </a:cubicBezTo>
                  <a:cubicBezTo>
                    <a:pt x="696" y="694"/>
                    <a:pt x="696" y="694"/>
                    <a:pt x="696" y="694"/>
                  </a:cubicBezTo>
                  <a:cubicBezTo>
                    <a:pt x="680" y="694"/>
                    <a:pt x="657" y="694"/>
                    <a:pt x="654" y="694"/>
                  </a:cubicBezTo>
                  <a:close/>
                </a:path>
              </a:pathLst>
            </a:custGeom>
            <a:blipFill>
              <a:blip xmlns:r="http://schemas.openxmlformats.org/officeDocument/2006/relationships" r:embed="rId5"/>
              <a:stretch>
                <a:fillRect/>
              </a:stretch>
            </a:blipFill>
            <a:ln>
              <a:noFill/>
            </a:ln>
          </p:spPr>
          <p:txBody>
            <a:bodyPr anchor="t" anchorCtr="0" bIns="45720" compatLnSpc="1" lIns="91440" numCol="1" rIns="91440" tIns="45720" vert="horz" wrap="square">
              <a:prstTxWarp prst="textNoShape"/>
            </a:bodyPr>
            <a:p>
              <a:endParaRPr dirty="0"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29" name="Group 29"/>
            <p:cNvGrpSpPr/>
            <p:nvPr/>
          </p:nvGrpSpPr>
          <p:grpSpPr>
            <a:xfrm>
              <a:off x="4268021" y="5865453"/>
              <a:ext cx="370569" cy="254565"/>
              <a:chOff x="9902825" y="4503738"/>
              <a:chExt cx="365125" cy="250825"/>
            </a:xfrm>
            <a:solidFill>
              <a:schemeClr val="bg1"/>
            </a:solidFill>
            <a:effectLst/>
          </p:grpSpPr>
          <p:sp>
            <p:nvSpPr>
              <p:cNvPr id="1049215" name="Freeform 119"/>
              <p:cNvSpPr/>
              <p:nvPr/>
            </p:nvSpPr>
            <p:spPr bwMode="auto">
              <a:xfrm>
                <a:off x="9948863" y="4549776"/>
                <a:ext cx="107950"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6" name="Rectangle 120"/>
              <p:cNvSpPr>
                <a:spLocks noChangeArrowheads="1"/>
              </p:cNvSpPr>
              <p:nvPr/>
            </p:nvSpPr>
            <p:spPr bwMode="auto">
              <a:xfrm>
                <a:off x="10085388" y="4549776"/>
                <a:ext cx="90487" cy="22225"/>
              </a:xfrm>
              <a:prstGeom prst="rect"/>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7" name="Rectangle 121"/>
              <p:cNvSpPr>
                <a:spLocks noChangeArrowheads="1"/>
              </p:cNvSpPr>
              <p:nvPr/>
            </p:nvSpPr>
            <p:spPr bwMode="auto">
              <a:xfrm>
                <a:off x="10085388" y="4594226"/>
                <a:ext cx="136525" cy="23813"/>
              </a:xfrm>
              <a:prstGeom prst="rect"/>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8" name="Rectangle 122"/>
              <p:cNvSpPr>
                <a:spLocks noChangeArrowheads="1"/>
              </p:cNvSpPr>
              <p:nvPr/>
            </p:nvSpPr>
            <p:spPr bwMode="auto">
              <a:xfrm>
                <a:off x="10085388" y="4640263"/>
                <a:ext cx="114300" cy="22225"/>
              </a:xfrm>
              <a:prstGeom prst="rect"/>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19"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330" name="Group 35"/>
          <p:cNvGrpSpPr/>
          <p:nvPr/>
        </p:nvGrpSpPr>
        <p:grpSpPr>
          <a:xfrm>
            <a:off x="3998119" y="2825525"/>
            <a:ext cx="1116013" cy="1744663"/>
            <a:chOff x="3940969" y="3392488"/>
            <a:chExt cx="1116013" cy="1744663"/>
          </a:xfrm>
        </p:grpSpPr>
        <p:sp>
          <p:nvSpPr>
            <p:cNvPr id="1049220" name="Freeform 8"/>
            <p:cNvSpPr/>
            <p:nvPr/>
          </p:nvSpPr>
          <p:spPr bwMode="auto">
            <a:xfrm>
              <a:off x="3940969" y="3392488"/>
              <a:ext cx="1116013" cy="1744663"/>
            </a:xfrm>
            <a:custGeom>
              <a:avLst/>
              <a:gdLst>
                <a:gd name="T0" fmla="*/ 355 w 717"/>
                <a:gd name="T1" fmla="*/ 1120 h 1120"/>
                <a:gd name="T2" fmla="*/ 276 w 717"/>
                <a:gd name="T3" fmla="*/ 1051 h 1120"/>
                <a:gd name="T4" fmla="*/ 298 w 717"/>
                <a:gd name="T5" fmla="*/ 987 h 1120"/>
                <a:gd name="T6" fmla="*/ 299 w 717"/>
                <a:gd name="T7" fmla="*/ 942 h 1120"/>
                <a:gd name="T8" fmla="*/ 257 w 717"/>
                <a:gd name="T9" fmla="*/ 919 h 1120"/>
                <a:gd name="T10" fmla="*/ 257 w 717"/>
                <a:gd name="T11" fmla="*/ 919 h 1120"/>
                <a:gd name="T12" fmla="*/ 251 w 717"/>
                <a:gd name="T13" fmla="*/ 919 h 1120"/>
                <a:gd name="T14" fmla="*/ 1 w 717"/>
                <a:gd name="T15" fmla="*/ 919 h 1120"/>
                <a:gd name="T16" fmla="*/ 1 w 717"/>
                <a:gd name="T17" fmla="*/ 893 h 1120"/>
                <a:gd name="T18" fmla="*/ 1 w 717"/>
                <a:gd name="T19" fmla="*/ 882 h 1120"/>
                <a:gd name="T20" fmla="*/ 1 w 717"/>
                <a:gd name="T21" fmla="*/ 707 h 1120"/>
                <a:gd name="T22" fmla="*/ 1 w 717"/>
                <a:gd name="T23" fmla="*/ 656 h 1120"/>
                <a:gd name="T24" fmla="*/ 1 w 717"/>
                <a:gd name="T25" fmla="*/ 650 h 1120"/>
                <a:gd name="T26" fmla="*/ 1 w 717"/>
                <a:gd name="T27" fmla="*/ 648 h 1120"/>
                <a:gd name="T28" fmla="*/ 0 w 717"/>
                <a:gd name="T29" fmla="*/ 648 h 1120"/>
                <a:gd name="T30" fmla="*/ 1 w 717"/>
                <a:gd name="T31" fmla="*/ 640 h 1120"/>
                <a:gd name="T32" fmla="*/ 1 w 717"/>
                <a:gd name="T33" fmla="*/ 446 h 1120"/>
                <a:gd name="T34" fmla="*/ 1 w 717"/>
                <a:gd name="T35" fmla="*/ 353 h 1120"/>
                <a:gd name="T36" fmla="*/ 1 w 717"/>
                <a:gd name="T37" fmla="*/ 201 h 1120"/>
                <a:gd name="T38" fmla="*/ 251 w 717"/>
                <a:gd name="T39" fmla="*/ 201 h 1120"/>
                <a:gd name="T40" fmla="*/ 257 w 717"/>
                <a:gd name="T41" fmla="*/ 201 h 1120"/>
                <a:gd name="T42" fmla="*/ 257 w 717"/>
                <a:gd name="T43" fmla="*/ 201 h 1120"/>
                <a:gd name="T44" fmla="*/ 299 w 717"/>
                <a:gd name="T45" fmla="*/ 178 h 1120"/>
                <a:gd name="T46" fmla="*/ 298 w 717"/>
                <a:gd name="T47" fmla="*/ 134 h 1120"/>
                <a:gd name="T48" fmla="*/ 277 w 717"/>
                <a:gd name="T49" fmla="*/ 69 h 1120"/>
                <a:gd name="T50" fmla="*/ 356 w 717"/>
                <a:gd name="T51" fmla="*/ 0 h 1120"/>
                <a:gd name="T52" fmla="*/ 435 w 717"/>
                <a:gd name="T53" fmla="*/ 69 h 1120"/>
                <a:gd name="T54" fmla="*/ 413 w 717"/>
                <a:gd name="T55" fmla="*/ 134 h 1120"/>
                <a:gd name="T56" fmla="*/ 412 w 717"/>
                <a:gd name="T57" fmla="*/ 178 h 1120"/>
                <a:gd name="T58" fmla="*/ 455 w 717"/>
                <a:gd name="T59" fmla="*/ 201 h 1120"/>
                <a:gd name="T60" fmla="*/ 461 w 717"/>
                <a:gd name="T61" fmla="*/ 201 h 1120"/>
                <a:gd name="T62" fmla="*/ 717 w 717"/>
                <a:gd name="T63" fmla="*/ 201 h 1120"/>
                <a:gd name="T64" fmla="*/ 717 w 717"/>
                <a:gd name="T65" fmla="*/ 235 h 1120"/>
                <a:gd name="T66" fmla="*/ 717 w 717"/>
                <a:gd name="T67" fmla="*/ 369 h 1120"/>
                <a:gd name="T68" fmla="*/ 717 w 717"/>
                <a:gd name="T69" fmla="*/ 445 h 1120"/>
                <a:gd name="T70" fmla="*/ 717 w 717"/>
                <a:gd name="T71" fmla="*/ 449 h 1120"/>
                <a:gd name="T72" fmla="*/ 717 w 717"/>
                <a:gd name="T73" fmla="*/ 449 h 1120"/>
                <a:gd name="T74" fmla="*/ 697 w 717"/>
                <a:gd name="T75" fmla="*/ 476 h 1120"/>
                <a:gd name="T76" fmla="*/ 683 w 717"/>
                <a:gd name="T77" fmla="*/ 473 h 1120"/>
                <a:gd name="T78" fmla="*/ 608 w 717"/>
                <a:gd name="T79" fmla="*/ 449 h 1120"/>
                <a:gd name="T80" fmla="*/ 516 w 717"/>
                <a:gd name="T81" fmla="*/ 551 h 1120"/>
                <a:gd name="T82" fmla="*/ 608 w 717"/>
                <a:gd name="T83" fmla="*/ 653 h 1120"/>
                <a:gd name="T84" fmla="*/ 683 w 717"/>
                <a:gd name="T85" fmla="*/ 629 h 1120"/>
                <a:gd name="T86" fmla="*/ 697 w 717"/>
                <a:gd name="T87" fmla="*/ 625 h 1120"/>
                <a:gd name="T88" fmla="*/ 717 w 717"/>
                <a:gd name="T89" fmla="*/ 652 h 1120"/>
                <a:gd name="T90" fmla="*/ 717 w 717"/>
                <a:gd name="T91" fmla="*/ 697 h 1120"/>
                <a:gd name="T92" fmla="*/ 717 w 717"/>
                <a:gd name="T93" fmla="*/ 756 h 1120"/>
                <a:gd name="T94" fmla="*/ 717 w 717"/>
                <a:gd name="T95" fmla="*/ 767 h 1120"/>
                <a:gd name="T96" fmla="*/ 717 w 717"/>
                <a:gd name="T97" fmla="*/ 874 h 1120"/>
                <a:gd name="T98" fmla="*/ 717 w 717"/>
                <a:gd name="T99" fmla="*/ 919 h 1120"/>
                <a:gd name="T100" fmla="*/ 461 w 717"/>
                <a:gd name="T101" fmla="*/ 919 h 1120"/>
                <a:gd name="T102" fmla="*/ 455 w 717"/>
                <a:gd name="T103" fmla="*/ 919 h 1120"/>
                <a:gd name="T104" fmla="*/ 412 w 717"/>
                <a:gd name="T105" fmla="*/ 942 h 1120"/>
                <a:gd name="T106" fmla="*/ 413 w 717"/>
                <a:gd name="T107" fmla="*/ 987 h 1120"/>
                <a:gd name="T108" fmla="*/ 435 w 717"/>
                <a:gd name="T109" fmla="*/ 1051 h 1120"/>
                <a:gd name="T110" fmla="*/ 355 w 717"/>
                <a:gd name="T11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7" h="1120">
                  <a:moveTo>
                    <a:pt x="355" y="1120"/>
                  </a:moveTo>
                  <a:cubicBezTo>
                    <a:pt x="312" y="1120"/>
                    <a:pt x="276" y="1089"/>
                    <a:pt x="276" y="1051"/>
                  </a:cubicBezTo>
                  <a:cubicBezTo>
                    <a:pt x="276" y="1034"/>
                    <a:pt x="292" y="999"/>
                    <a:pt x="298" y="987"/>
                  </a:cubicBezTo>
                  <a:cubicBezTo>
                    <a:pt x="306" y="971"/>
                    <a:pt x="306" y="955"/>
                    <a:pt x="299" y="942"/>
                  </a:cubicBezTo>
                  <a:cubicBezTo>
                    <a:pt x="291" y="929"/>
                    <a:pt x="276" y="921"/>
                    <a:pt x="257" y="919"/>
                  </a:cubicBezTo>
                  <a:cubicBezTo>
                    <a:pt x="257" y="919"/>
                    <a:pt x="257" y="919"/>
                    <a:pt x="257" y="919"/>
                  </a:cubicBezTo>
                  <a:cubicBezTo>
                    <a:pt x="256" y="919"/>
                    <a:pt x="254" y="919"/>
                    <a:pt x="251" y="919"/>
                  </a:cubicBezTo>
                  <a:cubicBezTo>
                    <a:pt x="1" y="919"/>
                    <a:pt x="1" y="919"/>
                    <a:pt x="1" y="919"/>
                  </a:cubicBezTo>
                  <a:cubicBezTo>
                    <a:pt x="1" y="893"/>
                    <a:pt x="1" y="893"/>
                    <a:pt x="1" y="893"/>
                  </a:cubicBezTo>
                  <a:cubicBezTo>
                    <a:pt x="1" y="882"/>
                    <a:pt x="1" y="882"/>
                    <a:pt x="1" y="882"/>
                  </a:cubicBezTo>
                  <a:cubicBezTo>
                    <a:pt x="1" y="707"/>
                    <a:pt x="1" y="707"/>
                    <a:pt x="1" y="707"/>
                  </a:cubicBezTo>
                  <a:cubicBezTo>
                    <a:pt x="1" y="656"/>
                    <a:pt x="1" y="656"/>
                    <a:pt x="1" y="656"/>
                  </a:cubicBezTo>
                  <a:cubicBezTo>
                    <a:pt x="1" y="650"/>
                    <a:pt x="1" y="650"/>
                    <a:pt x="1" y="650"/>
                  </a:cubicBezTo>
                  <a:cubicBezTo>
                    <a:pt x="1" y="650"/>
                    <a:pt x="1" y="648"/>
                    <a:pt x="1" y="648"/>
                  </a:cubicBezTo>
                  <a:cubicBezTo>
                    <a:pt x="0" y="648"/>
                    <a:pt x="0" y="648"/>
                    <a:pt x="0" y="648"/>
                  </a:cubicBezTo>
                  <a:cubicBezTo>
                    <a:pt x="1" y="646"/>
                    <a:pt x="1" y="643"/>
                    <a:pt x="1" y="640"/>
                  </a:cubicBezTo>
                  <a:cubicBezTo>
                    <a:pt x="1" y="640"/>
                    <a:pt x="1" y="447"/>
                    <a:pt x="1" y="446"/>
                  </a:cubicBezTo>
                  <a:cubicBezTo>
                    <a:pt x="1" y="353"/>
                    <a:pt x="1" y="353"/>
                    <a:pt x="1" y="353"/>
                  </a:cubicBezTo>
                  <a:cubicBezTo>
                    <a:pt x="1" y="201"/>
                    <a:pt x="1" y="201"/>
                    <a:pt x="1" y="201"/>
                  </a:cubicBezTo>
                  <a:cubicBezTo>
                    <a:pt x="251" y="201"/>
                    <a:pt x="251" y="201"/>
                    <a:pt x="251" y="201"/>
                  </a:cubicBezTo>
                  <a:cubicBezTo>
                    <a:pt x="254" y="201"/>
                    <a:pt x="256" y="201"/>
                    <a:pt x="257" y="201"/>
                  </a:cubicBezTo>
                  <a:cubicBezTo>
                    <a:pt x="257" y="201"/>
                    <a:pt x="257" y="201"/>
                    <a:pt x="257" y="201"/>
                  </a:cubicBezTo>
                  <a:cubicBezTo>
                    <a:pt x="276" y="200"/>
                    <a:pt x="291" y="191"/>
                    <a:pt x="299" y="178"/>
                  </a:cubicBezTo>
                  <a:cubicBezTo>
                    <a:pt x="306" y="165"/>
                    <a:pt x="306" y="150"/>
                    <a:pt x="298" y="134"/>
                  </a:cubicBezTo>
                  <a:cubicBezTo>
                    <a:pt x="292" y="121"/>
                    <a:pt x="277" y="86"/>
                    <a:pt x="277" y="69"/>
                  </a:cubicBezTo>
                  <a:cubicBezTo>
                    <a:pt x="277" y="31"/>
                    <a:pt x="312" y="0"/>
                    <a:pt x="356" y="0"/>
                  </a:cubicBezTo>
                  <a:cubicBezTo>
                    <a:pt x="399" y="0"/>
                    <a:pt x="435" y="31"/>
                    <a:pt x="435" y="69"/>
                  </a:cubicBezTo>
                  <a:cubicBezTo>
                    <a:pt x="435" y="86"/>
                    <a:pt x="419" y="121"/>
                    <a:pt x="413" y="134"/>
                  </a:cubicBezTo>
                  <a:cubicBezTo>
                    <a:pt x="405" y="150"/>
                    <a:pt x="405" y="165"/>
                    <a:pt x="412" y="178"/>
                  </a:cubicBezTo>
                  <a:cubicBezTo>
                    <a:pt x="420" y="192"/>
                    <a:pt x="436" y="200"/>
                    <a:pt x="455" y="201"/>
                  </a:cubicBezTo>
                  <a:cubicBezTo>
                    <a:pt x="461" y="201"/>
                    <a:pt x="461" y="201"/>
                    <a:pt x="461" y="201"/>
                  </a:cubicBezTo>
                  <a:cubicBezTo>
                    <a:pt x="717" y="201"/>
                    <a:pt x="717" y="201"/>
                    <a:pt x="717" y="201"/>
                  </a:cubicBezTo>
                  <a:cubicBezTo>
                    <a:pt x="717" y="235"/>
                    <a:pt x="717" y="235"/>
                    <a:pt x="717" y="235"/>
                  </a:cubicBezTo>
                  <a:cubicBezTo>
                    <a:pt x="717" y="369"/>
                    <a:pt x="717" y="369"/>
                    <a:pt x="717" y="369"/>
                  </a:cubicBezTo>
                  <a:cubicBezTo>
                    <a:pt x="717" y="445"/>
                    <a:pt x="717" y="445"/>
                    <a:pt x="717" y="445"/>
                  </a:cubicBezTo>
                  <a:cubicBezTo>
                    <a:pt x="717" y="449"/>
                    <a:pt x="717" y="449"/>
                    <a:pt x="717" y="449"/>
                  </a:cubicBezTo>
                  <a:cubicBezTo>
                    <a:pt x="717" y="449"/>
                    <a:pt x="717" y="449"/>
                    <a:pt x="717" y="449"/>
                  </a:cubicBezTo>
                  <a:cubicBezTo>
                    <a:pt x="716" y="466"/>
                    <a:pt x="708" y="476"/>
                    <a:pt x="697" y="476"/>
                  </a:cubicBezTo>
                  <a:cubicBezTo>
                    <a:pt x="692" y="476"/>
                    <a:pt x="688" y="475"/>
                    <a:pt x="683" y="473"/>
                  </a:cubicBezTo>
                  <a:cubicBezTo>
                    <a:pt x="678" y="470"/>
                    <a:pt x="633" y="449"/>
                    <a:pt x="608" y="449"/>
                  </a:cubicBezTo>
                  <a:cubicBezTo>
                    <a:pt x="557" y="449"/>
                    <a:pt x="516" y="494"/>
                    <a:pt x="516" y="551"/>
                  </a:cubicBezTo>
                  <a:cubicBezTo>
                    <a:pt x="516" y="607"/>
                    <a:pt x="557" y="653"/>
                    <a:pt x="608" y="653"/>
                  </a:cubicBezTo>
                  <a:cubicBezTo>
                    <a:pt x="633" y="653"/>
                    <a:pt x="678" y="631"/>
                    <a:pt x="683" y="629"/>
                  </a:cubicBezTo>
                  <a:cubicBezTo>
                    <a:pt x="688" y="626"/>
                    <a:pt x="692" y="625"/>
                    <a:pt x="697" y="625"/>
                  </a:cubicBezTo>
                  <a:cubicBezTo>
                    <a:pt x="708" y="625"/>
                    <a:pt x="716" y="635"/>
                    <a:pt x="717" y="652"/>
                  </a:cubicBezTo>
                  <a:cubicBezTo>
                    <a:pt x="717" y="652"/>
                    <a:pt x="717" y="697"/>
                    <a:pt x="717" y="697"/>
                  </a:cubicBezTo>
                  <a:cubicBezTo>
                    <a:pt x="717" y="756"/>
                    <a:pt x="717" y="756"/>
                    <a:pt x="717" y="756"/>
                  </a:cubicBezTo>
                  <a:cubicBezTo>
                    <a:pt x="717" y="767"/>
                    <a:pt x="717" y="767"/>
                    <a:pt x="717" y="767"/>
                  </a:cubicBezTo>
                  <a:cubicBezTo>
                    <a:pt x="717" y="874"/>
                    <a:pt x="717" y="874"/>
                    <a:pt x="717" y="874"/>
                  </a:cubicBezTo>
                  <a:cubicBezTo>
                    <a:pt x="717" y="877"/>
                    <a:pt x="717" y="903"/>
                    <a:pt x="717" y="919"/>
                  </a:cubicBezTo>
                  <a:cubicBezTo>
                    <a:pt x="461" y="919"/>
                    <a:pt x="461" y="919"/>
                    <a:pt x="461" y="919"/>
                  </a:cubicBezTo>
                  <a:cubicBezTo>
                    <a:pt x="455" y="919"/>
                    <a:pt x="455" y="919"/>
                    <a:pt x="455" y="919"/>
                  </a:cubicBezTo>
                  <a:cubicBezTo>
                    <a:pt x="436" y="920"/>
                    <a:pt x="420" y="928"/>
                    <a:pt x="412" y="942"/>
                  </a:cubicBezTo>
                  <a:cubicBezTo>
                    <a:pt x="405" y="955"/>
                    <a:pt x="405" y="971"/>
                    <a:pt x="413" y="987"/>
                  </a:cubicBezTo>
                  <a:cubicBezTo>
                    <a:pt x="419" y="999"/>
                    <a:pt x="435" y="1034"/>
                    <a:pt x="435" y="1051"/>
                  </a:cubicBezTo>
                  <a:cubicBezTo>
                    <a:pt x="435" y="1089"/>
                    <a:pt x="399" y="1120"/>
                    <a:pt x="355" y="1120"/>
                  </a:cubicBezTo>
                  <a:close/>
                </a:path>
              </a:pathLst>
            </a:custGeom>
            <a:solidFill>
              <a:schemeClr val="accent1"/>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31" name="Group 37"/>
            <p:cNvGrpSpPr/>
            <p:nvPr/>
          </p:nvGrpSpPr>
          <p:grpSpPr>
            <a:xfrm>
              <a:off x="4278128" y="4111365"/>
              <a:ext cx="382737" cy="382737"/>
              <a:chOff x="6894513" y="5880100"/>
              <a:chExt cx="376238" cy="376238"/>
            </a:xfrm>
            <a:solidFill>
              <a:schemeClr val="bg1"/>
            </a:solidFill>
            <a:effectLst/>
          </p:grpSpPr>
          <p:sp>
            <p:nvSpPr>
              <p:cNvPr id="1049221" name="Freeform 103"/>
              <p:cNvSpPr>
                <a:spLocks noEditPoints="1"/>
              </p:cNvSpPr>
              <p:nvPr/>
            </p:nvSpPr>
            <p:spPr bwMode="auto">
              <a:xfrm>
                <a:off x="7005638" y="5880100"/>
                <a:ext cx="265113"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2" name="Freeform 104"/>
              <p:cNvSpPr/>
              <p:nvPr/>
            </p:nvSpPr>
            <p:spPr bwMode="auto">
              <a:xfrm>
                <a:off x="6905626" y="5986463"/>
                <a:ext cx="123825"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3" name="Freeform 105"/>
              <p:cNvSpPr/>
              <p:nvPr/>
            </p:nvSpPr>
            <p:spPr bwMode="auto">
              <a:xfrm>
                <a:off x="7053263" y="6121400"/>
                <a:ext cx="111125"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4" name="Freeform 106"/>
              <p:cNvSpPr/>
              <p:nvPr/>
            </p:nvSpPr>
            <p:spPr bwMode="auto">
              <a:xfrm>
                <a:off x="6981826" y="6103938"/>
                <a:ext cx="65088"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5" name="Freeform 107"/>
              <p:cNvSpPr/>
              <p:nvPr/>
            </p:nvSpPr>
            <p:spPr bwMode="auto">
              <a:xfrm>
                <a:off x="6894513" y="6138863"/>
                <a:ext cx="117475" cy="117475"/>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332" name="Group 43"/>
          <p:cNvGrpSpPr/>
          <p:nvPr/>
        </p:nvGrpSpPr>
        <p:grpSpPr>
          <a:xfrm>
            <a:off x="5520532" y="4765450"/>
            <a:ext cx="1144588" cy="1081088"/>
            <a:chOff x="5558632" y="5418138"/>
            <a:chExt cx="1144588" cy="1081088"/>
          </a:xfrm>
        </p:grpSpPr>
        <p:sp>
          <p:nvSpPr>
            <p:cNvPr id="1049226" name="Freeform 10"/>
            <p:cNvSpPr/>
            <p:nvPr/>
          </p:nvSpPr>
          <p:spPr bwMode="auto">
            <a:xfrm>
              <a:off x="5558632" y="5418138"/>
              <a:ext cx="1144588" cy="1081088"/>
            </a:xfrm>
            <a:custGeom>
              <a:avLst/>
              <a:gdLst>
                <a:gd name="T0" fmla="*/ 691 w 735"/>
                <a:gd name="T1" fmla="*/ 694 h 694"/>
                <a:gd name="T2" fmla="*/ 593 w 735"/>
                <a:gd name="T3" fmla="*/ 694 h 694"/>
                <a:gd name="T4" fmla="*/ 581 w 735"/>
                <a:gd name="T5" fmla="*/ 694 h 694"/>
                <a:gd name="T6" fmla="*/ 467 w 735"/>
                <a:gd name="T7" fmla="*/ 693 h 694"/>
                <a:gd name="T8" fmla="*/ 256 w 735"/>
                <a:gd name="T9" fmla="*/ 693 h 694"/>
                <a:gd name="T10" fmla="*/ 255 w 735"/>
                <a:gd name="T11" fmla="*/ 693 h 694"/>
                <a:gd name="T12" fmla="*/ 32 w 735"/>
                <a:gd name="T13" fmla="*/ 694 h 694"/>
                <a:gd name="T14" fmla="*/ 0 w 735"/>
                <a:gd name="T15" fmla="*/ 694 h 694"/>
                <a:gd name="T16" fmla="*/ 0 w 735"/>
                <a:gd name="T17" fmla="*/ 436 h 694"/>
                <a:gd name="T18" fmla="*/ 0 w 735"/>
                <a:gd name="T19" fmla="*/ 436 h 694"/>
                <a:gd name="T20" fmla="*/ 0 w 735"/>
                <a:gd name="T21" fmla="*/ 434 h 694"/>
                <a:gd name="T22" fmla="*/ 19 w 735"/>
                <a:gd name="T23" fmla="*/ 412 h 694"/>
                <a:gd name="T24" fmla="*/ 33 w 735"/>
                <a:gd name="T25" fmla="*/ 415 h 694"/>
                <a:gd name="T26" fmla="*/ 110 w 735"/>
                <a:gd name="T27" fmla="*/ 438 h 694"/>
                <a:gd name="T28" fmla="*/ 207 w 735"/>
                <a:gd name="T29" fmla="*/ 338 h 694"/>
                <a:gd name="T30" fmla="*/ 110 w 735"/>
                <a:gd name="T31" fmla="*/ 237 h 694"/>
                <a:gd name="T32" fmla="*/ 33 w 735"/>
                <a:gd name="T33" fmla="*/ 260 h 694"/>
                <a:gd name="T34" fmla="*/ 19 w 735"/>
                <a:gd name="T35" fmla="*/ 263 h 694"/>
                <a:gd name="T36" fmla="*/ 0 w 735"/>
                <a:gd name="T37" fmla="*/ 239 h 694"/>
                <a:gd name="T38" fmla="*/ 0 w 735"/>
                <a:gd name="T39" fmla="*/ 239 h 694"/>
                <a:gd name="T40" fmla="*/ 0 w 735"/>
                <a:gd name="T41" fmla="*/ 235 h 694"/>
                <a:gd name="T42" fmla="*/ 0 w 735"/>
                <a:gd name="T43" fmla="*/ 0 h 694"/>
                <a:gd name="T44" fmla="*/ 248 w 735"/>
                <a:gd name="T45" fmla="*/ 0 h 694"/>
                <a:gd name="T46" fmla="*/ 254 w 735"/>
                <a:gd name="T47" fmla="*/ 0 h 694"/>
                <a:gd name="T48" fmla="*/ 256 w 735"/>
                <a:gd name="T49" fmla="*/ 0 h 694"/>
                <a:gd name="T50" fmla="*/ 277 w 735"/>
                <a:gd name="T51" fmla="*/ 10 h 694"/>
                <a:gd name="T52" fmla="*/ 276 w 735"/>
                <a:gd name="T53" fmla="*/ 31 h 694"/>
                <a:gd name="T54" fmla="*/ 251 w 735"/>
                <a:gd name="T55" fmla="*/ 104 h 694"/>
                <a:gd name="T56" fmla="*/ 358 w 735"/>
                <a:gd name="T57" fmla="*/ 195 h 694"/>
                <a:gd name="T58" fmla="*/ 465 w 735"/>
                <a:gd name="T59" fmla="*/ 104 h 694"/>
                <a:gd name="T60" fmla="*/ 440 w 735"/>
                <a:gd name="T61" fmla="*/ 31 h 694"/>
                <a:gd name="T62" fmla="*/ 438 w 735"/>
                <a:gd name="T63" fmla="*/ 10 h 694"/>
                <a:gd name="T64" fmla="*/ 458 w 735"/>
                <a:gd name="T65" fmla="*/ 0 h 694"/>
                <a:gd name="T66" fmla="*/ 458 w 735"/>
                <a:gd name="T67" fmla="*/ 0 h 694"/>
                <a:gd name="T68" fmla="*/ 465 w 735"/>
                <a:gd name="T69" fmla="*/ 0 h 694"/>
                <a:gd name="T70" fmla="*/ 685 w 735"/>
                <a:gd name="T71" fmla="*/ 0 h 694"/>
                <a:gd name="T72" fmla="*/ 698 w 735"/>
                <a:gd name="T73" fmla="*/ 0 h 694"/>
                <a:gd name="T74" fmla="*/ 735 w 735"/>
                <a:gd name="T75" fmla="*/ 0 h 694"/>
                <a:gd name="T76" fmla="*/ 735 w 735"/>
                <a:gd name="T77" fmla="*/ 235 h 694"/>
                <a:gd name="T78" fmla="*/ 735 w 735"/>
                <a:gd name="T79" fmla="*/ 240 h 694"/>
                <a:gd name="T80" fmla="*/ 716 w 735"/>
                <a:gd name="T81" fmla="*/ 264 h 694"/>
                <a:gd name="T82" fmla="*/ 702 w 735"/>
                <a:gd name="T83" fmla="*/ 260 h 694"/>
                <a:gd name="T84" fmla="*/ 624 w 735"/>
                <a:gd name="T85" fmla="*/ 237 h 694"/>
                <a:gd name="T86" fmla="*/ 527 w 735"/>
                <a:gd name="T87" fmla="*/ 338 h 694"/>
                <a:gd name="T88" fmla="*/ 624 w 735"/>
                <a:gd name="T89" fmla="*/ 438 h 694"/>
                <a:gd name="T90" fmla="*/ 702 w 735"/>
                <a:gd name="T91" fmla="*/ 415 h 694"/>
                <a:gd name="T92" fmla="*/ 716 w 735"/>
                <a:gd name="T93" fmla="*/ 412 h 694"/>
                <a:gd name="T94" fmla="*/ 735 w 735"/>
                <a:gd name="T95" fmla="*/ 434 h 694"/>
                <a:gd name="T96" fmla="*/ 735 w 735"/>
                <a:gd name="T97" fmla="*/ 440 h 694"/>
                <a:gd name="T98" fmla="*/ 735 w 735"/>
                <a:gd name="T99" fmla="*/ 694 h 694"/>
                <a:gd name="T100" fmla="*/ 691 w 735"/>
                <a:gd name="T101"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5" h="694">
                  <a:moveTo>
                    <a:pt x="691" y="694"/>
                  </a:moveTo>
                  <a:cubicBezTo>
                    <a:pt x="593" y="694"/>
                    <a:pt x="593" y="694"/>
                    <a:pt x="593" y="694"/>
                  </a:cubicBezTo>
                  <a:cubicBezTo>
                    <a:pt x="581" y="694"/>
                    <a:pt x="581" y="694"/>
                    <a:pt x="581" y="694"/>
                  </a:cubicBezTo>
                  <a:cubicBezTo>
                    <a:pt x="467" y="693"/>
                    <a:pt x="467" y="693"/>
                    <a:pt x="467" y="693"/>
                  </a:cubicBezTo>
                  <a:cubicBezTo>
                    <a:pt x="256" y="693"/>
                    <a:pt x="256" y="693"/>
                    <a:pt x="256" y="693"/>
                  </a:cubicBezTo>
                  <a:cubicBezTo>
                    <a:pt x="255" y="693"/>
                    <a:pt x="255" y="693"/>
                    <a:pt x="255" y="693"/>
                  </a:cubicBezTo>
                  <a:cubicBezTo>
                    <a:pt x="32" y="694"/>
                    <a:pt x="32" y="694"/>
                    <a:pt x="32" y="694"/>
                  </a:cubicBezTo>
                  <a:cubicBezTo>
                    <a:pt x="0" y="694"/>
                    <a:pt x="0" y="694"/>
                    <a:pt x="0" y="694"/>
                  </a:cubicBezTo>
                  <a:cubicBezTo>
                    <a:pt x="0" y="694"/>
                    <a:pt x="0" y="436"/>
                    <a:pt x="0" y="436"/>
                  </a:cubicBezTo>
                  <a:cubicBezTo>
                    <a:pt x="0" y="436"/>
                    <a:pt x="0" y="436"/>
                    <a:pt x="0" y="436"/>
                  </a:cubicBezTo>
                  <a:cubicBezTo>
                    <a:pt x="0" y="434"/>
                    <a:pt x="0" y="434"/>
                    <a:pt x="0" y="434"/>
                  </a:cubicBezTo>
                  <a:cubicBezTo>
                    <a:pt x="1" y="428"/>
                    <a:pt x="4" y="412"/>
                    <a:pt x="19" y="412"/>
                  </a:cubicBezTo>
                  <a:cubicBezTo>
                    <a:pt x="23" y="412"/>
                    <a:pt x="28" y="413"/>
                    <a:pt x="33" y="415"/>
                  </a:cubicBezTo>
                  <a:cubicBezTo>
                    <a:pt x="38" y="417"/>
                    <a:pt x="84" y="438"/>
                    <a:pt x="110" y="438"/>
                  </a:cubicBezTo>
                  <a:cubicBezTo>
                    <a:pt x="164" y="438"/>
                    <a:pt x="207" y="393"/>
                    <a:pt x="207" y="338"/>
                  </a:cubicBezTo>
                  <a:cubicBezTo>
                    <a:pt x="207" y="282"/>
                    <a:pt x="164" y="237"/>
                    <a:pt x="110" y="237"/>
                  </a:cubicBezTo>
                  <a:cubicBezTo>
                    <a:pt x="84" y="237"/>
                    <a:pt x="38" y="258"/>
                    <a:pt x="33" y="260"/>
                  </a:cubicBezTo>
                  <a:cubicBezTo>
                    <a:pt x="28" y="262"/>
                    <a:pt x="23" y="263"/>
                    <a:pt x="19" y="263"/>
                  </a:cubicBezTo>
                  <a:cubicBezTo>
                    <a:pt x="3" y="263"/>
                    <a:pt x="0" y="245"/>
                    <a:pt x="0" y="239"/>
                  </a:cubicBezTo>
                  <a:cubicBezTo>
                    <a:pt x="0" y="239"/>
                    <a:pt x="0" y="239"/>
                    <a:pt x="0" y="239"/>
                  </a:cubicBezTo>
                  <a:cubicBezTo>
                    <a:pt x="0" y="235"/>
                    <a:pt x="0" y="235"/>
                    <a:pt x="0" y="235"/>
                  </a:cubicBezTo>
                  <a:cubicBezTo>
                    <a:pt x="0" y="0"/>
                    <a:pt x="0" y="0"/>
                    <a:pt x="0" y="0"/>
                  </a:cubicBezTo>
                  <a:cubicBezTo>
                    <a:pt x="248" y="0"/>
                    <a:pt x="248" y="0"/>
                    <a:pt x="248" y="0"/>
                  </a:cubicBezTo>
                  <a:cubicBezTo>
                    <a:pt x="254" y="0"/>
                    <a:pt x="254" y="0"/>
                    <a:pt x="254" y="0"/>
                  </a:cubicBezTo>
                  <a:cubicBezTo>
                    <a:pt x="255" y="0"/>
                    <a:pt x="255" y="0"/>
                    <a:pt x="256" y="0"/>
                  </a:cubicBezTo>
                  <a:cubicBezTo>
                    <a:pt x="266" y="1"/>
                    <a:pt x="274" y="4"/>
                    <a:pt x="277" y="10"/>
                  </a:cubicBezTo>
                  <a:cubicBezTo>
                    <a:pt x="280" y="15"/>
                    <a:pt x="280" y="23"/>
                    <a:pt x="276" y="31"/>
                  </a:cubicBezTo>
                  <a:cubicBezTo>
                    <a:pt x="273" y="36"/>
                    <a:pt x="251" y="79"/>
                    <a:pt x="251" y="104"/>
                  </a:cubicBezTo>
                  <a:cubicBezTo>
                    <a:pt x="251" y="154"/>
                    <a:pt x="299" y="195"/>
                    <a:pt x="358" y="195"/>
                  </a:cubicBezTo>
                  <a:cubicBezTo>
                    <a:pt x="417" y="195"/>
                    <a:pt x="465" y="154"/>
                    <a:pt x="465" y="104"/>
                  </a:cubicBezTo>
                  <a:cubicBezTo>
                    <a:pt x="465" y="79"/>
                    <a:pt x="442" y="36"/>
                    <a:pt x="440" y="31"/>
                  </a:cubicBezTo>
                  <a:cubicBezTo>
                    <a:pt x="437" y="25"/>
                    <a:pt x="434" y="17"/>
                    <a:pt x="438" y="10"/>
                  </a:cubicBezTo>
                  <a:cubicBezTo>
                    <a:pt x="442" y="5"/>
                    <a:pt x="449" y="1"/>
                    <a:pt x="458" y="0"/>
                  </a:cubicBezTo>
                  <a:cubicBezTo>
                    <a:pt x="458" y="0"/>
                    <a:pt x="458" y="0"/>
                    <a:pt x="458" y="0"/>
                  </a:cubicBezTo>
                  <a:cubicBezTo>
                    <a:pt x="460" y="0"/>
                    <a:pt x="462" y="0"/>
                    <a:pt x="465" y="0"/>
                  </a:cubicBezTo>
                  <a:cubicBezTo>
                    <a:pt x="685" y="0"/>
                    <a:pt x="685" y="0"/>
                    <a:pt x="685" y="0"/>
                  </a:cubicBezTo>
                  <a:cubicBezTo>
                    <a:pt x="698" y="0"/>
                    <a:pt x="698" y="0"/>
                    <a:pt x="698" y="0"/>
                  </a:cubicBezTo>
                  <a:cubicBezTo>
                    <a:pt x="735" y="0"/>
                    <a:pt x="735" y="0"/>
                    <a:pt x="735" y="0"/>
                  </a:cubicBezTo>
                  <a:cubicBezTo>
                    <a:pt x="735" y="235"/>
                    <a:pt x="735" y="235"/>
                    <a:pt x="735" y="235"/>
                  </a:cubicBezTo>
                  <a:cubicBezTo>
                    <a:pt x="735" y="240"/>
                    <a:pt x="735" y="240"/>
                    <a:pt x="735" y="240"/>
                  </a:cubicBezTo>
                  <a:cubicBezTo>
                    <a:pt x="734" y="247"/>
                    <a:pt x="731" y="264"/>
                    <a:pt x="716" y="264"/>
                  </a:cubicBezTo>
                  <a:cubicBezTo>
                    <a:pt x="711" y="264"/>
                    <a:pt x="707" y="262"/>
                    <a:pt x="702" y="260"/>
                  </a:cubicBezTo>
                  <a:cubicBezTo>
                    <a:pt x="697" y="258"/>
                    <a:pt x="651" y="237"/>
                    <a:pt x="624" y="237"/>
                  </a:cubicBezTo>
                  <a:cubicBezTo>
                    <a:pt x="571" y="237"/>
                    <a:pt x="527" y="282"/>
                    <a:pt x="527" y="338"/>
                  </a:cubicBezTo>
                  <a:cubicBezTo>
                    <a:pt x="527" y="393"/>
                    <a:pt x="571" y="438"/>
                    <a:pt x="624" y="438"/>
                  </a:cubicBezTo>
                  <a:cubicBezTo>
                    <a:pt x="651" y="438"/>
                    <a:pt x="697" y="418"/>
                    <a:pt x="702" y="415"/>
                  </a:cubicBezTo>
                  <a:cubicBezTo>
                    <a:pt x="707" y="413"/>
                    <a:pt x="711" y="412"/>
                    <a:pt x="716" y="412"/>
                  </a:cubicBezTo>
                  <a:cubicBezTo>
                    <a:pt x="731" y="412"/>
                    <a:pt x="734" y="427"/>
                    <a:pt x="735" y="434"/>
                  </a:cubicBezTo>
                  <a:cubicBezTo>
                    <a:pt x="735" y="436"/>
                    <a:pt x="735" y="437"/>
                    <a:pt x="735" y="440"/>
                  </a:cubicBezTo>
                  <a:cubicBezTo>
                    <a:pt x="735" y="694"/>
                    <a:pt x="735" y="694"/>
                    <a:pt x="735" y="694"/>
                  </a:cubicBezTo>
                  <a:cubicBezTo>
                    <a:pt x="719" y="694"/>
                    <a:pt x="694" y="694"/>
                    <a:pt x="691" y="694"/>
                  </a:cubicBezTo>
                  <a:close/>
                </a:path>
              </a:pathLst>
            </a:custGeom>
            <a:solidFill>
              <a:schemeClr val="accent2">
                <a:lumMod val="60000"/>
                <a:lumOff val="40000"/>
              </a:schemeClr>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7" name="Freeform 70"/>
            <p:cNvSpPr>
              <a:spLocks noEditPoints="1"/>
            </p:cNvSpPr>
            <p:nvPr/>
          </p:nvSpPr>
          <p:spPr bwMode="auto">
            <a:xfrm>
              <a:off x="5974566" y="5863258"/>
              <a:ext cx="310799" cy="310799"/>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solidFill>
              <a:schemeClr val="bg1"/>
            </a:solidFill>
            <a:ln>
              <a:noFill/>
            </a:ln>
            <a:effectLst/>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049228" name="Diamond 47"/>
          <p:cNvSpPr>
            <a:spLocks noChangeArrowheads="1"/>
          </p:cNvSpPr>
          <p:nvPr/>
        </p:nvSpPr>
        <p:spPr bwMode="auto">
          <a:xfrm>
            <a:off x="1248803" y="2000743"/>
            <a:ext cx="252000" cy="252000"/>
          </a:xfrm>
          <a:prstGeom prst="diamond"/>
          <a:solidFill>
            <a:schemeClr val="accent1"/>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29" name="Diamond 50"/>
          <p:cNvSpPr>
            <a:spLocks noChangeArrowheads="1"/>
          </p:cNvSpPr>
          <p:nvPr/>
        </p:nvSpPr>
        <p:spPr bwMode="auto">
          <a:xfrm>
            <a:off x="1248803" y="3005942"/>
            <a:ext cx="252000" cy="252000"/>
          </a:xfrm>
          <a:prstGeom prst="diamond"/>
          <a:solidFill>
            <a:schemeClr val="accent2"/>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0" name="Diamond 53"/>
          <p:cNvSpPr>
            <a:spLocks noChangeArrowheads="1"/>
          </p:cNvSpPr>
          <p:nvPr/>
        </p:nvSpPr>
        <p:spPr bwMode="auto">
          <a:xfrm>
            <a:off x="1248803" y="4091154"/>
            <a:ext cx="252000" cy="252000"/>
          </a:xfrm>
          <a:prstGeom prst="diamond"/>
          <a:solidFill>
            <a:schemeClr val="accent4">
              <a:lumMod val="60000"/>
              <a:lumOff val="40000"/>
            </a:schemeClr>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1" name="Diamond 56"/>
          <p:cNvSpPr>
            <a:spLocks noChangeArrowheads="1"/>
          </p:cNvSpPr>
          <p:nvPr/>
        </p:nvSpPr>
        <p:spPr bwMode="auto">
          <a:xfrm>
            <a:off x="1248803" y="5205171"/>
            <a:ext cx="252000" cy="252000"/>
          </a:xfrm>
          <a:prstGeom prst="diamond"/>
          <a:solidFill>
            <a:schemeClr val="accent2">
              <a:lumMod val="60000"/>
              <a:lumOff val="40000"/>
            </a:schemeClr>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2" name="TextBox 59"/>
          <p:cNvSpPr txBox="1"/>
          <p:nvPr/>
        </p:nvSpPr>
        <p:spPr>
          <a:xfrm>
            <a:off x="1527733" y="1857454"/>
            <a:ext cx="2029723"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1.</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口令窃取</a:t>
            </a:r>
          </a:p>
        </p:txBody>
      </p:sp>
      <p:sp>
        <p:nvSpPr>
          <p:cNvPr id="1049233" name="TextBox 62"/>
          <p:cNvSpPr txBox="1"/>
          <p:nvPr/>
        </p:nvSpPr>
        <p:spPr>
          <a:xfrm>
            <a:off x="1527733" y="2868032"/>
            <a:ext cx="2074607"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2.</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欺骗攻击</a:t>
            </a:r>
          </a:p>
        </p:txBody>
      </p:sp>
      <p:sp>
        <p:nvSpPr>
          <p:cNvPr id="1049234" name="TextBox 65"/>
          <p:cNvSpPr txBox="1"/>
          <p:nvPr/>
        </p:nvSpPr>
        <p:spPr>
          <a:xfrm>
            <a:off x="1527733" y="3968926"/>
            <a:ext cx="2084225"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3.</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软件缺陷</a:t>
            </a:r>
            <a:endPar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49235" name="TextBox 68"/>
          <p:cNvSpPr txBox="1"/>
          <p:nvPr/>
        </p:nvSpPr>
        <p:spPr>
          <a:xfrm>
            <a:off x="1527733" y="5072873"/>
            <a:ext cx="2085828"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4.</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认证失效</a:t>
            </a:r>
          </a:p>
        </p:txBody>
      </p:sp>
      <p:sp>
        <p:nvSpPr>
          <p:cNvPr id="1049236" name="Diamond 71"/>
          <p:cNvSpPr>
            <a:spLocks noChangeArrowheads="1"/>
          </p:cNvSpPr>
          <p:nvPr/>
        </p:nvSpPr>
        <p:spPr bwMode="auto">
          <a:xfrm>
            <a:off x="8440311" y="1991023"/>
            <a:ext cx="252000" cy="252000"/>
          </a:xfrm>
          <a:prstGeom prst="diamond"/>
          <a:solidFill>
            <a:schemeClr val="accent4"/>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7" name="Diamond 74"/>
          <p:cNvSpPr>
            <a:spLocks noChangeArrowheads="1"/>
          </p:cNvSpPr>
          <p:nvPr/>
        </p:nvSpPr>
        <p:spPr bwMode="auto">
          <a:xfrm>
            <a:off x="8440311" y="2996222"/>
            <a:ext cx="252000" cy="252000"/>
          </a:xfrm>
          <a:prstGeom prst="diamond"/>
          <a:solidFill>
            <a:schemeClr val="accent5"/>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8" name="Diamond 77"/>
          <p:cNvSpPr>
            <a:spLocks noChangeArrowheads="1"/>
          </p:cNvSpPr>
          <p:nvPr/>
        </p:nvSpPr>
        <p:spPr bwMode="auto">
          <a:xfrm>
            <a:off x="8440311" y="4081434"/>
            <a:ext cx="252000" cy="252000"/>
          </a:xfrm>
          <a:prstGeom prst="diamond"/>
          <a:solidFill>
            <a:schemeClr val="accent3"/>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39" name="Diamond 80"/>
          <p:cNvSpPr>
            <a:spLocks noChangeArrowheads="1"/>
          </p:cNvSpPr>
          <p:nvPr/>
        </p:nvSpPr>
        <p:spPr bwMode="auto">
          <a:xfrm>
            <a:off x="8440311" y="5195451"/>
            <a:ext cx="252000" cy="252000"/>
          </a:xfrm>
          <a:prstGeom prst="diamond"/>
          <a:solidFill>
            <a:schemeClr val="accent6"/>
          </a:solidFill>
          <a:ln>
            <a:noFill/>
          </a:ln>
        </p:spPr>
        <p:txBody>
          <a:bodyPr anchor="t" anchorCtr="0" bIns="45720" compatLnSpc="1" lIns="91440" numCol="1" rIns="91440" tIns="45720" vert="horz" wrap="square">
            <a:prstTxWarp prst="textNoShape"/>
          </a:bodyPr>
          <a:p>
            <a:endParaRPr lang="id-ID">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49240" name="TextBox 83"/>
          <p:cNvSpPr txBox="1"/>
          <p:nvPr/>
        </p:nvSpPr>
        <p:spPr>
          <a:xfrm>
            <a:off x="8542655" y="1847734"/>
            <a:ext cx="2802370"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8.</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拒绝服务攻击</a:t>
            </a:r>
          </a:p>
        </p:txBody>
      </p:sp>
      <p:sp>
        <p:nvSpPr>
          <p:cNvPr id="1049241" name="TextBox 86"/>
          <p:cNvSpPr txBox="1"/>
          <p:nvPr/>
        </p:nvSpPr>
        <p:spPr>
          <a:xfrm>
            <a:off x="8542655" y="2858312"/>
            <a:ext cx="2068195"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7.</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指数攻击</a:t>
            </a:r>
          </a:p>
        </p:txBody>
      </p:sp>
      <p:sp>
        <p:nvSpPr>
          <p:cNvPr id="1049242" name="TextBox 89"/>
          <p:cNvSpPr txBox="1"/>
          <p:nvPr/>
        </p:nvSpPr>
        <p:spPr>
          <a:xfrm>
            <a:off x="8542655" y="3959206"/>
            <a:ext cx="2082621"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6.</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信息泄漏</a:t>
            </a:r>
            <a:endPar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49243" name="TextBox 92"/>
          <p:cNvSpPr txBox="1"/>
          <p:nvPr/>
        </p:nvSpPr>
        <p:spPr>
          <a:xfrm>
            <a:off x="8542655" y="5063153"/>
            <a:ext cx="2082621" cy="523220"/>
          </a:xfrm>
          <a:prstGeom prst="rect"/>
          <a:noFill/>
        </p:spPr>
        <p:txBody>
          <a:bodyPr rtlCol="0" wrap="none">
            <a:spAutoFit/>
          </a:bodyPr>
          <a:p>
            <a:pPr algn="ct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5.</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协议缺陷</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198"/>
                                        </p:tgtEl>
                                        <p:attrNameLst>
                                          <p:attrName>style.visibility</p:attrName>
                                        </p:attrNameLst>
                                      </p:cBhvr>
                                      <p:to>
                                        <p:strVal val="visible"/>
                                      </p:to>
                                    </p:set>
                                    <p:animEffect transition="in" filter="fade">
                                      <p:cBhvr>
                                        <p:cTn dur="500" id="7">
                                          <p:stCondLst>
                                            <p:cond delay="0"/>
                                          </p:stCondLst>
                                        </p:cTn>
                                        <p:tgtEl>
                                          <p:spTgt spid="1049198"/>
                                        </p:tgtEl>
                                      </p:cBhvr>
                                    </p:animEffect>
                                    <p:set>
                                      <p:cBhvr>
                                        <p:cTn dur="500" fill="hold" id="8">
                                          <p:stCondLst>
                                            <p:cond delay="500"/>
                                          </p:stCondLst>
                                        </p:cTn>
                                        <p:tgtEl>
                                          <p:spTgt spid="1049198"/>
                                        </p:tgtEl>
                                        <p:attrNameLst>
                                          <p:attrName>style.visibility</p:attrName>
                                        </p:attrNameLst>
                                      </p:cBhvr>
                                      <p:to>
                                        <p:strVal val="visible"/>
                                      </p:to>
                                    </p:set>
                                    <p:anim calcmode="lin" to="0" valueType="num">
                                      <p:cBhvr>
                                        <p:cTn decel="100000" dur="1000" fill="hold" id="9">
                                          <p:stCondLst>
                                            <p:cond delay="0"/>
                                          </p:stCondLst>
                                        </p:cTn>
                                        <p:tgtEl>
                                          <p:spTgt spid="1049198"/>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400"/>
                            </p:stCondLst>
                            <p:childTnLst>
                              <p:par>
                                <p:cTn fill="hold" id="11" nodeType="afterEffect" presetClass="entr" presetID="23" presetSubtype="16">
                                  <p:stCondLst>
                                    <p:cond delay="100"/>
                                  </p:stCondLst>
                                  <p:childTnLst>
                                    <p:set>
                                      <p:cBhvr>
                                        <p:cTn dur="1" fill="hold" id="12">
                                          <p:stCondLst>
                                            <p:cond delay="0"/>
                                          </p:stCondLst>
                                        </p:cTn>
                                        <p:tgtEl>
                                          <p:spTgt spid="320"/>
                                        </p:tgtEl>
                                        <p:attrNameLst>
                                          <p:attrName>style.visibility</p:attrName>
                                        </p:attrNameLst>
                                      </p:cBhvr>
                                      <p:to>
                                        <p:strVal val="visible"/>
                                      </p:to>
                                    </p:set>
                                    <p:anim calcmode="lin" valueType="num">
                                      <p:cBhvr>
                                        <p:cTn dur="400" fill="hold" id="13"/>
                                        <p:tgtEl>
                                          <p:spTgt spid="320"/>
                                        </p:tgtEl>
                                        <p:attrNameLst>
                                          <p:attrName>ppt_w</p:attrName>
                                        </p:attrNameLst>
                                      </p:cBhvr>
                                      <p:tavLst>
                                        <p:tav tm="0">
                                          <p:val>
                                            <p:fltVal val="0.0"/>
                                          </p:val>
                                        </p:tav>
                                        <p:tav tm="100000">
                                          <p:val>
                                            <p:strVal val="#ppt_w"/>
                                          </p:val>
                                        </p:tav>
                                      </p:tavLst>
                                    </p:anim>
                                    <p:anim calcmode="lin" valueType="num">
                                      <p:cBhvr>
                                        <p:cTn dur="400" fill="hold" id="14"/>
                                        <p:tgtEl>
                                          <p:spTgt spid="320"/>
                                        </p:tgtEl>
                                        <p:attrNameLst>
                                          <p:attrName>ppt_h</p:attrName>
                                        </p:attrNameLst>
                                      </p:cBhvr>
                                      <p:tavLst>
                                        <p:tav tm="0">
                                          <p:val>
                                            <p:fltVal val="0.0"/>
                                          </p:val>
                                        </p:tav>
                                        <p:tav tm="100000">
                                          <p:val>
                                            <p:strVal val="#ppt_h"/>
                                          </p:val>
                                        </p:tav>
                                      </p:tavLst>
                                    </p:anim>
                                  </p:childTnLst>
                                </p:cTn>
                              </p:par>
                            </p:childTnLst>
                          </p:cTn>
                        </p:par>
                        <p:par>
                          <p:cTn fill="hold" id="15">
                            <p:stCondLst>
                              <p:cond delay="1900"/>
                            </p:stCondLst>
                            <p:childTnLst>
                              <p:par>
                                <p:cTn fill="hold" id="16" nodeType="afterEffect" presetClass="entr" presetID="12" presetSubtype="8">
                                  <p:stCondLst>
                                    <p:cond delay="0"/>
                                  </p:stCondLst>
                                  <p:childTnLst>
                                    <p:set>
                                      <p:cBhvr>
                                        <p:cTn dur="1" fill="hold" id="17">
                                          <p:stCondLst>
                                            <p:cond delay="0"/>
                                          </p:stCondLst>
                                        </p:cTn>
                                        <p:tgtEl>
                                          <p:spTgt spid="323"/>
                                        </p:tgtEl>
                                        <p:attrNameLst>
                                          <p:attrName>style.visibility</p:attrName>
                                        </p:attrNameLst>
                                      </p:cBhvr>
                                      <p:to>
                                        <p:strVal val="visible"/>
                                      </p:to>
                                    </p:set>
                                    <p:anim calcmode="lin" valueType="num">
                                      <p:cBhvr additive="base">
                                        <p:cTn dur="500" id="18"/>
                                        <p:tgtEl>
                                          <p:spTgt spid="323"/>
                                        </p:tgtEl>
                                        <p:attrNameLst>
                                          <p:attrName>ppt_x</p:attrName>
                                        </p:attrNameLst>
                                      </p:cBhvr>
                                      <p:tavLst>
                                        <p:tav tm="0">
                                          <p:val>
                                            <p:strVal val="#ppt_x-#ppt_w*1.125000"/>
                                          </p:val>
                                        </p:tav>
                                        <p:tav tm="100000">
                                          <p:val>
                                            <p:strVal val="#ppt_x"/>
                                          </p:val>
                                        </p:tav>
                                      </p:tavLst>
                                    </p:anim>
                                    <p:animEffect transition="in" filter="wipe(right)">
                                      <p:cBhvr>
                                        <p:cTn dur="500" id="19"/>
                                        <p:tgtEl>
                                          <p:spTgt spid="323"/>
                                        </p:tgtEl>
                                      </p:cBhvr>
                                    </p:animEffect>
                                  </p:childTnLst>
                                </p:cTn>
                              </p:par>
                            </p:childTnLst>
                          </p:cTn>
                        </p:par>
                        <p:par>
                          <p:cTn fill="hold" id="20">
                            <p:stCondLst>
                              <p:cond delay="2400"/>
                            </p:stCondLst>
                            <p:childTnLst>
                              <p:par>
                                <p:cTn fill="hold" grpId="0" id="21" nodeType="afterEffect" presetClass="entr" presetID="53" presetSubtype="16">
                                  <p:stCondLst>
                                    <p:cond delay="0"/>
                                  </p:stCondLst>
                                  <p:childTnLst>
                                    <p:set>
                                      <p:cBhvr>
                                        <p:cTn dur="1" fill="hold" id="22">
                                          <p:stCondLst>
                                            <p:cond delay="0"/>
                                          </p:stCondLst>
                                        </p:cTn>
                                        <p:tgtEl>
                                          <p:spTgt spid="1049228"/>
                                        </p:tgtEl>
                                        <p:attrNameLst>
                                          <p:attrName>style.visibility</p:attrName>
                                        </p:attrNameLst>
                                      </p:cBhvr>
                                      <p:to>
                                        <p:strVal val="visible"/>
                                      </p:to>
                                    </p:set>
                                    <p:anim calcmode="lin" valueType="num">
                                      <p:cBhvr>
                                        <p:cTn dur="500" fill="hold" id="23"/>
                                        <p:tgtEl>
                                          <p:spTgt spid="1049228"/>
                                        </p:tgtEl>
                                        <p:attrNameLst>
                                          <p:attrName>ppt_w</p:attrName>
                                        </p:attrNameLst>
                                      </p:cBhvr>
                                      <p:tavLst>
                                        <p:tav tm="0">
                                          <p:val>
                                            <p:fltVal val="0.0"/>
                                          </p:val>
                                        </p:tav>
                                        <p:tav tm="100000">
                                          <p:val>
                                            <p:strVal val="#ppt_w"/>
                                          </p:val>
                                        </p:tav>
                                      </p:tavLst>
                                    </p:anim>
                                    <p:anim calcmode="lin" valueType="num">
                                      <p:cBhvr>
                                        <p:cTn dur="500" fill="hold" id="24"/>
                                        <p:tgtEl>
                                          <p:spTgt spid="1049228"/>
                                        </p:tgtEl>
                                        <p:attrNameLst>
                                          <p:attrName>ppt_h</p:attrName>
                                        </p:attrNameLst>
                                      </p:cBhvr>
                                      <p:tavLst>
                                        <p:tav tm="0">
                                          <p:val>
                                            <p:fltVal val="0.0"/>
                                          </p:val>
                                        </p:tav>
                                        <p:tav tm="100000">
                                          <p:val>
                                            <p:strVal val="#ppt_h"/>
                                          </p:val>
                                        </p:tav>
                                      </p:tavLst>
                                    </p:anim>
                                    <p:animEffect transition="in" filter="fade">
                                      <p:cBhvr>
                                        <p:cTn dur="500" id="25"/>
                                        <p:tgtEl>
                                          <p:spTgt spid="1049228"/>
                                        </p:tgtEl>
                                      </p:cBhvr>
                                    </p:animEffect>
                                  </p:childTnLst>
                                </p:cTn>
                              </p:par>
                            </p:childTnLst>
                          </p:cTn>
                        </p:par>
                        <p:par>
                          <p:cTn fill="hold" id="26">
                            <p:stCondLst>
                              <p:cond delay="2900"/>
                            </p:stCondLst>
                            <p:childTnLst>
                              <p:par>
                                <p:cTn fill="hold" grpId="0" id="27" nodeType="afterEffect" presetClass="entr" presetID="10" presetSubtype="0">
                                  <p:stCondLst>
                                    <p:cond delay="0"/>
                                  </p:stCondLst>
                                  <p:childTnLst>
                                    <p:set>
                                      <p:cBhvr>
                                        <p:cTn dur="1" fill="hold" id="28">
                                          <p:stCondLst>
                                            <p:cond delay="0"/>
                                          </p:stCondLst>
                                        </p:cTn>
                                        <p:tgtEl>
                                          <p:spTgt spid="1049232"/>
                                        </p:tgtEl>
                                        <p:attrNameLst>
                                          <p:attrName>style.visibility</p:attrName>
                                        </p:attrNameLst>
                                      </p:cBhvr>
                                      <p:to>
                                        <p:strVal val="visible"/>
                                      </p:to>
                                    </p:set>
                                    <p:animEffect transition="in" filter="fade">
                                      <p:cBhvr>
                                        <p:cTn dur="500" id="29"/>
                                        <p:tgtEl>
                                          <p:spTgt spid="1049232"/>
                                        </p:tgtEl>
                                      </p:cBhvr>
                                    </p:animEffect>
                                  </p:childTnLst>
                                </p:cTn>
                              </p:par>
                            </p:childTnLst>
                          </p:cTn>
                        </p:par>
                        <p:par>
                          <p:cTn fill="hold" id="30">
                            <p:stCondLst>
                              <p:cond delay="3400"/>
                            </p:stCondLst>
                            <p:childTnLst>
                              <p:par>
                                <p:cTn fill="hold" id="31" nodeType="afterEffect" presetClass="entr" presetID="12" presetSubtype="1">
                                  <p:stCondLst>
                                    <p:cond delay="0"/>
                                  </p:stCondLst>
                                  <p:childTnLst>
                                    <p:set>
                                      <p:cBhvr>
                                        <p:cTn dur="1" fill="hold" id="32">
                                          <p:stCondLst>
                                            <p:cond delay="0"/>
                                          </p:stCondLst>
                                        </p:cTn>
                                        <p:tgtEl>
                                          <p:spTgt spid="321"/>
                                        </p:tgtEl>
                                        <p:attrNameLst>
                                          <p:attrName>style.visibility</p:attrName>
                                        </p:attrNameLst>
                                      </p:cBhvr>
                                      <p:to>
                                        <p:strVal val="visible"/>
                                      </p:to>
                                    </p:set>
                                    <p:anim calcmode="lin" valueType="num">
                                      <p:cBhvr additive="base">
                                        <p:cTn dur="500" id="33"/>
                                        <p:tgtEl>
                                          <p:spTgt spid="321"/>
                                        </p:tgtEl>
                                        <p:attrNameLst>
                                          <p:attrName>ppt_y</p:attrName>
                                        </p:attrNameLst>
                                      </p:cBhvr>
                                      <p:tavLst>
                                        <p:tav tm="0">
                                          <p:val>
                                            <p:strVal val="#ppt_y-#ppt_h*1.125000"/>
                                          </p:val>
                                        </p:tav>
                                        <p:tav tm="100000">
                                          <p:val>
                                            <p:strVal val="#ppt_y"/>
                                          </p:val>
                                        </p:tav>
                                      </p:tavLst>
                                    </p:anim>
                                    <p:animEffect transition="in" filter="wipe(down)">
                                      <p:cBhvr>
                                        <p:cTn dur="500" id="34"/>
                                        <p:tgtEl>
                                          <p:spTgt spid="321"/>
                                        </p:tgtEl>
                                      </p:cBhvr>
                                    </p:animEffect>
                                  </p:childTnLst>
                                </p:cTn>
                              </p:par>
                            </p:childTnLst>
                          </p:cTn>
                        </p:par>
                        <p:par>
                          <p:cTn fill="hold" id="35">
                            <p:stCondLst>
                              <p:cond delay="3900"/>
                            </p:stCondLst>
                            <p:childTnLst>
                              <p:par>
                                <p:cTn fill="hold" grpId="0" id="36" nodeType="afterEffect" presetClass="entr" presetID="53" presetSubtype="16">
                                  <p:stCondLst>
                                    <p:cond delay="0"/>
                                  </p:stCondLst>
                                  <p:childTnLst>
                                    <p:set>
                                      <p:cBhvr>
                                        <p:cTn dur="1" fill="hold" id="37">
                                          <p:stCondLst>
                                            <p:cond delay="0"/>
                                          </p:stCondLst>
                                        </p:cTn>
                                        <p:tgtEl>
                                          <p:spTgt spid="1049229"/>
                                        </p:tgtEl>
                                        <p:attrNameLst>
                                          <p:attrName>style.visibility</p:attrName>
                                        </p:attrNameLst>
                                      </p:cBhvr>
                                      <p:to>
                                        <p:strVal val="visible"/>
                                      </p:to>
                                    </p:set>
                                    <p:anim calcmode="lin" valueType="num">
                                      <p:cBhvr>
                                        <p:cTn dur="500" fill="hold" id="38"/>
                                        <p:tgtEl>
                                          <p:spTgt spid="1049229"/>
                                        </p:tgtEl>
                                        <p:attrNameLst>
                                          <p:attrName>ppt_w</p:attrName>
                                        </p:attrNameLst>
                                      </p:cBhvr>
                                      <p:tavLst>
                                        <p:tav tm="0">
                                          <p:val>
                                            <p:fltVal val="0.0"/>
                                          </p:val>
                                        </p:tav>
                                        <p:tav tm="100000">
                                          <p:val>
                                            <p:strVal val="#ppt_w"/>
                                          </p:val>
                                        </p:tav>
                                      </p:tavLst>
                                    </p:anim>
                                    <p:anim calcmode="lin" valueType="num">
                                      <p:cBhvr>
                                        <p:cTn dur="500" fill="hold" id="39"/>
                                        <p:tgtEl>
                                          <p:spTgt spid="1049229"/>
                                        </p:tgtEl>
                                        <p:attrNameLst>
                                          <p:attrName>ppt_h</p:attrName>
                                        </p:attrNameLst>
                                      </p:cBhvr>
                                      <p:tavLst>
                                        <p:tav tm="0">
                                          <p:val>
                                            <p:fltVal val="0.0"/>
                                          </p:val>
                                        </p:tav>
                                        <p:tav tm="100000">
                                          <p:val>
                                            <p:strVal val="#ppt_h"/>
                                          </p:val>
                                        </p:tav>
                                      </p:tavLst>
                                    </p:anim>
                                    <p:animEffect transition="in" filter="fade">
                                      <p:cBhvr>
                                        <p:cTn dur="500" id="40"/>
                                        <p:tgtEl>
                                          <p:spTgt spid="1049229"/>
                                        </p:tgtEl>
                                      </p:cBhvr>
                                    </p:animEffect>
                                  </p:childTnLst>
                                </p:cTn>
                              </p:par>
                            </p:childTnLst>
                          </p:cTn>
                        </p:par>
                        <p:par>
                          <p:cTn fill="hold" id="41">
                            <p:stCondLst>
                              <p:cond delay="4400"/>
                            </p:stCondLst>
                            <p:childTnLst>
                              <p:par>
                                <p:cTn fill="hold" grpId="0" id="42" nodeType="afterEffect" presetClass="entr" presetID="10" presetSubtype="0">
                                  <p:stCondLst>
                                    <p:cond delay="0"/>
                                  </p:stCondLst>
                                  <p:childTnLst>
                                    <p:set>
                                      <p:cBhvr>
                                        <p:cTn dur="1" fill="hold" id="43">
                                          <p:stCondLst>
                                            <p:cond delay="0"/>
                                          </p:stCondLst>
                                        </p:cTn>
                                        <p:tgtEl>
                                          <p:spTgt spid="1049233"/>
                                        </p:tgtEl>
                                        <p:attrNameLst>
                                          <p:attrName>style.visibility</p:attrName>
                                        </p:attrNameLst>
                                      </p:cBhvr>
                                      <p:to>
                                        <p:strVal val="visible"/>
                                      </p:to>
                                    </p:set>
                                    <p:animEffect transition="in" filter="fade">
                                      <p:cBhvr>
                                        <p:cTn dur="500" id="44"/>
                                        <p:tgtEl>
                                          <p:spTgt spid="1049233"/>
                                        </p:tgtEl>
                                      </p:cBhvr>
                                    </p:animEffect>
                                  </p:childTnLst>
                                </p:cTn>
                              </p:par>
                            </p:childTnLst>
                          </p:cTn>
                        </p:par>
                        <p:par>
                          <p:cTn fill="hold" id="45">
                            <p:stCondLst>
                              <p:cond delay="4900"/>
                            </p:stCondLst>
                            <p:childTnLst>
                              <p:par>
                                <p:cTn fill="hold" id="46" nodeType="afterEffect" presetClass="entr" presetID="12" presetSubtype="2">
                                  <p:stCondLst>
                                    <p:cond delay="0"/>
                                  </p:stCondLst>
                                  <p:childTnLst>
                                    <p:set>
                                      <p:cBhvr>
                                        <p:cTn dur="1" fill="hold" id="47">
                                          <p:stCondLst>
                                            <p:cond delay="0"/>
                                          </p:stCondLst>
                                        </p:cTn>
                                        <p:tgtEl>
                                          <p:spTgt spid="324"/>
                                        </p:tgtEl>
                                        <p:attrNameLst>
                                          <p:attrName>style.visibility</p:attrName>
                                        </p:attrNameLst>
                                      </p:cBhvr>
                                      <p:to>
                                        <p:strVal val="visible"/>
                                      </p:to>
                                    </p:set>
                                    <p:anim calcmode="lin" valueType="num">
                                      <p:cBhvr additive="base">
                                        <p:cTn dur="500" id="48"/>
                                        <p:tgtEl>
                                          <p:spTgt spid="324"/>
                                        </p:tgtEl>
                                        <p:attrNameLst>
                                          <p:attrName>ppt_x</p:attrName>
                                        </p:attrNameLst>
                                      </p:cBhvr>
                                      <p:tavLst>
                                        <p:tav tm="0">
                                          <p:val>
                                            <p:strVal val="#ppt_x+#ppt_w*1.125000"/>
                                          </p:val>
                                        </p:tav>
                                        <p:tav tm="100000">
                                          <p:val>
                                            <p:strVal val="#ppt_x"/>
                                          </p:val>
                                        </p:tav>
                                      </p:tavLst>
                                    </p:anim>
                                    <p:animEffect transition="in" filter="wipe(left)">
                                      <p:cBhvr>
                                        <p:cTn dur="500" id="49"/>
                                        <p:tgtEl>
                                          <p:spTgt spid="324"/>
                                        </p:tgtEl>
                                      </p:cBhvr>
                                    </p:animEffect>
                                  </p:childTnLst>
                                </p:cTn>
                              </p:par>
                            </p:childTnLst>
                          </p:cTn>
                        </p:par>
                        <p:par>
                          <p:cTn fill="hold" id="50">
                            <p:stCondLst>
                              <p:cond delay="5400"/>
                            </p:stCondLst>
                            <p:childTnLst>
                              <p:par>
                                <p:cTn fill="hold" grpId="0" id="51" nodeType="afterEffect" presetClass="entr" presetID="53" presetSubtype="16">
                                  <p:stCondLst>
                                    <p:cond delay="0"/>
                                  </p:stCondLst>
                                  <p:childTnLst>
                                    <p:set>
                                      <p:cBhvr>
                                        <p:cTn dur="1" fill="hold" id="52">
                                          <p:stCondLst>
                                            <p:cond delay="0"/>
                                          </p:stCondLst>
                                        </p:cTn>
                                        <p:tgtEl>
                                          <p:spTgt spid="1049230"/>
                                        </p:tgtEl>
                                        <p:attrNameLst>
                                          <p:attrName>style.visibility</p:attrName>
                                        </p:attrNameLst>
                                      </p:cBhvr>
                                      <p:to>
                                        <p:strVal val="visible"/>
                                      </p:to>
                                    </p:set>
                                    <p:anim calcmode="lin" valueType="num">
                                      <p:cBhvr>
                                        <p:cTn dur="500" fill="hold" id="53"/>
                                        <p:tgtEl>
                                          <p:spTgt spid="1049230"/>
                                        </p:tgtEl>
                                        <p:attrNameLst>
                                          <p:attrName>ppt_w</p:attrName>
                                        </p:attrNameLst>
                                      </p:cBhvr>
                                      <p:tavLst>
                                        <p:tav tm="0">
                                          <p:val>
                                            <p:fltVal val="0.0"/>
                                          </p:val>
                                        </p:tav>
                                        <p:tav tm="100000">
                                          <p:val>
                                            <p:strVal val="#ppt_w"/>
                                          </p:val>
                                        </p:tav>
                                      </p:tavLst>
                                    </p:anim>
                                    <p:anim calcmode="lin" valueType="num">
                                      <p:cBhvr>
                                        <p:cTn dur="500" fill="hold" id="54"/>
                                        <p:tgtEl>
                                          <p:spTgt spid="1049230"/>
                                        </p:tgtEl>
                                        <p:attrNameLst>
                                          <p:attrName>ppt_h</p:attrName>
                                        </p:attrNameLst>
                                      </p:cBhvr>
                                      <p:tavLst>
                                        <p:tav tm="0">
                                          <p:val>
                                            <p:fltVal val="0.0"/>
                                          </p:val>
                                        </p:tav>
                                        <p:tav tm="100000">
                                          <p:val>
                                            <p:strVal val="#ppt_h"/>
                                          </p:val>
                                        </p:tav>
                                      </p:tavLst>
                                    </p:anim>
                                    <p:animEffect transition="in" filter="fade">
                                      <p:cBhvr>
                                        <p:cTn dur="500" id="55"/>
                                        <p:tgtEl>
                                          <p:spTgt spid="1049230"/>
                                        </p:tgtEl>
                                      </p:cBhvr>
                                    </p:animEffect>
                                  </p:childTnLst>
                                </p:cTn>
                              </p:par>
                            </p:childTnLst>
                          </p:cTn>
                        </p:par>
                        <p:par>
                          <p:cTn fill="hold" id="56">
                            <p:stCondLst>
                              <p:cond delay="5900"/>
                            </p:stCondLst>
                            <p:childTnLst>
                              <p:par>
                                <p:cTn fill="hold" grpId="0" id="57" nodeType="afterEffect" presetClass="entr" presetID="10" presetSubtype="0">
                                  <p:stCondLst>
                                    <p:cond delay="0"/>
                                  </p:stCondLst>
                                  <p:childTnLst>
                                    <p:set>
                                      <p:cBhvr>
                                        <p:cTn dur="1" fill="hold" id="58">
                                          <p:stCondLst>
                                            <p:cond delay="0"/>
                                          </p:stCondLst>
                                        </p:cTn>
                                        <p:tgtEl>
                                          <p:spTgt spid="1049234"/>
                                        </p:tgtEl>
                                        <p:attrNameLst>
                                          <p:attrName>style.visibility</p:attrName>
                                        </p:attrNameLst>
                                      </p:cBhvr>
                                      <p:to>
                                        <p:strVal val="visible"/>
                                      </p:to>
                                    </p:set>
                                    <p:animEffect transition="in" filter="fade">
                                      <p:cBhvr>
                                        <p:cTn dur="500" id="59"/>
                                        <p:tgtEl>
                                          <p:spTgt spid="1049234"/>
                                        </p:tgtEl>
                                      </p:cBhvr>
                                    </p:animEffect>
                                  </p:childTnLst>
                                </p:cTn>
                              </p:par>
                            </p:childTnLst>
                          </p:cTn>
                        </p:par>
                        <p:par>
                          <p:cTn fill="hold" id="60">
                            <p:stCondLst>
                              <p:cond delay="6400"/>
                            </p:stCondLst>
                            <p:childTnLst>
                              <p:par>
                                <p:cTn fill="hold" id="61" nodeType="afterEffect" presetClass="entr" presetID="12" presetSubtype="4">
                                  <p:stCondLst>
                                    <p:cond delay="0"/>
                                  </p:stCondLst>
                                  <p:childTnLst>
                                    <p:set>
                                      <p:cBhvr>
                                        <p:cTn dur="1" fill="hold" id="62">
                                          <p:stCondLst>
                                            <p:cond delay="0"/>
                                          </p:stCondLst>
                                        </p:cTn>
                                        <p:tgtEl>
                                          <p:spTgt spid="325"/>
                                        </p:tgtEl>
                                        <p:attrNameLst>
                                          <p:attrName>style.visibility</p:attrName>
                                        </p:attrNameLst>
                                      </p:cBhvr>
                                      <p:to>
                                        <p:strVal val="visible"/>
                                      </p:to>
                                    </p:set>
                                    <p:anim calcmode="lin" valueType="num">
                                      <p:cBhvr additive="base">
                                        <p:cTn dur="500" id="63"/>
                                        <p:tgtEl>
                                          <p:spTgt spid="325"/>
                                        </p:tgtEl>
                                        <p:attrNameLst>
                                          <p:attrName>ppt_y</p:attrName>
                                        </p:attrNameLst>
                                      </p:cBhvr>
                                      <p:tavLst>
                                        <p:tav tm="0">
                                          <p:val>
                                            <p:strVal val="#ppt_y+#ppt_h*1.125000"/>
                                          </p:val>
                                        </p:tav>
                                        <p:tav tm="100000">
                                          <p:val>
                                            <p:strVal val="#ppt_y"/>
                                          </p:val>
                                        </p:tav>
                                      </p:tavLst>
                                    </p:anim>
                                    <p:animEffect transition="in" filter="wipe(up)">
                                      <p:cBhvr>
                                        <p:cTn dur="500" id="64"/>
                                        <p:tgtEl>
                                          <p:spTgt spid="325"/>
                                        </p:tgtEl>
                                      </p:cBhvr>
                                    </p:animEffect>
                                  </p:childTnLst>
                                </p:cTn>
                              </p:par>
                            </p:childTnLst>
                          </p:cTn>
                        </p:par>
                        <p:par>
                          <p:cTn fill="hold" id="65">
                            <p:stCondLst>
                              <p:cond delay="6900"/>
                            </p:stCondLst>
                            <p:childTnLst>
                              <p:par>
                                <p:cTn fill="hold" grpId="0" id="66" nodeType="afterEffect" presetClass="entr" presetID="53" presetSubtype="16">
                                  <p:stCondLst>
                                    <p:cond delay="0"/>
                                  </p:stCondLst>
                                  <p:childTnLst>
                                    <p:set>
                                      <p:cBhvr>
                                        <p:cTn dur="1" fill="hold" id="67">
                                          <p:stCondLst>
                                            <p:cond delay="0"/>
                                          </p:stCondLst>
                                        </p:cTn>
                                        <p:tgtEl>
                                          <p:spTgt spid="1049231"/>
                                        </p:tgtEl>
                                        <p:attrNameLst>
                                          <p:attrName>style.visibility</p:attrName>
                                        </p:attrNameLst>
                                      </p:cBhvr>
                                      <p:to>
                                        <p:strVal val="visible"/>
                                      </p:to>
                                    </p:set>
                                    <p:anim calcmode="lin" valueType="num">
                                      <p:cBhvr>
                                        <p:cTn dur="500" fill="hold" id="68"/>
                                        <p:tgtEl>
                                          <p:spTgt spid="1049231"/>
                                        </p:tgtEl>
                                        <p:attrNameLst>
                                          <p:attrName>ppt_w</p:attrName>
                                        </p:attrNameLst>
                                      </p:cBhvr>
                                      <p:tavLst>
                                        <p:tav tm="0">
                                          <p:val>
                                            <p:fltVal val="0.0"/>
                                          </p:val>
                                        </p:tav>
                                        <p:tav tm="100000">
                                          <p:val>
                                            <p:strVal val="#ppt_w"/>
                                          </p:val>
                                        </p:tav>
                                      </p:tavLst>
                                    </p:anim>
                                    <p:anim calcmode="lin" valueType="num">
                                      <p:cBhvr>
                                        <p:cTn dur="500" fill="hold" id="69"/>
                                        <p:tgtEl>
                                          <p:spTgt spid="1049231"/>
                                        </p:tgtEl>
                                        <p:attrNameLst>
                                          <p:attrName>ppt_h</p:attrName>
                                        </p:attrNameLst>
                                      </p:cBhvr>
                                      <p:tavLst>
                                        <p:tav tm="0">
                                          <p:val>
                                            <p:fltVal val="0.0"/>
                                          </p:val>
                                        </p:tav>
                                        <p:tav tm="100000">
                                          <p:val>
                                            <p:strVal val="#ppt_h"/>
                                          </p:val>
                                        </p:tav>
                                      </p:tavLst>
                                    </p:anim>
                                    <p:animEffect transition="in" filter="fade">
                                      <p:cBhvr>
                                        <p:cTn dur="500" id="70"/>
                                        <p:tgtEl>
                                          <p:spTgt spid="1049231"/>
                                        </p:tgtEl>
                                      </p:cBhvr>
                                    </p:animEffect>
                                  </p:childTnLst>
                                </p:cTn>
                              </p:par>
                            </p:childTnLst>
                          </p:cTn>
                        </p:par>
                        <p:par>
                          <p:cTn fill="hold" id="71">
                            <p:stCondLst>
                              <p:cond delay="7400"/>
                            </p:stCondLst>
                            <p:childTnLst>
                              <p:par>
                                <p:cTn fill="hold" grpId="0" id="72" nodeType="afterEffect" presetClass="entr" presetID="10" presetSubtype="0">
                                  <p:stCondLst>
                                    <p:cond delay="0"/>
                                  </p:stCondLst>
                                  <p:childTnLst>
                                    <p:set>
                                      <p:cBhvr>
                                        <p:cTn dur="1" fill="hold" id="73">
                                          <p:stCondLst>
                                            <p:cond delay="0"/>
                                          </p:stCondLst>
                                        </p:cTn>
                                        <p:tgtEl>
                                          <p:spTgt spid="1049235"/>
                                        </p:tgtEl>
                                        <p:attrNameLst>
                                          <p:attrName>style.visibility</p:attrName>
                                        </p:attrNameLst>
                                      </p:cBhvr>
                                      <p:to>
                                        <p:strVal val="visible"/>
                                      </p:to>
                                    </p:set>
                                    <p:animEffect transition="in" filter="fade">
                                      <p:cBhvr>
                                        <p:cTn dur="500" id="74"/>
                                        <p:tgtEl>
                                          <p:spTgt spid="1049235"/>
                                        </p:tgtEl>
                                      </p:cBhvr>
                                    </p:animEffect>
                                  </p:childTnLst>
                                </p:cTn>
                              </p:par>
                            </p:childTnLst>
                          </p:cTn>
                        </p:par>
                        <p:par>
                          <p:cTn fill="hold" id="75">
                            <p:stCondLst>
                              <p:cond delay="7900"/>
                            </p:stCondLst>
                            <p:childTnLst>
                              <p:par>
                                <p:cTn fill="hold" id="76" nodeType="afterEffect" presetClass="entr" presetID="12" presetSubtype="2">
                                  <p:stCondLst>
                                    <p:cond delay="0"/>
                                  </p:stCondLst>
                                  <p:childTnLst>
                                    <p:set>
                                      <p:cBhvr>
                                        <p:cTn dur="1" fill="hold" id="77">
                                          <p:stCondLst>
                                            <p:cond delay="0"/>
                                          </p:stCondLst>
                                        </p:cTn>
                                        <p:tgtEl>
                                          <p:spTgt spid="326"/>
                                        </p:tgtEl>
                                        <p:attrNameLst>
                                          <p:attrName>style.visibility</p:attrName>
                                        </p:attrNameLst>
                                      </p:cBhvr>
                                      <p:to>
                                        <p:strVal val="visible"/>
                                      </p:to>
                                    </p:set>
                                    <p:anim calcmode="lin" valueType="num">
                                      <p:cBhvr additive="base">
                                        <p:cTn dur="500" id="78"/>
                                        <p:tgtEl>
                                          <p:spTgt spid="326"/>
                                        </p:tgtEl>
                                        <p:attrNameLst>
                                          <p:attrName>ppt_x</p:attrName>
                                        </p:attrNameLst>
                                      </p:cBhvr>
                                      <p:tavLst>
                                        <p:tav tm="0">
                                          <p:val>
                                            <p:strVal val="#ppt_x+#ppt_w*1.125000"/>
                                          </p:val>
                                        </p:tav>
                                        <p:tav tm="100000">
                                          <p:val>
                                            <p:strVal val="#ppt_x"/>
                                          </p:val>
                                        </p:tav>
                                      </p:tavLst>
                                    </p:anim>
                                    <p:animEffect transition="in" filter="wipe(left)">
                                      <p:cBhvr>
                                        <p:cTn dur="500" id="79"/>
                                        <p:tgtEl>
                                          <p:spTgt spid="326"/>
                                        </p:tgtEl>
                                      </p:cBhvr>
                                    </p:animEffect>
                                  </p:childTnLst>
                                </p:cTn>
                              </p:par>
                            </p:childTnLst>
                          </p:cTn>
                        </p:par>
                        <p:par>
                          <p:cTn fill="hold" id="80">
                            <p:stCondLst>
                              <p:cond delay="8400"/>
                            </p:stCondLst>
                            <p:childTnLst>
                              <p:par>
                                <p:cTn fill="hold" grpId="0" id="81" nodeType="afterEffect" presetClass="entr" presetID="53" presetSubtype="16">
                                  <p:stCondLst>
                                    <p:cond delay="0"/>
                                  </p:stCondLst>
                                  <p:childTnLst>
                                    <p:set>
                                      <p:cBhvr>
                                        <p:cTn dur="1" fill="hold" id="82">
                                          <p:stCondLst>
                                            <p:cond delay="0"/>
                                          </p:stCondLst>
                                        </p:cTn>
                                        <p:tgtEl>
                                          <p:spTgt spid="1049239"/>
                                        </p:tgtEl>
                                        <p:attrNameLst>
                                          <p:attrName>style.visibility</p:attrName>
                                        </p:attrNameLst>
                                      </p:cBhvr>
                                      <p:to>
                                        <p:strVal val="visible"/>
                                      </p:to>
                                    </p:set>
                                    <p:anim calcmode="lin" valueType="num">
                                      <p:cBhvr>
                                        <p:cTn dur="500" fill="hold" id="83"/>
                                        <p:tgtEl>
                                          <p:spTgt spid="1049239"/>
                                        </p:tgtEl>
                                        <p:attrNameLst>
                                          <p:attrName>ppt_w</p:attrName>
                                        </p:attrNameLst>
                                      </p:cBhvr>
                                      <p:tavLst>
                                        <p:tav tm="0">
                                          <p:val>
                                            <p:fltVal val="0.0"/>
                                          </p:val>
                                        </p:tav>
                                        <p:tav tm="100000">
                                          <p:val>
                                            <p:strVal val="#ppt_w"/>
                                          </p:val>
                                        </p:tav>
                                      </p:tavLst>
                                    </p:anim>
                                    <p:anim calcmode="lin" valueType="num">
                                      <p:cBhvr>
                                        <p:cTn dur="500" fill="hold" id="84"/>
                                        <p:tgtEl>
                                          <p:spTgt spid="1049239"/>
                                        </p:tgtEl>
                                        <p:attrNameLst>
                                          <p:attrName>ppt_h</p:attrName>
                                        </p:attrNameLst>
                                      </p:cBhvr>
                                      <p:tavLst>
                                        <p:tav tm="0">
                                          <p:val>
                                            <p:fltVal val="0.0"/>
                                          </p:val>
                                        </p:tav>
                                        <p:tav tm="100000">
                                          <p:val>
                                            <p:strVal val="#ppt_h"/>
                                          </p:val>
                                        </p:tav>
                                      </p:tavLst>
                                    </p:anim>
                                    <p:animEffect transition="in" filter="fade">
                                      <p:cBhvr>
                                        <p:cTn dur="500" id="85"/>
                                        <p:tgtEl>
                                          <p:spTgt spid="1049239"/>
                                        </p:tgtEl>
                                      </p:cBhvr>
                                    </p:animEffect>
                                  </p:childTnLst>
                                </p:cTn>
                              </p:par>
                            </p:childTnLst>
                          </p:cTn>
                        </p:par>
                        <p:par>
                          <p:cTn fill="hold" id="86">
                            <p:stCondLst>
                              <p:cond delay="8900"/>
                            </p:stCondLst>
                            <p:childTnLst>
                              <p:par>
                                <p:cTn fill="hold" grpId="0" id="87" nodeType="afterEffect" presetClass="entr" presetID="10" presetSubtype="0">
                                  <p:stCondLst>
                                    <p:cond delay="0"/>
                                  </p:stCondLst>
                                  <p:childTnLst>
                                    <p:set>
                                      <p:cBhvr>
                                        <p:cTn dur="1" fill="hold" id="88">
                                          <p:stCondLst>
                                            <p:cond delay="0"/>
                                          </p:stCondLst>
                                        </p:cTn>
                                        <p:tgtEl>
                                          <p:spTgt spid="1049243"/>
                                        </p:tgtEl>
                                        <p:attrNameLst>
                                          <p:attrName>style.visibility</p:attrName>
                                        </p:attrNameLst>
                                      </p:cBhvr>
                                      <p:to>
                                        <p:strVal val="visible"/>
                                      </p:to>
                                    </p:set>
                                    <p:animEffect transition="in" filter="fade">
                                      <p:cBhvr>
                                        <p:cTn dur="500" id="89"/>
                                        <p:tgtEl>
                                          <p:spTgt spid="1049243"/>
                                        </p:tgtEl>
                                      </p:cBhvr>
                                    </p:animEffect>
                                  </p:childTnLst>
                                </p:cTn>
                              </p:par>
                            </p:childTnLst>
                          </p:cTn>
                        </p:par>
                        <p:par>
                          <p:cTn fill="hold" id="90">
                            <p:stCondLst>
                              <p:cond delay="9400"/>
                            </p:stCondLst>
                            <p:childTnLst>
                              <p:par>
                                <p:cTn fill="hold" id="91" nodeType="afterEffect" presetClass="entr" presetID="12" presetSubtype="4">
                                  <p:stCondLst>
                                    <p:cond delay="0"/>
                                  </p:stCondLst>
                                  <p:childTnLst>
                                    <p:set>
                                      <p:cBhvr>
                                        <p:cTn dur="1" fill="hold" id="92">
                                          <p:stCondLst>
                                            <p:cond delay="0"/>
                                          </p:stCondLst>
                                        </p:cTn>
                                        <p:tgtEl>
                                          <p:spTgt spid="332"/>
                                        </p:tgtEl>
                                        <p:attrNameLst>
                                          <p:attrName>style.visibility</p:attrName>
                                        </p:attrNameLst>
                                      </p:cBhvr>
                                      <p:to>
                                        <p:strVal val="visible"/>
                                      </p:to>
                                    </p:set>
                                    <p:anim calcmode="lin" valueType="num">
                                      <p:cBhvr additive="base">
                                        <p:cTn dur="500" id="93"/>
                                        <p:tgtEl>
                                          <p:spTgt spid="332"/>
                                        </p:tgtEl>
                                        <p:attrNameLst>
                                          <p:attrName>ppt_y</p:attrName>
                                        </p:attrNameLst>
                                      </p:cBhvr>
                                      <p:tavLst>
                                        <p:tav tm="0">
                                          <p:val>
                                            <p:strVal val="#ppt_y+#ppt_h*1.125000"/>
                                          </p:val>
                                        </p:tav>
                                        <p:tav tm="100000">
                                          <p:val>
                                            <p:strVal val="#ppt_y"/>
                                          </p:val>
                                        </p:tav>
                                      </p:tavLst>
                                    </p:anim>
                                    <p:animEffect transition="in" filter="wipe(up)">
                                      <p:cBhvr>
                                        <p:cTn dur="500" id="94"/>
                                        <p:tgtEl>
                                          <p:spTgt spid="332"/>
                                        </p:tgtEl>
                                      </p:cBhvr>
                                    </p:animEffect>
                                  </p:childTnLst>
                                </p:cTn>
                              </p:par>
                            </p:childTnLst>
                          </p:cTn>
                        </p:par>
                        <p:par>
                          <p:cTn fill="hold" id="95">
                            <p:stCondLst>
                              <p:cond delay="9900"/>
                            </p:stCondLst>
                            <p:childTnLst>
                              <p:par>
                                <p:cTn fill="hold" grpId="0" id="96" nodeType="afterEffect" presetClass="entr" presetID="53" presetSubtype="16">
                                  <p:stCondLst>
                                    <p:cond delay="0"/>
                                  </p:stCondLst>
                                  <p:childTnLst>
                                    <p:set>
                                      <p:cBhvr>
                                        <p:cTn dur="1" fill="hold" id="97">
                                          <p:stCondLst>
                                            <p:cond delay="0"/>
                                          </p:stCondLst>
                                        </p:cTn>
                                        <p:tgtEl>
                                          <p:spTgt spid="1049238"/>
                                        </p:tgtEl>
                                        <p:attrNameLst>
                                          <p:attrName>style.visibility</p:attrName>
                                        </p:attrNameLst>
                                      </p:cBhvr>
                                      <p:to>
                                        <p:strVal val="visible"/>
                                      </p:to>
                                    </p:set>
                                    <p:anim calcmode="lin" valueType="num">
                                      <p:cBhvr>
                                        <p:cTn dur="500" fill="hold" id="98"/>
                                        <p:tgtEl>
                                          <p:spTgt spid="1049238"/>
                                        </p:tgtEl>
                                        <p:attrNameLst>
                                          <p:attrName>ppt_w</p:attrName>
                                        </p:attrNameLst>
                                      </p:cBhvr>
                                      <p:tavLst>
                                        <p:tav tm="0">
                                          <p:val>
                                            <p:fltVal val="0.0"/>
                                          </p:val>
                                        </p:tav>
                                        <p:tav tm="100000">
                                          <p:val>
                                            <p:strVal val="#ppt_w"/>
                                          </p:val>
                                        </p:tav>
                                      </p:tavLst>
                                    </p:anim>
                                    <p:anim calcmode="lin" valueType="num">
                                      <p:cBhvr>
                                        <p:cTn dur="500" fill="hold" id="99"/>
                                        <p:tgtEl>
                                          <p:spTgt spid="1049238"/>
                                        </p:tgtEl>
                                        <p:attrNameLst>
                                          <p:attrName>ppt_h</p:attrName>
                                        </p:attrNameLst>
                                      </p:cBhvr>
                                      <p:tavLst>
                                        <p:tav tm="0">
                                          <p:val>
                                            <p:fltVal val="0.0"/>
                                          </p:val>
                                        </p:tav>
                                        <p:tav tm="100000">
                                          <p:val>
                                            <p:strVal val="#ppt_h"/>
                                          </p:val>
                                        </p:tav>
                                      </p:tavLst>
                                    </p:anim>
                                    <p:animEffect transition="in" filter="fade">
                                      <p:cBhvr>
                                        <p:cTn dur="500" id="100"/>
                                        <p:tgtEl>
                                          <p:spTgt spid="1049238"/>
                                        </p:tgtEl>
                                      </p:cBhvr>
                                    </p:animEffect>
                                  </p:childTnLst>
                                </p:cTn>
                              </p:par>
                            </p:childTnLst>
                          </p:cTn>
                        </p:par>
                        <p:par>
                          <p:cTn fill="hold" id="101">
                            <p:stCondLst>
                              <p:cond delay="10400"/>
                            </p:stCondLst>
                            <p:childTnLst>
                              <p:par>
                                <p:cTn fill="hold" grpId="0" id="102" nodeType="afterEffect" presetClass="entr" presetID="10" presetSubtype="0">
                                  <p:stCondLst>
                                    <p:cond delay="0"/>
                                  </p:stCondLst>
                                  <p:childTnLst>
                                    <p:set>
                                      <p:cBhvr>
                                        <p:cTn dur="1" fill="hold" id="103">
                                          <p:stCondLst>
                                            <p:cond delay="0"/>
                                          </p:stCondLst>
                                        </p:cTn>
                                        <p:tgtEl>
                                          <p:spTgt spid="1049242"/>
                                        </p:tgtEl>
                                        <p:attrNameLst>
                                          <p:attrName>style.visibility</p:attrName>
                                        </p:attrNameLst>
                                      </p:cBhvr>
                                      <p:to>
                                        <p:strVal val="visible"/>
                                      </p:to>
                                    </p:set>
                                    <p:animEffect transition="in" filter="fade">
                                      <p:cBhvr>
                                        <p:cTn dur="500" id="104"/>
                                        <p:tgtEl>
                                          <p:spTgt spid="1049242"/>
                                        </p:tgtEl>
                                      </p:cBhvr>
                                    </p:animEffect>
                                  </p:childTnLst>
                                </p:cTn>
                              </p:par>
                            </p:childTnLst>
                          </p:cTn>
                        </p:par>
                        <p:par>
                          <p:cTn fill="hold" id="105">
                            <p:stCondLst>
                              <p:cond delay="10900"/>
                            </p:stCondLst>
                            <p:childTnLst>
                              <p:par>
                                <p:cTn fill="hold" id="106" nodeType="afterEffect" presetClass="entr" presetID="12" presetSubtype="8">
                                  <p:stCondLst>
                                    <p:cond delay="0"/>
                                  </p:stCondLst>
                                  <p:childTnLst>
                                    <p:set>
                                      <p:cBhvr>
                                        <p:cTn dur="1" fill="hold" id="107">
                                          <p:stCondLst>
                                            <p:cond delay="0"/>
                                          </p:stCondLst>
                                        </p:cTn>
                                        <p:tgtEl>
                                          <p:spTgt spid="328"/>
                                        </p:tgtEl>
                                        <p:attrNameLst>
                                          <p:attrName>style.visibility</p:attrName>
                                        </p:attrNameLst>
                                      </p:cBhvr>
                                      <p:to>
                                        <p:strVal val="visible"/>
                                      </p:to>
                                    </p:set>
                                    <p:anim calcmode="lin" valueType="num">
                                      <p:cBhvr additive="base">
                                        <p:cTn dur="500" id="108"/>
                                        <p:tgtEl>
                                          <p:spTgt spid="328"/>
                                        </p:tgtEl>
                                        <p:attrNameLst>
                                          <p:attrName>ppt_x</p:attrName>
                                        </p:attrNameLst>
                                      </p:cBhvr>
                                      <p:tavLst>
                                        <p:tav tm="0">
                                          <p:val>
                                            <p:strVal val="#ppt_x-#ppt_w*1.125000"/>
                                          </p:val>
                                        </p:tav>
                                        <p:tav tm="100000">
                                          <p:val>
                                            <p:strVal val="#ppt_x"/>
                                          </p:val>
                                        </p:tav>
                                      </p:tavLst>
                                    </p:anim>
                                    <p:animEffect transition="in" filter="wipe(right)">
                                      <p:cBhvr>
                                        <p:cTn dur="500" id="109"/>
                                        <p:tgtEl>
                                          <p:spTgt spid="328"/>
                                        </p:tgtEl>
                                      </p:cBhvr>
                                    </p:animEffect>
                                  </p:childTnLst>
                                </p:cTn>
                              </p:par>
                            </p:childTnLst>
                          </p:cTn>
                        </p:par>
                        <p:par>
                          <p:cTn fill="hold" id="110">
                            <p:stCondLst>
                              <p:cond delay="11400"/>
                            </p:stCondLst>
                            <p:childTnLst>
                              <p:par>
                                <p:cTn fill="hold" grpId="0" id="111" nodeType="afterEffect" presetClass="entr" presetID="53" presetSubtype="16">
                                  <p:stCondLst>
                                    <p:cond delay="0"/>
                                  </p:stCondLst>
                                  <p:childTnLst>
                                    <p:set>
                                      <p:cBhvr>
                                        <p:cTn dur="1" fill="hold" id="112">
                                          <p:stCondLst>
                                            <p:cond delay="0"/>
                                          </p:stCondLst>
                                        </p:cTn>
                                        <p:tgtEl>
                                          <p:spTgt spid="1049237"/>
                                        </p:tgtEl>
                                        <p:attrNameLst>
                                          <p:attrName>style.visibility</p:attrName>
                                        </p:attrNameLst>
                                      </p:cBhvr>
                                      <p:to>
                                        <p:strVal val="visible"/>
                                      </p:to>
                                    </p:set>
                                    <p:anim calcmode="lin" valueType="num">
                                      <p:cBhvr>
                                        <p:cTn dur="500" fill="hold" id="113"/>
                                        <p:tgtEl>
                                          <p:spTgt spid="1049237"/>
                                        </p:tgtEl>
                                        <p:attrNameLst>
                                          <p:attrName>ppt_w</p:attrName>
                                        </p:attrNameLst>
                                      </p:cBhvr>
                                      <p:tavLst>
                                        <p:tav tm="0">
                                          <p:val>
                                            <p:fltVal val="0.0"/>
                                          </p:val>
                                        </p:tav>
                                        <p:tav tm="100000">
                                          <p:val>
                                            <p:strVal val="#ppt_w"/>
                                          </p:val>
                                        </p:tav>
                                      </p:tavLst>
                                    </p:anim>
                                    <p:anim calcmode="lin" valueType="num">
                                      <p:cBhvr>
                                        <p:cTn dur="500" fill="hold" id="114"/>
                                        <p:tgtEl>
                                          <p:spTgt spid="1049237"/>
                                        </p:tgtEl>
                                        <p:attrNameLst>
                                          <p:attrName>ppt_h</p:attrName>
                                        </p:attrNameLst>
                                      </p:cBhvr>
                                      <p:tavLst>
                                        <p:tav tm="0">
                                          <p:val>
                                            <p:fltVal val="0.0"/>
                                          </p:val>
                                        </p:tav>
                                        <p:tav tm="100000">
                                          <p:val>
                                            <p:strVal val="#ppt_h"/>
                                          </p:val>
                                        </p:tav>
                                      </p:tavLst>
                                    </p:anim>
                                    <p:animEffect transition="in" filter="fade">
                                      <p:cBhvr>
                                        <p:cTn dur="500" id="115"/>
                                        <p:tgtEl>
                                          <p:spTgt spid="1049237"/>
                                        </p:tgtEl>
                                      </p:cBhvr>
                                    </p:animEffect>
                                  </p:childTnLst>
                                </p:cTn>
                              </p:par>
                            </p:childTnLst>
                          </p:cTn>
                        </p:par>
                        <p:par>
                          <p:cTn fill="hold" id="116">
                            <p:stCondLst>
                              <p:cond delay="11900"/>
                            </p:stCondLst>
                            <p:childTnLst>
                              <p:par>
                                <p:cTn fill="hold" grpId="0" id="117" nodeType="afterEffect" presetClass="entr" presetID="10" presetSubtype="0">
                                  <p:stCondLst>
                                    <p:cond delay="0"/>
                                  </p:stCondLst>
                                  <p:childTnLst>
                                    <p:set>
                                      <p:cBhvr>
                                        <p:cTn dur="1" fill="hold" id="118">
                                          <p:stCondLst>
                                            <p:cond delay="0"/>
                                          </p:stCondLst>
                                        </p:cTn>
                                        <p:tgtEl>
                                          <p:spTgt spid="1049241"/>
                                        </p:tgtEl>
                                        <p:attrNameLst>
                                          <p:attrName>style.visibility</p:attrName>
                                        </p:attrNameLst>
                                      </p:cBhvr>
                                      <p:to>
                                        <p:strVal val="visible"/>
                                      </p:to>
                                    </p:set>
                                    <p:animEffect transition="in" filter="fade">
                                      <p:cBhvr>
                                        <p:cTn dur="500" id="119"/>
                                        <p:tgtEl>
                                          <p:spTgt spid="1049241"/>
                                        </p:tgtEl>
                                      </p:cBhvr>
                                    </p:animEffect>
                                  </p:childTnLst>
                                </p:cTn>
                              </p:par>
                            </p:childTnLst>
                          </p:cTn>
                        </p:par>
                        <p:par>
                          <p:cTn fill="hold" id="120">
                            <p:stCondLst>
                              <p:cond delay="12400"/>
                            </p:stCondLst>
                            <p:childTnLst>
                              <p:par>
                                <p:cTn fill="hold" id="121" nodeType="afterEffect" presetClass="entr" presetID="12" presetSubtype="8">
                                  <p:stCondLst>
                                    <p:cond delay="0"/>
                                  </p:stCondLst>
                                  <p:childTnLst>
                                    <p:set>
                                      <p:cBhvr>
                                        <p:cTn dur="1" fill="hold" id="122">
                                          <p:stCondLst>
                                            <p:cond delay="0"/>
                                          </p:stCondLst>
                                        </p:cTn>
                                        <p:tgtEl>
                                          <p:spTgt spid="330"/>
                                        </p:tgtEl>
                                        <p:attrNameLst>
                                          <p:attrName>style.visibility</p:attrName>
                                        </p:attrNameLst>
                                      </p:cBhvr>
                                      <p:to>
                                        <p:strVal val="visible"/>
                                      </p:to>
                                    </p:set>
                                    <p:anim calcmode="lin" valueType="num">
                                      <p:cBhvr additive="base">
                                        <p:cTn dur="500" id="123"/>
                                        <p:tgtEl>
                                          <p:spTgt spid="330"/>
                                        </p:tgtEl>
                                        <p:attrNameLst>
                                          <p:attrName>ppt_x</p:attrName>
                                        </p:attrNameLst>
                                      </p:cBhvr>
                                      <p:tavLst>
                                        <p:tav tm="0">
                                          <p:val>
                                            <p:strVal val="#ppt_x-#ppt_w*1.125000"/>
                                          </p:val>
                                        </p:tav>
                                        <p:tav tm="100000">
                                          <p:val>
                                            <p:strVal val="#ppt_x"/>
                                          </p:val>
                                        </p:tav>
                                      </p:tavLst>
                                    </p:anim>
                                    <p:animEffect transition="in" filter="wipe(right)">
                                      <p:cBhvr>
                                        <p:cTn dur="500" id="124"/>
                                        <p:tgtEl>
                                          <p:spTgt spid="330"/>
                                        </p:tgtEl>
                                      </p:cBhvr>
                                    </p:animEffect>
                                  </p:childTnLst>
                                </p:cTn>
                              </p:par>
                            </p:childTnLst>
                          </p:cTn>
                        </p:par>
                        <p:par>
                          <p:cTn fill="hold" id="125">
                            <p:stCondLst>
                              <p:cond delay="12900"/>
                            </p:stCondLst>
                            <p:childTnLst>
                              <p:par>
                                <p:cTn fill="hold" grpId="0" id="126" nodeType="afterEffect" presetClass="entr" presetID="53" presetSubtype="16">
                                  <p:stCondLst>
                                    <p:cond delay="0"/>
                                  </p:stCondLst>
                                  <p:childTnLst>
                                    <p:set>
                                      <p:cBhvr>
                                        <p:cTn dur="1" fill="hold" id="127">
                                          <p:stCondLst>
                                            <p:cond delay="0"/>
                                          </p:stCondLst>
                                        </p:cTn>
                                        <p:tgtEl>
                                          <p:spTgt spid="1049236"/>
                                        </p:tgtEl>
                                        <p:attrNameLst>
                                          <p:attrName>style.visibility</p:attrName>
                                        </p:attrNameLst>
                                      </p:cBhvr>
                                      <p:to>
                                        <p:strVal val="visible"/>
                                      </p:to>
                                    </p:set>
                                    <p:anim calcmode="lin" valueType="num">
                                      <p:cBhvr>
                                        <p:cTn dur="500" fill="hold" id="128"/>
                                        <p:tgtEl>
                                          <p:spTgt spid="1049236"/>
                                        </p:tgtEl>
                                        <p:attrNameLst>
                                          <p:attrName>ppt_w</p:attrName>
                                        </p:attrNameLst>
                                      </p:cBhvr>
                                      <p:tavLst>
                                        <p:tav tm="0">
                                          <p:val>
                                            <p:fltVal val="0.0"/>
                                          </p:val>
                                        </p:tav>
                                        <p:tav tm="100000">
                                          <p:val>
                                            <p:strVal val="#ppt_w"/>
                                          </p:val>
                                        </p:tav>
                                      </p:tavLst>
                                    </p:anim>
                                    <p:anim calcmode="lin" valueType="num">
                                      <p:cBhvr>
                                        <p:cTn dur="500" fill="hold" id="129"/>
                                        <p:tgtEl>
                                          <p:spTgt spid="1049236"/>
                                        </p:tgtEl>
                                        <p:attrNameLst>
                                          <p:attrName>ppt_h</p:attrName>
                                        </p:attrNameLst>
                                      </p:cBhvr>
                                      <p:tavLst>
                                        <p:tav tm="0">
                                          <p:val>
                                            <p:fltVal val="0.0"/>
                                          </p:val>
                                        </p:tav>
                                        <p:tav tm="100000">
                                          <p:val>
                                            <p:strVal val="#ppt_h"/>
                                          </p:val>
                                        </p:tav>
                                      </p:tavLst>
                                    </p:anim>
                                    <p:animEffect transition="in" filter="fade">
                                      <p:cBhvr>
                                        <p:cTn dur="500" id="130"/>
                                        <p:tgtEl>
                                          <p:spTgt spid="1049236"/>
                                        </p:tgtEl>
                                      </p:cBhvr>
                                    </p:animEffect>
                                  </p:childTnLst>
                                </p:cTn>
                              </p:par>
                            </p:childTnLst>
                          </p:cTn>
                        </p:par>
                        <p:par>
                          <p:cTn fill="hold" id="131">
                            <p:stCondLst>
                              <p:cond delay="13400"/>
                            </p:stCondLst>
                            <p:childTnLst>
                              <p:par>
                                <p:cTn fill="hold" grpId="0" id="132" nodeType="afterEffect" presetClass="entr" presetID="10" presetSubtype="0">
                                  <p:stCondLst>
                                    <p:cond delay="0"/>
                                  </p:stCondLst>
                                  <p:childTnLst>
                                    <p:set>
                                      <p:cBhvr>
                                        <p:cTn dur="1" fill="hold" id="133">
                                          <p:stCondLst>
                                            <p:cond delay="0"/>
                                          </p:stCondLst>
                                        </p:cTn>
                                        <p:tgtEl>
                                          <p:spTgt spid="1049240"/>
                                        </p:tgtEl>
                                        <p:attrNameLst>
                                          <p:attrName>style.visibility</p:attrName>
                                        </p:attrNameLst>
                                      </p:cBhvr>
                                      <p:to>
                                        <p:strVal val="visible"/>
                                      </p:to>
                                    </p:set>
                                    <p:animEffect transition="in" filter="fade">
                                      <p:cBhvr>
                                        <p:cTn dur="500" id="134"/>
                                        <p:tgtEl>
                                          <p:spTgt spid="104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98" grpId="0"/>
      <p:bldP spid="1049228" grpId="0" animBg="1"/>
      <p:bldP spid="1049229" grpId="0" animBg="1"/>
      <p:bldP spid="1049230" grpId="0" animBg="1"/>
      <p:bldP spid="1049231" grpId="0" animBg="1"/>
      <p:bldP spid="1049232" grpId="0"/>
      <p:bldP spid="1049233" grpId="0"/>
      <p:bldP spid="1049234" grpId="0"/>
      <p:bldP spid="1049235" grpId="0"/>
      <p:bldP spid="1049236" grpId="0" animBg="1"/>
      <p:bldP spid="1049237" grpId="0" animBg="1"/>
      <p:bldP spid="1049238" grpId="0" animBg="1"/>
      <p:bldP spid="1049239" grpId="0" animBg="1"/>
      <p:bldP spid="1049240" grpId="0"/>
      <p:bldP spid="1049241" grpId="0"/>
      <p:bldP spid="1049242" grpId="0"/>
      <p:bldP spid="10492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pic>
        <p:nvPicPr>
          <p:cNvPr id="209723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4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4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4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50" name="文本框 58"/>
          <p:cNvSpPr txBox="1"/>
          <p:nvPr/>
        </p:nvSpPr>
        <p:spPr>
          <a:xfrm>
            <a:off x="2864344" y="653569"/>
            <a:ext cx="646330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口令窃取</a:t>
            </a:r>
          </a:p>
        </p:txBody>
      </p:sp>
      <p:sp>
        <p:nvSpPr>
          <p:cNvPr id="1049251"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口令猜测攻击的三种基本方式</a:t>
            </a:r>
          </a:p>
        </p:txBody>
      </p:sp>
      <p:sp>
        <p:nvSpPr>
          <p:cNvPr id="1049252" name="矩形 92"/>
          <p:cNvSpPr/>
          <p:nvPr/>
        </p:nvSpPr>
        <p:spPr>
          <a:xfrm>
            <a:off x="968188" y="2139911"/>
            <a:ext cx="10018339" cy="1557349"/>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利用已知或假定的口令尝试登录</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根据窃取的口令文件进行猜测</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窃听某次合法终端之间的会话，并记录所使用的口令</a:t>
            </a:r>
          </a:p>
        </p:txBody>
      </p:sp>
      <p:pic>
        <p:nvPicPr>
          <p:cNvPr id="2097239" name="图片 9"/>
          <p:cNvPicPr>
            <a:picLocks noChangeAspect="1"/>
          </p:cNvPicPr>
          <p:nvPr/>
        </p:nvPicPr>
        <p:blipFill>
          <a:blip xmlns:r="http://schemas.openxmlformats.org/officeDocument/2006/relationships" r:embed="rId3" cstate="print"/>
          <a:stretch>
            <a:fillRect/>
          </a:stretch>
        </p:blipFill>
        <p:spPr>
          <a:xfrm>
            <a:off x="4606983" y="3797742"/>
            <a:ext cx="2978033" cy="2105337"/>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250"/>
                                        </p:tgtEl>
                                        <p:attrNameLst>
                                          <p:attrName>style.visibility</p:attrName>
                                        </p:attrNameLst>
                                      </p:cBhvr>
                                      <p:to>
                                        <p:strVal val="visible"/>
                                      </p:to>
                                    </p:set>
                                    <p:animEffect transition="in" filter="fade">
                                      <p:cBhvr>
                                        <p:cTn dur="500" id="7">
                                          <p:stCondLst>
                                            <p:cond delay="0"/>
                                          </p:stCondLst>
                                        </p:cTn>
                                        <p:tgtEl>
                                          <p:spTgt spid="1049250"/>
                                        </p:tgtEl>
                                      </p:cBhvr>
                                    </p:animEffect>
                                    <p:set>
                                      <p:cBhvr>
                                        <p:cTn dur="500" fill="hold" id="8">
                                          <p:stCondLst>
                                            <p:cond delay="500"/>
                                          </p:stCondLst>
                                        </p:cTn>
                                        <p:tgtEl>
                                          <p:spTgt spid="1049250"/>
                                        </p:tgtEl>
                                        <p:attrNameLst>
                                          <p:attrName>style.visibility</p:attrName>
                                        </p:attrNameLst>
                                      </p:cBhvr>
                                      <p:to>
                                        <p:strVal val="visible"/>
                                      </p:to>
                                    </p:set>
                                    <p:anim calcmode="lin" to="0" valueType="num">
                                      <p:cBhvr>
                                        <p:cTn decel="100000" dur="1000" fill="hold" id="9">
                                          <p:stCondLst>
                                            <p:cond delay="0"/>
                                          </p:stCondLst>
                                        </p:cTn>
                                        <p:tgtEl>
                                          <p:spTgt spid="1049250"/>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51"/>
                                        </p:tgtEl>
                                        <p:attrNameLst>
                                          <p:attrName>style.visibility</p:attrName>
                                        </p:attrNameLst>
                                      </p:cBhvr>
                                      <p:to>
                                        <p:strVal val="visible"/>
                                      </p:to>
                                    </p:set>
                                    <p:anim calcmode="lin" to="0" valueType="num">
                                      <p:cBhvr>
                                        <p:cTn decel="100000" dur="500" fill="hold" id="13">
                                          <p:stCondLst>
                                            <p:cond delay="0"/>
                                          </p:stCondLst>
                                        </p:cTn>
                                        <p:tgtEl>
                                          <p:spTgt spid="1049251"/>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51"/>
                                        </p:tgtEl>
                                      </p:cBhvr>
                                    </p:animEffect>
                                    <p:animScale>
                                      <p:cBhvr>
                                        <p:cTn decel="100000" dur="500" fill="hold" id="15">
                                          <p:stCondLst>
                                            <p:cond delay="0"/>
                                          </p:stCondLst>
                                        </p:cTn>
                                        <p:tgtEl>
                                          <p:spTgt spid="1049251"/>
                                        </p:tgtEl>
                                      </p:cBhvr>
                                      <p:by x="100000" y="100000"/>
                                      <p:from x="110000" y="110000"/>
                                      <p:to x="100000" y="100000"/>
                                    </p:animScale>
                                  </p:childTnLst>
                                </p:cTn>
                              </p:par>
                            </p:childTnLst>
                          </p:cTn>
                        </p:par>
                        <p:par>
                          <p:cTn fill="hold" id="16">
                            <p:stCondLst>
                              <p:cond delay="25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252"/>
                                        </p:tgtEl>
                                        <p:attrNameLst>
                                          <p:attrName>style.visibility</p:attrName>
                                        </p:attrNameLst>
                                      </p:cBhvr>
                                      <p:to>
                                        <p:strVal val="visible"/>
                                      </p:to>
                                    </p:set>
                                    <p:anim calcmode="lin" to="0" valueType="num">
                                      <p:cBhvr>
                                        <p:cTn decel="100000" dur="500" fill="hold" id="19">
                                          <p:stCondLst>
                                            <p:cond delay="0"/>
                                          </p:stCondLst>
                                        </p:cTn>
                                        <p:tgtEl>
                                          <p:spTgt spid="1049252"/>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252"/>
                                        </p:tgtEl>
                                      </p:cBhvr>
                                    </p:animEffect>
                                    <p:animScale>
                                      <p:cBhvr>
                                        <p:cTn decel="100000" dur="500" fill="hold" id="21">
                                          <p:stCondLst>
                                            <p:cond delay="0"/>
                                          </p:stCondLst>
                                        </p:cTn>
                                        <p:tgtEl>
                                          <p:spTgt spid="1049252"/>
                                        </p:tgtEl>
                                      </p:cBhvr>
                                      <p:by x="100000" y="100000"/>
                                      <p:from x="110000" y="110000"/>
                                      <p:to x="100000" y="100000"/>
                                    </p:animScale>
                                  </p:childTnLst>
                                </p:cTn>
                              </p:par>
                              <p:par>
                                <p:cTn fill="hold" id="22" nodeType="withEffect" presetClass="entr" presetID="42" presetSubtype="0">
                                  <p:stCondLst>
                                    <p:cond delay="0"/>
                                  </p:stCondLst>
                                  <p:childTnLst>
                                    <p:set>
                                      <p:cBhvr>
                                        <p:cTn dur="1" fill="hold" id="23">
                                          <p:stCondLst>
                                            <p:cond delay="0"/>
                                          </p:stCondLst>
                                        </p:cTn>
                                        <p:tgtEl>
                                          <p:spTgt spid="2097239"/>
                                        </p:tgtEl>
                                        <p:attrNameLst>
                                          <p:attrName>style.visibility</p:attrName>
                                        </p:attrNameLst>
                                      </p:cBhvr>
                                      <p:to>
                                        <p:strVal val="visible"/>
                                      </p:to>
                                    </p:set>
                                    <p:animEffect transition="in" filter="fade">
                                      <p:cBhvr>
                                        <p:cTn dur="1000" id="24"/>
                                        <p:tgtEl>
                                          <p:spTgt spid="2097239"/>
                                        </p:tgtEl>
                                      </p:cBhvr>
                                    </p:animEffect>
                                    <p:anim calcmode="lin" valueType="num">
                                      <p:cBhvr>
                                        <p:cTn dur="1000" fill="hold" id="25"/>
                                        <p:tgtEl>
                                          <p:spTgt spid="2097239"/>
                                        </p:tgtEl>
                                        <p:attrNameLst>
                                          <p:attrName>ppt_x</p:attrName>
                                        </p:attrNameLst>
                                      </p:cBhvr>
                                      <p:tavLst>
                                        <p:tav tm="0">
                                          <p:val>
                                            <p:strVal val="#ppt_x"/>
                                          </p:val>
                                        </p:tav>
                                        <p:tav tm="100000">
                                          <p:val>
                                            <p:strVal val="#ppt_x"/>
                                          </p:val>
                                        </p:tav>
                                      </p:tavLst>
                                    </p:anim>
                                    <p:anim calcmode="lin" valueType="num">
                                      <p:cBhvr>
                                        <p:cTn dur="1000" fill="hold" id="26"/>
                                        <p:tgtEl>
                                          <p:spTgt spid="2097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50" grpId="0"/>
      <p:bldP spid="1049251" grpId="0"/>
      <p:bldP spid="10492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pic>
        <p:nvPicPr>
          <p:cNvPr id="209724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56"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57"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58"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59" name="文本框 58"/>
          <p:cNvSpPr txBox="1"/>
          <p:nvPr/>
        </p:nvSpPr>
        <p:spPr>
          <a:xfrm>
            <a:off x="2864344" y="653569"/>
            <a:ext cx="646330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口令窃取</a:t>
            </a:r>
          </a:p>
        </p:txBody>
      </p:sp>
      <p:sp>
        <p:nvSpPr>
          <p:cNvPr id="1049260"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抵御口令猜测攻击方式</a:t>
            </a:r>
          </a:p>
        </p:txBody>
      </p:sp>
      <p:sp>
        <p:nvSpPr>
          <p:cNvPr id="1049261" name="矩形 92"/>
          <p:cNvSpPr/>
          <p:nvPr/>
        </p:nvSpPr>
        <p:spPr>
          <a:xfrm>
            <a:off x="968188" y="21399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阻止选择低级口令</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对口令文件严格保护</a:t>
            </a:r>
          </a:p>
        </p:txBody>
      </p:sp>
      <p:graphicFrame>
        <p:nvGraphicFramePr>
          <p:cNvPr id="4194304" name="Object 11"/>
          <p:cNvGraphicFramePr>
            <a:graphicFrameLocks/>
          </p:cNvGraphicFramePr>
          <p:nvPr/>
        </p:nvGraphicFramePr>
        <p:xfrm>
          <a:off x="7302896" y="2118282"/>
          <a:ext cx="1554038" cy="750225"/>
        </p:xfrm>
        <a:graphic>
          <a:graphicData uri="http://schemas.openxmlformats.org/presentationml/2006/ole">
            <mc:AlternateContent xmlns:mc="http://schemas.openxmlformats.org/markup-compatibility/2006">
              <mc:Choice xmlns:v="urn:schemas-microsoft-com:vml" Requires="v">
                <p:oleObj r:id="rId3" spid="_x0000_s5151" imgH="542925" imgW="1362075" progId="PBrush">
                  <p:embed/>
                </p:oleObj>
              </mc:Choice>
              <mc:Fallback>
                <p:oleObj r:id="rId3" spid="" imgH="542925" imgW="1362075" progId="PBrush">
                  <p:embed/>
                  <p:pic>
                    <p:nvPicPr>
                      <p:cNvPr id="2097241" name="Object 11"/>
                      <p:cNvPicPr>
                        <a:picLocks noChangeArrowheads="1"/>
                      </p:cNvPicPr>
                      <p:nvPr/>
                    </p:nvPicPr>
                    <p:blipFill>
                      <a:blip xmlns:r="http://schemas.openxmlformats.org/officeDocument/2006/relationships" r:embed="rId4"/>
                      <a:srcRect/>
                      <a:stretch>
                        <a:fillRect/>
                      </a:stretch>
                    </p:blipFill>
                    <p:spPr bwMode="auto">
                      <a:xfrm>
                        <a:off x="7302896" y="2118282"/>
                        <a:ext cx="1554038" cy="750225"/>
                      </a:xfrm>
                      <a:prstGeom prst="rect"/>
                      <a:noFill/>
                      <a:ln>
                        <a:noFill/>
                      </a:ln>
                    </p:spPr>
                  </p:pic>
                </p:oleObj>
              </mc:Fallback>
            </mc:AlternateContent>
          </a:graphicData>
        </a:graphic>
      </p:graphicFrame>
      <p:sp>
        <p:nvSpPr>
          <p:cNvPr id="1049262" name="文本框 18"/>
          <p:cNvSpPr txBox="1"/>
          <p:nvPr/>
        </p:nvSpPr>
        <p:spPr>
          <a:xfrm>
            <a:off x="1491464" y="3639008"/>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彻底解决口令机制的弊端</a:t>
            </a:r>
          </a:p>
        </p:txBody>
      </p:sp>
      <p:sp>
        <p:nvSpPr>
          <p:cNvPr id="1049263" name="矩形 19"/>
          <p:cNvSpPr/>
          <p:nvPr/>
        </p:nvSpPr>
        <p:spPr>
          <a:xfrm>
            <a:off x="968188" y="4262710"/>
            <a:ext cx="10018339"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使用基于令牌的机制，例如一次性口令方案（</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OTP-One-Time password</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260"/>
                                        </p:tgtEl>
                                        <p:attrNameLst>
                                          <p:attrName>style.visibility</p:attrName>
                                        </p:attrNameLst>
                                      </p:cBhvr>
                                      <p:to>
                                        <p:strVal val="visible"/>
                                      </p:to>
                                    </p:set>
                                    <p:anim calcmode="lin" to="0" valueType="num">
                                      <p:cBhvr>
                                        <p:cTn decel="100000" dur="500" fill="hold" id="7">
                                          <p:stCondLst>
                                            <p:cond delay="0"/>
                                          </p:stCondLst>
                                        </p:cTn>
                                        <p:tgtEl>
                                          <p:spTgt spid="1049260"/>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260"/>
                                        </p:tgtEl>
                                      </p:cBhvr>
                                    </p:animEffect>
                                    <p:animScale>
                                      <p:cBhvr>
                                        <p:cTn decel="100000" dur="500" fill="hold" id="9">
                                          <p:stCondLst>
                                            <p:cond delay="0"/>
                                          </p:stCondLst>
                                        </p:cTn>
                                        <p:tgtEl>
                                          <p:spTgt spid="1049260"/>
                                        </p:tgtEl>
                                      </p:cBhvr>
                                      <p:by x="100000" y="100000"/>
                                      <p:from x="110000" y="110000"/>
                                      <p:to x="100000" y="100000"/>
                                    </p:animScale>
                                  </p:childTnLst>
                                </p:cTn>
                              </p:par>
                            </p:childTnLst>
                          </p:cTn>
                        </p:par>
                        <p:par>
                          <p:cTn fill="hold" id="10">
                            <p:stCondLst>
                              <p:cond delay="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61"/>
                                        </p:tgtEl>
                                        <p:attrNameLst>
                                          <p:attrName>style.visibility</p:attrName>
                                        </p:attrNameLst>
                                      </p:cBhvr>
                                      <p:to>
                                        <p:strVal val="visible"/>
                                      </p:to>
                                    </p:set>
                                    <p:anim calcmode="lin" to="0" valueType="num">
                                      <p:cBhvr>
                                        <p:cTn decel="100000" dur="500" fill="hold" id="13">
                                          <p:stCondLst>
                                            <p:cond delay="0"/>
                                          </p:stCondLst>
                                        </p:cTn>
                                        <p:tgtEl>
                                          <p:spTgt spid="1049261"/>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61"/>
                                        </p:tgtEl>
                                      </p:cBhvr>
                                    </p:animEffect>
                                    <p:animScale>
                                      <p:cBhvr>
                                        <p:cTn decel="100000" dur="500" fill="hold" id="15">
                                          <p:stCondLst>
                                            <p:cond delay="0"/>
                                          </p:stCondLst>
                                        </p:cTn>
                                        <p:tgtEl>
                                          <p:spTgt spid="1049261"/>
                                        </p:tgtEl>
                                      </p:cBhvr>
                                      <p:by x="100000" y="100000"/>
                                      <p:from x="110000" y="110000"/>
                                      <p:to x="100000" y="100000"/>
                                    </p:animScale>
                                  </p:childTnLst>
                                </p:cTn>
                              </p:par>
                            </p:childTnLst>
                          </p:cTn>
                        </p:par>
                        <p:par>
                          <p:cTn fill="hold" id="16">
                            <p:stCondLst>
                              <p:cond delay="1600"/>
                            </p:stCondLst>
                            <p:childTnLst>
                              <p:par>
                                <p:cTn fill="hold" id="17" nodeType="afterEffect" presetClass="entr" presetID="10" presetSubtype="0">
                                  <p:stCondLst>
                                    <p:cond delay="0"/>
                                  </p:stCondLst>
                                  <p:childTnLst>
                                    <p:set>
                                      <p:cBhvr>
                                        <p:cTn dur="1" fill="hold" id="18">
                                          <p:stCondLst>
                                            <p:cond delay="0"/>
                                          </p:stCondLst>
                                        </p:cTn>
                                        <p:tgtEl>
                                          <p:spTgt spid="4194304"/>
                                        </p:tgtEl>
                                        <p:attrNameLst>
                                          <p:attrName>style.visibility</p:attrName>
                                        </p:attrNameLst>
                                      </p:cBhvr>
                                      <p:to>
                                        <p:strVal val="visible"/>
                                      </p:to>
                                    </p:set>
                                    <p:animEffect transition="in" filter="fade">
                                      <p:cBhvr>
                                        <p:cTn dur="500" id="19"/>
                                        <p:tgtEl>
                                          <p:spTgt spid="4194304"/>
                                        </p:tgtEl>
                                      </p:cBhvr>
                                    </p:animEffect>
                                  </p:childTnLst>
                                </p:cTn>
                              </p:par>
                            </p:childTnLst>
                          </p:cTn>
                        </p:par>
                        <p:par>
                          <p:cTn fill="hold" id="20">
                            <p:stCondLst>
                              <p:cond delay="2100"/>
                            </p:stCondLst>
                            <p:childTnLst>
                              <p:par>
                                <p:cTn fill="hold" grpId="0" id="21" nodeType="afterEffect" presetClass="entr" presetID="10" presetSubtype="0">
                                  <p:stCondLst>
                                    <p:cond delay="0"/>
                                  </p:stCondLst>
                                  <p:iterate type="wd">
                                    <p:tmPct val="10000"/>
                                  </p:iterate>
                                  <p:childTnLst>
                                    <p:set>
                                      <p:cBhvr>
                                        <p:cTn dur="1" fill="hold" id="22">
                                          <p:stCondLst>
                                            <p:cond delay="0"/>
                                          </p:stCondLst>
                                        </p:cTn>
                                        <p:tgtEl>
                                          <p:spTgt spid="1049262"/>
                                        </p:tgtEl>
                                        <p:attrNameLst>
                                          <p:attrName>style.visibility</p:attrName>
                                        </p:attrNameLst>
                                      </p:cBhvr>
                                      <p:to>
                                        <p:strVal val="visible"/>
                                      </p:to>
                                    </p:set>
                                    <p:anim calcmode="lin" to="0" valueType="num">
                                      <p:cBhvr>
                                        <p:cTn decel="100000" dur="500" fill="hold" id="23">
                                          <p:stCondLst>
                                            <p:cond delay="0"/>
                                          </p:stCondLst>
                                        </p:cTn>
                                        <p:tgtEl>
                                          <p:spTgt spid="1049262"/>
                                        </p:tgtEl>
                                        <p:attrNameLst>
                                          <p:attrName>ppt_y</p:attrName>
                                        </p:attrNameLst>
                                      </p:cBhvr>
                                      <p:tavLst>
                                        <p:tav tm="0">
                                          <p:val>
                                            <p:strVal val="ppt_y+0.02"/>
                                          </p:val>
                                        </p:tav>
                                        <p:tav tm="100000">
                                          <p:val>
                                            <p:strVal val="#ppt_y"/>
                                          </p:val>
                                        </p:tav>
                                      </p:tavLst>
                                    </p:anim>
                                    <p:animEffect transition="in" filter="fade">
                                      <p:cBhvr>
                                        <p:cTn dur="500" id="24">
                                          <p:stCondLst>
                                            <p:cond delay="0"/>
                                          </p:stCondLst>
                                        </p:cTn>
                                        <p:tgtEl>
                                          <p:spTgt spid="1049262"/>
                                        </p:tgtEl>
                                      </p:cBhvr>
                                    </p:animEffect>
                                    <p:animScale>
                                      <p:cBhvr>
                                        <p:cTn decel="100000" dur="500" fill="hold" id="25">
                                          <p:stCondLst>
                                            <p:cond delay="0"/>
                                          </p:stCondLst>
                                        </p:cTn>
                                        <p:tgtEl>
                                          <p:spTgt spid="1049262"/>
                                        </p:tgtEl>
                                      </p:cBhvr>
                                      <p:by x="100000" y="100000"/>
                                      <p:from x="110000" y="110000"/>
                                      <p:to x="100000" y="100000"/>
                                    </p:animScale>
                                  </p:childTnLst>
                                </p:cTn>
                              </p:par>
                            </p:childTnLst>
                          </p:cTn>
                        </p:par>
                        <p:par>
                          <p:cTn fill="hold" id="26">
                            <p:stCondLst>
                              <p:cond delay="2850"/>
                            </p:stCondLst>
                            <p:childTnLst>
                              <p:par>
                                <p:cTn fill="hold" grpId="0" id="27" nodeType="afterEffect" presetClass="entr" presetID="10" presetSubtype="0">
                                  <p:stCondLst>
                                    <p:cond delay="0"/>
                                  </p:stCondLst>
                                  <p:iterate type="wd">
                                    <p:tmPct val="10000"/>
                                  </p:iterate>
                                  <p:childTnLst>
                                    <p:set>
                                      <p:cBhvr>
                                        <p:cTn dur="1" fill="hold" id="28">
                                          <p:stCondLst>
                                            <p:cond delay="0"/>
                                          </p:stCondLst>
                                        </p:cTn>
                                        <p:tgtEl>
                                          <p:spTgt spid="1049263"/>
                                        </p:tgtEl>
                                        <p:attrNameLst>
                                          <p:attrName>style.visibility</p:attrName>
                                        </p:attrNameLst>
                                      </p:cBhvr>
                                      <p:to>
                                        <p:strVal val="visible"/>
                                      </p:to>
                                    </p:set>
                                    <p:anim calcmode="lin" to="0" valueType="num">
                                      <p:cBhvr>
                                        <p:cTn decel="100000" dur="500" fill="hold" id="29">
                                          <p:stCondLst>
                                            <p:cond delay="0"/>
                                          </p:stCondLst>
                                        </p:cTn>
                                        <p:tgtEl>
                                          <p:spTgt spid="1049263"/>
                                        </p:tgtEl>
                                        <p:attrNameLst>
                                          <p:attrName>ppt_y</p:attrName>
                                        </p:attrNameLst>
                                      </p:cBhvr>
                                      <p:tavLst>
                                        <p:tav tm="0">
                                          <p:val>
                                            <p:strVal val="ppt_y+0.02"/>
                                          </p:val>
                                        </p:tav>
                                        <p:tav tm="100000">
                                          <p:val>
                                            <p:strVal val="#ppt_y"/>
                                          </p:val>
                                        </p:tav>
                                      </p:tavLst>
                                    </p:anim>
                                    <p:animEffect transition="in" filter="fade">
                                      <p:cBhvr>
                                        <p:cTn dur="500" id="30">
                                          <p:stCondLst>
                                            <p:cond delay="0"/>
                                          </p:stCondLst>
                                        </p:cTn>
                                        <p:tgtEl>
                                          <p:spTgt spid="1049263"/>
                                        </p:tgtEl>
                                      </p:cBhvr>
                                    </p:animEffect>
                                    <p:animScale>
                                      <p:cBhvr>
                                        <p:cTn decel="100000" dur="500" fill="hold" id="31">
                                          <p:stCondLst>
                                            <p:cond delay="0"/>
                                          </p:stCondLst>
                                        </p:cTn>
                                        <p:tgtEl>
                                          <p:spTgt spid="1049263"/>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60" grpId="0"/>
      <p:bldP spid="1049261" grpId="0"/>
      <p:bldP spid="1049262" grpId="0"/>
      <p:bldP spid="10492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pic>
        <p:nvPicPr>
          <p:cNvPr id="209724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6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6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6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70" name="文本框 58"/>
          <p:cNvSpPr txBox="1"/>
          <p:nvPr/>
        </p:nvSpPr>
        <p:spPr>
          <a:xfrm>
            <a:off x="2864344" y="653569"/>
            <a:ext cx="646330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欺骗攻击</a:t>
            </a:r>
          </a:p>
        </p:txBody>
      </p:sp>
      <p:pic>
        <p:nvPicPr>
          <p:cNvPr id="2097244" name="Picture 2"/>
          <p:cNvPicPr>
            <a:picLocks noChangeAspect="1" noChangeArrowheads="1"/>
          </p:cNvPicPr>
          <p:nvPr/>
        </p:nvPicPr>
        <p:blipFill>
          <a:blip xmlns:r="http://schemas.openxmlformats.org/officeDocument/2006/relationships" r:embed="rId2"/>
          <a:srcRect/>
          <a:stretch>
            <a:fillRect/>
          </a:stretch>
        </p:blipFill>
        <p:spPr bwMode="auto">
          <a:xfrm>
            <a:off x="1769943" y="1613158"/>
            <a:ext cx="3417479" cy="4367903"/>
          </a:xfrm>
          <a:prstGeom prst="rect"/>
          <a:noFill/>
          <a:ln>
            <a:noFill/>
          </a:ln>
        </p:spPr>
      </p:pic>
      <p:pic>
        <p:nvPicPr>
          <p:cNvPr id="2097245" name="Picture 4" descr="http://news.workercn.cn/rollnews/img/20110318/32/7409822464134614600.jpg"/>
          <p:cNvPicPr>
            <a:picLocks noChangeAspect="1" noChangeArrowheads="1"/>
          </p:cNvPicPr>
          <p:nvPr/>
        </p:nvPicPr>
        <p:blipFill>
          <a:blip xmlns:r="http://schemas.openxmlformats.org/officeDocument/2006/relationships" r:embed="rId3"/>
          <a:srcRect/>
          <a:stretch>
            <a:fillRect/>
          </a:stretch>
        </p:blipFill>
        <p:spPr bwMode="auto">
          <a:xfrm>
            <a:off x="6725929" y="1468579"/>
            <a:ext cx="3077030" cy="1880625"/>
          </a:xfrm>
          <a:prstGeom prst="rect"/>
          <a:noFill/>
          <a:ln>
            <a:noFill/>
          </a:ln>
        </p:spPr>
      </p:pic>
      <p:pic>
        <p:nvPicPr>
          <p:cNvPr id="2097246" name="Picture 8" descr="http://imgsrc.baidu.com/baike/pic/item/0fb505d56e5e23dd51da4bef.jpg"/>
          <p:cNvPicPr>
            <a:picLocks noChangeAspect="1" noChangeArrowheads="1"/>
          </p:cNvPicPr>
          <p:nvPr/>
        </p:nvPicPr>
        <p:blipFill>
          <a:blip xmlns:r="http://schemas.openxmlformats.org/officeDocument/2006/relationships" r:embed="rId4"/>
          <a:srcRect/>
          <a:stretch>
            <a:fillRect/>
          </a:stretch>
        </p:blipFill>
        <p:spPr bwMode="auto">
          <a:xfrm>
            <a:off x="6778143" y="3446046"/>
            <a:ext cx="3024815" cy="2671971"/>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270"/>
                                        </p:tgtEl>
                                        <p:attrNameLst>
                                          <p:attrName>style.visibility</p:attrName>
                                        </p:attrNameLst>
                                      </p:cBhvr>
                                      <p:to>
                                        <p:strVal val="visible"/>
                                      </p:to>
                                    </p:set>
                                    <p:animEffect transition="in" filter="fade">
                                      <p:cBhvr>
                                        <p:cTn dur="500" id="7">
                                          <p:stCondLst>
                                            <p:cond delay="0"/>
                                          </p:stCondLst>
                                        </p:cTn>
                                        <p:tgtEl>
                                          <p:spTgt spid="1049270"/>
                                        </p:tgtEl>
                                      </p:cBhvr>
                                    </p:animEffect>
                                    <p:set>
                                      <p:cBhvr>
                                        <p:cTn dur="500" fill="hold" id="8">
                                          <p:stCondLst>
                                            <p:cond delay="500"/>
                                          </p:stCondLst>
                                        </p:cTn>
                                        <p:tgtEl>
                                          <p:spTgt spid="1049270"/>
                                        </p:tgtEl>
                                        <p:attrNameLst>
                                          <p:attrName>style.visibility</p:attrName>
                                        </p:attrNameLst>
                                      </p:cBhvr>
                                      <p:to>
                                        <p:strVal val="visible"/>
                                      </p:to>
                                    </p:set>
                                    <p:anim calcmode="lin" to="0" valueType="num">
                                      <p:cBhvr>
                                        <p:cTn decel="100000" dur="1000" fill="hold" id="9">
                                          <p:stCondLst>
                                            <p:cond delay="0"/>
                                          </p:stCondLst>
                                        </p:cTn>
                                        <p:tgtEl>
                                          <p:spTgt spid="1049270"/>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id="11" nodeType="afterEffect" presetClass="entr" presetID="42" presetSubtype="0">
                                  <p:stCondLst>
                                    <p:cond delay="0"/>
                                  </p:stCondLst>
                                  <p:childTnLst>
                                    <p:set>
                                      <p:cBhvr>
                                        <p:cTn dur="1" fill="hold" id="12">
                                          <p:stCondLst>
                                            <p:cond delay="0"/>
                                          </p:stCondLst>
                                        </p:cTn>
                                        <p:tgtEl>
                                          <p:spTgt spid="2097244"/>
                                        </p:tgtEl>
                                        <p:attrNameLst>
                                          <p:attrName>style.visibility</p:attrName>
                                        </p:attrNameLst>
                                      </p:cBhvr>
                                      <p:to>
                                        <p:strVal val="visible"/>
                                      </p:to>
                                    </p:set>
                                    <p:animEffect transition="in" filter="fade">
                                      <p:cBhvr>
                                        <p:cTn dur="1000" id="13"/>
                                        <p:tgtEl>
                                          <p:spTgt spid="2097244"/>
                                        </p:tgtEl>
                                      </p:cBhvr>
                                    </p:animEffect>
                                    <p:anim calcmode="lin" valueType="num">
                                      <p:cBhvr>
                                        <p:cTn dur="1000" fill="hold" id="14"/>
                                        <p:tgtEl>
                                          <p:spTgt spid="2097244"/>
                                        </p:tgtEl>
                                        <p:attrNameLst>
                                          <p:attrName>ppt_x</p:attrName>
                                        </p:attrNameLst>
                                      </p:cBhvr>
                                      <p:tavLst>
                                        <p:tav tm="0">
                                          <p:val>
                                            <p:strVal val="#ppt_x"/>
                                          </p:val>
                                        </p:tav>
                                        <p:tav tm="100000">
                                          <p:val>
                                            <p:strVal val="#ppt_x"/>
                                          </p:val>
                                        </p:tav>
                                      </p:tavLst>
                                    </p:anim>
                                    <p:anim calcmode="lin" valueType="num">
                                      <p:cBhvr>
                                        <p:cTn dur="1000" fill="hold" id="15"/>
                                        <p:tgtEl>
                                          <p:spTgt spid="2097244"/>
                                        </p:tgtEl>
                                        <p:attrNameLst>
                                          <p:attrName>ppt_y</p:attrName>
                                        </p:attrNameLst>
                                      </p:cBhvr>
                                      <p:tavLst>
                                        <p:tav tm="0">
                                          <p:val>
                                            <p:strVal val="#ppt_y+.1"/>
                                          </p:val>
                                        </p:tav>
                                        <p:tav tm="100000">
                                          <p:val>
                                            <p:strVal val="#ppt_y"/>
                                          </p:val>
                                        </p:tav>
                                      </p:tavLst>
                                    </p:anim>
                                  </p:childTnLst>
                                </p:cTn>
                              </p:par>
                            </p:childTnLst>
                          </p:cTn>
                        </p:par>
                        <p:par>
                          <p:cTn fill="hold" id="16">
                            <p:stCondLst>
                              <p:cond delay="2700"/>
                            </p:stCondLst>
                            <p:childTnLst>
                              <p:par>
                                <p:cTn fill="hold" id="17" nodeType="afterEffect" presetClass="entr" presetID="42" presetSubtype="0">
                                  <p:stCondLst>
                                    <p:cond delay="0"/>
                                  </p:stCondLst>
                                  <p:childTnLst>
                                    <p:set>
                                      <p:cBhvr>
                                        <p:cTn dur="1" fill="hold" id="18">
                                          <p:stCondLst>
                                            <p:cond delay="0"/>
                                          </p:stCondLst>
                                        </p:cTn>
                                        <p:tgtEl>
                                          <p:spTgt spid="2097245"/>
                                        </p:tgtEl>
                                        <p:attrNameLst>
                                          <p:attrName>style.visibility</p:attrName>
                                        </p:attrNameLst>
                                      </p:cBhvr>
                                      <p:to>
                                        <p:strVal val="visible"/>
                                      </p:to>
                                    </p:set>
                                    <p:animEffect transition="in" filter="fade">
                                      <p:cBhvr>
                                        <p:cTn dur="1000" id="19"/>
                                        <p:tgtEl>
                                          <p:spTgt spid="2097245"/>
                                        </p:tgtEl>
                                      </p:cBhvr>
                                    </p:animEffect>
                                    <p:anim calcmode="lin" valueType="num">
                                      <p:cBhvr>
                                        <p:cTn dur="1000" fill="hold" id="20"/>
                                        <p:tgtEl>
                                          <p:spTgt spid="2097245"/>
                                        </p:tgtEl>
                                        <p:attrNameLst>
                                          <p:attrName>ppt_x</p:attrName>
                                        </p:attrNameLst>
                                      </p:cBhvr>
                                      <p:tavLst>
                                        <p:tav tm="0">
                                          <p:val>
                                            <p:strVal val="#ppt_x"/>
                                          </p:val>
                                        </p:tav>
                                        <p:tav tm="100000">
                                          <p:val>
                                            <p:strVal val="#ppt_x"/>
                                          </p:val>
                                        </p:tav>
                                      </p:tavLst>
                                    </p:anim>
                                    <p:anim calcmode="lin" valueType="num">
                                      <p:cBhvr>
                                        <p:cTn dur="1000" fill="hold" id="21"/>
                                        <p:tgtEl>
                                          <p:spTgt spid="2097245"/>
                                        </p:tgtEl>
                                        <p:attrNameLst>
                                          <p:attrName>ppt_y</p:attrName>
                                        </p:attrNameLst>
                                      </p:cBhvr>
                                      <p:tavLst>
                                        <p:tav tm="0">
                                          <p:val>
                                            <p:strVal val="#ppt_y+.1"/>
                                          </p:val>
                                        </p:tav>
                                        <p:tav tm="100000">
                                          <p:val>
                                            <p:strVal val="#ppt_y"/>
                                          </p:val>
                                        </p:tav>
                                      </p:tavLst>
                                    </p:anim>
                                  </p:childTnLst>
                                </p:cTn>
                              </p:par>
                            </p:childTnLst>
                          </p:cTn>
                        </p:par>
                        <p:par>
                          <p:cTn fill="hold" id="22">
                            <p:stCondLst>
                              <p:cond delay="3700"/>
                            </p:stCondLst>
                            <p:childTnLst>
                              <p:par>
                                <p:cTn fill="hold" id="23" nodeType="afterEffect" presetClass="entr" presetID="42" presetSubtype="0">
                                  <p:stCondLst>
                                    <p:cond delay="0"/>
                                  </p:stCondLst>
                                  <p:childTnLst>
                                    <p:set>
                                      <p:cBhvr>
                                        <p:cTn dur="1" fill="hold" id="24">
                                          <p:stCondLst>
                                            <p:cond delay="0"/>
                                          </p:stCondLst>
                                        </p:cTn>
                                        <p:tgtEl>
                                          <p:spTgt spid="2097246"/>
                                        </p:tgtEl>
                                        <p:attrNameLst>
                                          <p:attrName>style.visibility</p:attrName>
                                        </p:attrNameLst>
                                      </p:cBhvr>
                                      <p:to>
                                        <p:strVal val="visible"/>
                                      </p:to>
                                    </p:set>
                                    <p:animEffect transition="in" filter="fade">
                                      <p:cBhvr>
                                        <p:cTn dur="1000" id="25"/>
                                        <p:tgtEl>
                                          <p:spTgt spid="2097246"/>
                                        </p:tgtEl>
                                      </p:cBhvr>
                                    </p:animEffect>
                                    <p:anim calcmode="lin" valueType="num">
                                      <p:cBhvr>
                                        <p:cTn dur="1000" fill="hold" id="26"/>
                                        <p:tgtEl>
                                          <p:spTgt spid="2097246"/>
                                        </p:tgtEl>
                                        <p:attrNameLst>
                                          <p:attrName>ppt_x</p:attrName>
                                        </p:attrNameLst>
                                      </p:cBhvr>
                                      <p:tavLst>
                                        <p:tav tm="0">
                                          <p:val>
                                            <p:strVal val="#ppt_x"/>
                                          </p:val>
                                        </p:tav>
                                        <p:tav tm="100000">
                                          <p:val>
                                            <p:strVal val="#ppt_x"/>
                                          </p:val>
                                        </p:tav>
                                      </p:tavLst>
                                    </p:anim>
                                    <p:anim calcmode="lin" valueType="num">
                                      <p:cBhvr>
                                        <p:cTn dur="1000" fill="hold" id="27"/>
                                        <p:tgtEl>
                                          <p:spTgt spid="20972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44" name=""/>
        <p:cNvGrpSpPr/>
        <p:nvPr/>
      </p:nvGrpSpPr>
      <p:grpSpPr>
        <a:xfrm>
          <a:off x="0" y="0"/>
          <a:ext cx="0" cy="0"/>
          <a:chOff x="0" y="0"/>
          <a:chExt cx="0" cy="0"/>
        </a:xfrm>
      </p:grpSpPr>
      <p:pic>
        <p:nvPicPr>
          <p:cNvPr id="209724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7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7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7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77" name="文本框 58"/>
          <p:cNvSpPr txBox="1"/>
          <p:nvPr/>
        </p:nvSpPr>
        <p:spPr>
          <a:xfrm>
            <a:off x="2171848" y="653569"/>
            <a:ext cx="7848302"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缺陷和后门攻击</a:t>
            </a:r>
          </a:p>
        </p:txBody>
      </p:sp>
      <p:sp>
        <p:nvSpPr>
          <p:cNvPr id="1049278"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网络蠕虫传播</a:t>
            </a:r>
          </a:p>
        </p:txBody>
      </p:sp>
      <p:sp>
        <p:nvSpPr>
          <p:cNvPr id="1049279" name="矩形 92"/>
          <p:cNvSpPr/>
          <p:nvPr/>
        </p:nvSpPr>
        <p:spPr>
          <a:xfrm>
            <a:off x="968188" y="21399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方式之一是向守护程序发送新的代码</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蠕虫向“读”缓冲区内注入大量的数据</a:t>
            </a:r>
          </a:p>
        </p:txBody>
      </p:sp>
      <p:pic>
        <p:nvPicPr>
          <p:cNvPr id="2097248" name="图片 9"/>
          <p:cNvPicPr>
            <a:picLocks noChangeAspect="1"/>
          </p:cNvPicPr>
          <p:nvPr/>
        </p:nvPicPr>
        <p:blipFill>
          <a:blip xmlns:r="http://schemas.openxmlformats.org/officeDocument/2006/relationships" r:embed="rId3"/>
          <a:stretch>
            <a:fillRect/>
          </a:stretch>
        </p:blipFill>
        <p:spPr>
          <a:xfrm>
            <a:off x="4256136" y="3365220"/>
            <a:ext cx="3679727" cy="2568866"/>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277"/>
                                        </p:tgtEl>
                                        <p:attrNameLst>
                                          <p:attrName>style.visibility</p:attrName>
                                        </p:attrNameLst>
                                      </p:cBhvr>
                                      <p:to>
                                        <p:strVal val="visible"/>
                                      </p:to>
                                    </p:set>
                                    <p:animEffect transition="in" filter="fade">
                                      <p:cBhvr>
                                        <p:cTn dur="500" id="7">
                                          <p:stCondLst>
                                            <p:cond delay="0"/>
                                          </p:stCondLst>
                                        </p:cTn>
                                        <p:tgtEl>
                                          <p:spTgt spid="1049277"/>
                                        </p:tgtEl>
                                      </p:cBhvr>
                                    </p:animEffect>
                                    <p:set>
                                      <p:cBhvr>
                                        <p:cTn dur="500" fill="hold" id="8">
                                          <p:stCondLst>
                                            <p:cond delay="500"/>
                                          </p:stCondLst>
                                        </p:cTn>
                                        <p:tgtEl>
                                          <p:spTgt spid="1049277"/>
                                        </p:tgtEl>
                                        <p:attrNameLst>
                                          <p:attrName>style.visibility</p:attrName>
                                        </p:attrNameLst>
                                      </p:cBhvr>
                                      <p:to>
                                        <p:strVal val="visible"/>
                                      </p:to>
                                    </p:set>
                                    <p:anim calcmode="lin" to="0" valueType="num">
                                      <p:cBhvr>
                                        <p:cTn decel="100000" dur="1000" fill="hold" id="9">
                                          <p:stCondLst>
                                            <p:cond delay="0"/>
                                          </p:stCondLst>
                                        </p:cTn>
                                        <p:tgtEl>
                                          <p:spTgt spid="104927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9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78"/>
                                        </p:tgtEl>
                                        <p:attrNameLst>
                                          <p:attrName>style.visibility</p:attrName>
                                        </p:attrNameLst>
                                      </p:cBhvr>
                                      <p:to>
                                        <p:strVal val="visible"/>
                                      </p:to>
                                    </p:set>
                                    <p:anim calcmode="lin" to="0" valueType="num">
                                      <p:cBhvr>
                                        <p:cTn decel="100000" dur="500" fill="hold" id="13">
                                          <p:stCondLst>
                                            <p:cond delay="0"/>
                                          </p:stCondLst>
                                        </p:cTn>
                                        <p:tgtEl>
                                          <p:spTgt spid="104927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78"/>
                                        </p:tgtEl>
                                      </p:cBhvr>
                                    </p:animEffect>
                                    <p:animScale>
                                      <p:cBhvr>
                                        <p:cTn decel="100000" dur="500" fill="hold" id="15">
                                          <p:stCondLst>
                                            <p:cond delay="0"/>
                                          </p:stCondLst>
                                        </p:cTn>
                                        <p:tgtEl>
                                          <p:spTgt spid="1049278"/>
                                        </p:tgtEl>
                                      </p:cBhvr>
                                      <p:by x="100000" y="100000"/>
                                      <p:from x="110000" y="110000"/>
                                      <p:to x="100000" y="100000"/>
                                    </p:animScale>
                                  </p:childTnLst>
                                </p:cTn>
                              </p:par>
                            </p:childTnLst>
                          </p:cTn>
                        </p:par>
                        <p:par>
                          <p:cTn fill="hold" id="16">
                            <p:stCondLst>
                              <p:cond delay="25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279"/>
                                        </p:tgtEl>
                                        <p:attrNameLst>
                                          <p:attrName>style.visibility</p:attrName>
                                        </p:attrNameLst>
                                      </p:cBhvr>
                                      <p:to>
                                        <p:strVal val="visible"/>
                                      </p:to>
                                    </p:set>
                                    <p:anim calcmode="lin" to="0" valueType="num">
                                      <p:cBhvr>
                                        <p:cTn decel="100000" dur="500" fill="hold" id="19">
                                          <p:stCondLst>
                                            <p:cond delay="0"/>
                                          </p:stCondLst>
                                        </p:cTn>
                                        <p:tgtEl>
                                          <p:spTgt spid="104927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279"/>
                                        </p:tgtEl>
                                      </p:cBhvr>
                                    </p:animEffect>
                                    <p:animScale>
                                      <p:cBhvr>
                                        <p:cTn decel="100000" dur="500" fill="hold" id="21">
                                          <p:stCondLst>
                                            <p:cond delay="0"/>
                                          </p:stCondLst>
                                        </p:cTn>
                                        <p:tgtEl>
                                          <p:spTgt spid="1049279"/>
                                        </p:tgtEl>
                                      </p:cBhvr>
                                      <p:by x="100000" y="100000"/>
                                      <p:from x="110000" y="110000"/>
                                      <p:to x="100000" y="100000"/>
                                    </p:animScale>
                                  </p:childTnLst>
                                </p:cTn>
                              </p:par>
                              <p:par>
                                <p:cTn fill="hold" id="22" nodeType="withEffect" presetClass="entr" presetID="42" presetSubtype="0">
                                  <p:stCondLst>
                                    <p:cond delay="0"/>
                                  </p:stCondLst>
                                  <p:childTnLst>
                                    <p:set>
                                      <p:cBhvr>
                                        <p:cTn dur="1" fill="hold" id="23">
                                          <p:stCondLst>
                                            <p:cond delay="0"/>
                                          </p:stCondLst>
                                        </p:cTn>
                                        <p:tgtEl>
                                          <p:spTgt spid="2097248"/>
                                        </p:tgtEl>
                                        <p:attrNameLst>
                                          <p:attrName>style.visibility</p:attrName>
                                        </p:attrNameLst>
                                      </p:cBhvr>
                                      <p:to>
                                        <p:strVal val="visible"/>
                                      </p:to>
                                    </p:set>
                                    <p:animEffect transition="in" filter="fade">
                                      <p:cBhvr>
                                        <p:cTn dur="1000" id="24"/>
                                        <p:tgtEl>
                                          <p:spTgt spid="2097248"/>
                                        </p:tgtEl>
                                      </p:cBhvr>
                                    </p:animEffect>
                                    <p:anim calcmode="lin" valueType="num">
                                      <p:cBhvr>
                                        <p:cTn dur="1000" fill="hold" id="25"/>
                                        <p:tgtEl>
                                          <p:spTgt spid="2097248"/>
                                        </p:tgtEl>
                                        <p:attrNameLst>
                                          <p:attrName>ppt_x</p:attrName>
                                        </p:attrNameLst>
                                      </p:cBhvr>
                                      <p:tavLst>
                                        <p:tav tm="0">
                                          <p:val>
                                            <p:strVal val="#ppt_x"/>
                                          </p:val>
                                        </p:tav>
                                        <p:tav tm="100000">
                                          <p:val>
                                            <p:strVal val="#ppt_x"/>
                                          </p:val>
                                        </p:tav>
                                      </p:tavLst>
                                    </p:anim>
                                    <p:anim calcmode="lin" valueType="num">
                                      <p:cBhvr>
                                        <p:cTn dur="1000" fill="hold" id="26"/>
                                        <p:tgtEl>
                                          <p:spTgt spid="2097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7" grpId="0"/>
      <p:bldP spid="1049278" grpId="0"/>
      <p:bldP spid="10492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pic>
        <p:nvPicPr>
          <p:cNvPr id="209724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83"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84"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85"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86" name="文本框 58"/>
          <p:cNvSpPr txBox="1"/>
          <p:nvPr/>
        </p:nvSpPr>
        <p:spPr>
          <a:xfrm>
            <a:off x="2171848" y="653569"/>
            <a:ext cx="7848302"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缺陷和后门攻击</a:t>
            </a:r>
          </a:p>
        </p:txBody>
      </p:sp>
      <p:sp>
        <p:nvSpPr>
          <p:cNvPr id="1049287"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缓冲器溢出（堆栈粉碎）攻击</a:t>
            </a:r>
          </a:p>
        </p:txBody>
      </p:sp>
      <p:sp>
        <p:nvSpPr>
          <p:cNvPr id="1049288" name="矩形 92"/>
          <p:cNvSpPr/>
          <p:nvPr/>
        </p:nvSpPr>
        <p:spPr>
          <a:xfrm>
            <a:off x="968188" y="21399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一种扰乱程序的攻击方法</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通过改进设计或者避免在堆栈上执行代码消除此缺陷</a:t>
            </a:r>
          </a:p>
        </p:txBody>
      </p:sp>
      <p:pic>
        <p:nvPicPr>
          <p:cNvPr id="2097250" name="图片 9"/>
          <p:cNvPicPr>
            <a:picLocks noChangeAspect="1"/>
          </p:cNvPicPr>
          <p:nvPr/>
        </p:nvPicPr>
        <p:blipFill>
          <a:blip xmlns:r="http://schemas.openxmlformats.org/officeDocument/2006/relationships" r:embed="rId3"/>
          <a:stretch>
            <a:fillRect/>
          </a:stretch>
        </p:blipFill>
        <p:spPr>
          <a:xfrm>
            <a:off x="4256136" y="3525720"/>
            <a:ext cx="3679727" cy="2247866"/>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287"/>
                                        </p:tgtEl>
                                        <p:attrNameLst>
                                          <p:attrName>style.visibility</p:attrName>
                                        </p:attrNameLst>
                                      </p:cBhvr>
                                      <p:to>
                                        <p:strVal val="visible"/>
                                      </p:to>
                                    </p:set>
                                    <p:anim calcmode="lin" to="0" valueType="num">
                                      <p:cBhvr>
                                        <p:cTn decel="100000" dur="500" fill="hold" id="7">
                                          <p:stCondLst>
                                            <p:cond delay="0"/>
                                          </p:stCondLst>
                                        </p:cTn>
                                        <p:tgtEl>
                                          <p:spTgt spid="1049287"/>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287"/>
                                        </p:tgtEl>
                                      </p:cBhvr>
                                    </p:animEffect>
                                    <p:animScale>
                                      <p:cBhvr>
                                        <p:cTn decel="100000" dur="500" fill="hold" id="9">
                                          <p:stCondLst>
                                            <p:cond delay="0"/>
                                          </p:stCondLst>
                                        </p:cTn>
                                        <p:tgtEl>
                                          <p:spTgt spid="1049287"/>
                                        </p:tgtEl>
                                      </p:cBhvr>
                                      <p:by x="100000" y="100000"/>
                                      <p:from x="110000" y="110000"/>
                                      <p:to x="100000" y="100000"/>
                                    </p:animScale>
                                  </p:childTnLst>
                                </p:cTn>
                              </p:par>
                            </p:childTnLst>
                          </p:cTn>
                        </p:par>
                        <p:par>
                          <p:cTn fill="hold" id="10">
                            <p:stCondLst>
                              <p:cond delay="8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88"/>
                                        </p:tgtEl>
                                        <p:attrNameLst>
                                          <p:attrName>style.visibility</p:attrName>
                                        </p:attrNameLst>
                                      </p:cBhvr>
                                      <p:to>
                                        <p:strVal val="visible"/>
                                      </p:to>
                                    </p:set>
                                    <p:anim calcmode="lin" to="0" valueType="num">
                                      <p:cBhvr>
                                        <p:cTn decel="100000" dur="500" fill="hold" id="13">
                                          <p:stCondLst>
                                            <p:cond delay="0"/>
                                          </p:stCondLst>
                                        </p:cTn>
                                        <p:tgtEl>
                                          <p:spTgt spid="104928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88"/>
                                        </p:tgtEl>
                                      </p:cBhvr>
                                    </p:animEffect>
                                    <p:animScale>
                                      <p:cBhvr>
                                        <p:cTn decel="100000" dur="500" fill="hold" id="15">
                                          <p:stCondLst>
                                            <p:cond delay="0"/>
                                          </p:stCondLst>
                                        </p:cTn>
                                        <p:tgtEl>
                                          <p:spTgt spid="1049288"/>
                                        </p:tgtEl>
                                      </p:cBhvr>
                                      <p:by x="100000" y="100000"/>
                                      <p:from x="110000" y="110000"/>
                                      <p:to x="100000" y="100000"/>
                                    </p:animScale>
                                  </p:childTnLst>
                                </p:cTn>
                              </p:par>
                              <p:par>
                                <p:cTn fill="hold" id="16" nodeType="withEffect" presetClass="entr" presetID="42" presetSubtype="0">
                                  <p:stCondLst>
                                    <p:cond delay="0"/>
                                  </p:stCondLst>
                                  <p:childTnLst>
                                    <p:set>
                                      <p:cBhvr>
                                        <p:cTn dur="1" fill="hold" id="17">
                                          <p:stCondLst>
                                            <p:cond delay="0"/>
                                          </p:stCondLst>
                                        </p:cTn>
                                        <p:tgtEl>
                                          <p:spTgt spid="2097250"/>
                                        </p:tgtEl>
                                        <p:attrNameLst>
                                          <p:attrName>style.visibility</p:attrName>
                                        </p:attrNameLst>
                                      </p:cBhvr>
                                      <p:to>
                                        <p:strVal val="visible"/>
                                      </p:to>
                                    </p:set>
                                    <p:animEffect transition="in" filter="fade">
                                      <p:cBhvr>
                                        <p:cTn dur="1000" id="18"/>
                                        <p:tgtEl>
                                          <p:spTgt spid="2097250"/>
                                        </p:tgtEl>
                                      </p:cBhvr>
                                    </p:animEffect>
                                    <p:anim calcmode="lin" valueType="num">
                                      <p:cBhvr>
                                        <p:cTn dur="1000" fill="hold" id="19"/>
                                        <p:tgtEl>
                                          <p:spTgt spid="2097250"/>
                                        </p:tgtEl>
                                        <p:attrNameLst>
                                          <p:attrName>ppt_x</p:attrName>
                                        </p:attrNameLst>
                                      </p:cBhvr>
                                      <p:tavLst>
                                        <p:tav tm="0">
                                          <p:val>
                                            <p:strVal val="#ppt_x"/>
                                          </p:val>
                                        </p:tav>
                                        <p:tav tm="100000">
                                          <p:val>
                                            <p:strVal val="#ppt_x"/>
                                          </p:val>
                                        </p:tav>
                                      </p:tavLst>
                                    </p:anim>
                                    <p:anim calcmode="lin" valueType="num">
                                      <p:cBhvr>
                                        <p:cTn dur="1000" fill="hold" id="20"/>
                                        <p:tgtEl>
                                          <p:spTgt spid="2097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7" grpId="0"/>
      <p:bldP spid="104928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48" name=""/>
        <p:cNvGrpSpPr/>
        <p:nvPr/>
      </p:nvGrpSpPr>
      <p:grpSpPr>
        <a:xfrm>
          <a:off x="0" y="0"/>
          <a:ext cx="0" cy="0"/>
          <a:chOff x="0" y="0"/>
          <a:chExt cx="0" cy="0"/>
        </a:xfrm>
      </p:grpSpPr>
      <p:pic>
        <p:nvPicPr>
          <p:cNvPr id="209725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8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9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9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92" name="文本框 58"/>
          <p:cNvSpPr txBox="1"/>
          <p:nvPr/>
        </p:nvSpPr>
        <p:spPr>
          <a:xfrm>
            <a:off x="2171848" y="653569"/>
            <a:ext cx="7848302"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缺陷和后门攻击</a:t>
            </a:r>
          </a:p>
        </p:txBody>
      </p:sp>
      <p:sp>
        <p:nvSpPr>
          <p:cNvPr id="1049293"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缺陷</a:t>
            </a:r>
          </a:p>
        </p:txBody>
      </p:sp>
      <p:sp>
        <p:nvSpPr>
          <p:cNvPr id="1049294" name="矩形 92"/>
          <p:cNvSpPr/>
          <p:nvPr/>
        </p:nvSpPr>
        <p:spPr>
          <a:xfrm>
            <a:off x="968188" y="21399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指程序中某些代码不能满足特定需求</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采取相应的步骤，降低缺陷发生的可能性</a:t>
            </a:r>
          </a:p>
        </p:txBody>
      </p:sp>
      <p:pic>
        <p:nvPicPr>
          <p:cNvPr id="2097252" name="图片 9"/>
          <p:cNvPicPr>
            <a:picLocks noChangeAspect="1"/>
          </p:cNvPicPr>
          <p:nvPr/>
        </p:nvPicPr>
        <p:blipFill>
          <a:blip xmlns:r="http://schemas.openxmlformats.org/officeDocument/2006/relationships" r:embed="rId3" cstate="print"/>
          <a:stretch>
            <a:fillRect/>
          </a:stretch>
        </p:blipFill>
        <p:spPr>
          <a:xfrm>
            <a:off x="4440894" y="3262880"/>
            <a:ext cx="3030386" cy="3030386"/>
          </a:xfrm>
          <a:prstGeom prst="rect"/>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293"/>
                                        </p:tgtEl>
                                        <p:attrNameLst>
                                          <p:attrName>style.visibility</p:attrName>
                                        </p:attrNameLst>
                                      </p:cBhvr>
                                      <p:to>
                                        <p:strVal val="visible"/>
                                      </p:to>
                                    </p:set>
                                    <p:anim calcmode="lin" to="0" valueType="num">
                                      <p:cBhvr>
                                        <p:cTn decel="100000" dur="500" fill="hold" id="7">
                                          <p:stCondLst>
                                            <p:cond delay="0"/>
                                          </p:stCondLst>
                                        </p:cTn>
                                        <p:tgtEl>
                                          <p:spTgt spid="1049293"/>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293"/>
                                        </p:tgtEl>
                                      </p:cBhvr>
                                    </p:animEffect>
                                    <p:animScale>
                                      <p:cBhvr>
                                        <p:cTn decel="100000" dur="500" fill="hold" id="9">
                                          <p:stCondLst>
                                            <p:cond delay="0"/>
                                          </p:stCondLst>
                                        </p:cTn>
                                        <p:tgtEl>
                                          <p:spTgt spid="1049293"/>
                                        </p:tgtEl>
                                      </p:cBhvr>
                                      <p:by x="100000" y="100000"/>
                                      <p:from x="110000" y="110000"/>
                                      <p:to x="100000" y="100000"/>
                                    </p:animScale>
                                  </p:childTnLst>
                                </p:cTn>
                              </p:par>
                            </p:childTnLst>
                          </p:cTn>
                        </p:par>
                        <p:par>
                          <p:cTn fill="hold" id="10">
                            <p:stCondLst>
                              <p:cond delay="5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94"/>
                                        </p:tgtEl>
                                        <p:attrNameLst>
                                          <p:attrName>style.visibility</p:attrName>
                                        </p:attrNameLst>
                                      </p:cBhvr>
                                      <p:to>
                                        <p:strVal val="visible"/>
                                      </p:to>
                                    </p:set>
                                    <p:anim calcmode="lin" to="0" valueType="num">
                                      <p:cBhvr>
                                        <p:cTn decel="100000" dur="500" fill="hold" id="13">
                                          <p:stCondLst>
                                            <p:cond delay="0"/>
                                          </p:stCondLst>
                                        </p:cTn>
                                        <p:tgtEl>
                                          <p:spTgt spid="1049294"/>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94"/>
                                        </p:tgtEl>
                                      </p:cBhvr>
                                    </p:animEffect>
                                    <p:animScale>
                                      <p:cBhvr>
                                        <p:cTn decel="100000" dur="500" fill="hold" id="15">
                                          <p:stCondLst>
                                            <p:cond delay="0"/>
                                          </p:stCondLst>
                                        </p:cTn>
                                        <p:tgtEl>
                                          <p:spTgt spid="1049294"/>
                                        </p:tgtEl>
                                      </p:cBhvr>
                                      <p:by x="100000" y="100000"/>
                                      <p:from x="110000" y="110000"/>
                                      <p:to x="100000" y="100000"/>
                                    </p:animScale>
                                  </p:childTnLst>
                                </p:cTn>
                              </p:par>
                              <p:par>
                                <p:cTn fill="hold" id="16" nodeType="withEffect" presetClass="entr" presetID="42" presetSubtype="0">
                                  <p:stCondLst>
                                    <p:cond delay="0"/>
                                  </p:stCondLst>
                                  <p:childTnLst>
                                    <p:set>
                                      <p:cBhvr>
                                        <p:cTn dur="1" fill="hold" id="17">
                                          <p:stCondLst>
                                            <p:cond delay="0"/>
                                          </p:stCondLst>
                                        </p:cTn>
                                        <p:tgtEl>
                                          <p:spTgt spid="2097252"/>
                                        </p:tgtEl>
                                        <p:attrNameLst>
                                          <p:attrName>style.visibility</p:attrName>
                                        </p:attrNameLst>
                                      </p:cBhvr>
                                      <p:to>
                                        <p:strVal val="visible"/>
                                      </p:to>
                                    </p:set>
                                    <p:animEffect transition="in" filter="fade">
                                      <p:cBhvr>
                                        <p:cTn dur="1000" id="18"/>
                                        <p:tgtEl>
                                          <p:spTgt spid="2097252"/>
                                        </p:tgtEl>
                                      </p:cBhvr>
                                    </p:animEffect>
                                    <p:anim calcmode="lin" valueType="num">
                                      <p:cBhvr>
                                        <p:cTn dur="1000" fill="hold" id="19"/>
                                        <p:tgtEl>
                                          <p:spTgt spid="2097252"/>
                                        </p:tgtEl>
                                        <p:attrNameLst>
                                          <p:attrName>ppt_x</p:attrName>
                                        </p:attrNameLst>
                                      </p:cBhvr>
                                      <p:tavLst>
                                        <p:tav tm="0">
                                          <p:val>
                                            <p:strVal val="#ppt_x"/>
                                          </p:val>
                                        </p:tav>
                                        <p:tav tm="100000">
                                          <p:val>
                                            <p:strVal val="#ppt_x"/>
                                          </p:val>
                                        </p:tav>
                                      </p:tavLst>
                                    </p:anim>
                                    <p:anim calcmode="lin" valueType="num">
                                      <p:cBhvr>
                                        <p:cTn dur="1000" fill="hold" id="20"/>
                                        <p:tgtEl>
                                          <p:spTgt spid="2097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3" grpId="0"/>
      <p:bldP spid="104929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49" name=""/>
        <p:cNvGrpSpPr/>
        <p:nvPr/>
      </p:nvGrpSpPr>
      <p:grpSpPr>
        <a:xfrm>
          <a:off x="0" y="0"/>
          <a:ext cx="0" cy="0"/>
          <a:chOff x="0" y="0"/>
          <a:chExt cx="0" cy="0"/>
        </a:xfrm>
      </p:grpSpPr>
      <p:pic>
        <p:nvPicPr>
          <p:cNvPr id="209725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29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29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9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298"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认证失效</a:t>
            </a:r>
          </a:p>
        </p:txBody>
      </p:sp>
      <p:sp>
        <p:nvSpPr>
          <p:cNvPr id="1049299" name="矩形 92"/>
          <p:cNvSpPr/>
          <p:nvPr/>
        </p:nvSpPr>
        <p:spPr>
          <a:xfrm>
            <a:off x="350009" y="1364672"/>
            <a:ext cx="10775689" cy="200054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认证机制的失效易导致服务器被攻击者欺骗。</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被破坏的主机不会进行安全加密，因此对源主机采用密码认证的方式无用。</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通过修改认证方案消除其缺陷，完全可以挫败这种类型的攻击。</a:t>
            </a:r>
          </a:p>
        </p:txBody>
      </p:sp>
      <p:pic>
        <p:nvPicPr>
          <p:cNvPr id="2097254" name="Picture 2"/>
          <p:cNvPicPr>
            <a:picLocks noChangeAspect="1" noChangeArrowheads="1"/>
          </p:cNvPicPr>
          <p:nvPr/>
        </p:nvPicPr>
        <p:blipFill>
          <a:blip xmlns:r="http://schemas.openxmlformats.org/officeDocument/2006/relationships" r:embed="rId2"/>
          <a:srcRect/>
          <a:stretch>
            <a:fillRect/>
          </a:stretch>
        </p:blipFill>
        <p:spPr bwMode="auto">
          <a:xfrm>
            <a:off x="3364823" y="3844191"/>
            <a:ext cx="5462353" cy="2089913"/>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298"/>
                                        </p:tgtEl>
                                        <p:attrNameLst>
                                          <p:attrName>style.visibility</p:attrName>
                                        </p:attrNameLst>
                                      </p:cBhvr>
                                      <p:to>
                                        <p:strVal val="visible"/>
                                      </p:to>
                                    </p:set>
                                    <p:animEffect transition="in" filter="fade">
                                      <p:cBhvr>
                                        <p:cTn dur="500" id="7">
                                          <p:stCondLst>
                                            <p:cond delay="0"/>
                                          </p:stCondLst>
                                        </p:cTn>
                                        <p:tgtEl>
                                          <p:spTgt spid="1049298"/>
                                        </p:tgtEl>
                                      </p:cBhvr>
                                    </p:animEffect>
                                    <p:set>
                                      <p:cBhvr>
                                        <p:cTn dur="500" fill="hold" id="8">
                                          <p:stCondLst>
                                            <p:cond delay="500"/>
                                          </p:stCondLst>
                                        </p:cTn>
                                        <p:tgtEl>
                                          <p:spTgt spid="1049298"/>
                                        </p:tgtEl>
                                        <p:attrNameLst>
                                          <p:attrName>style.visibility</p:attrName>
                                        </p:attrNameLst>
                                      </p:cBhvr>
                                      <p:to>
                                        <p:strVal val="visible"/>
                                      </p:to>
                                    </p:set>
                                    <p:anim calcmode="lin" to="0" valueType="num">
                                      <p:cBhvr>
                                        <p:cTn decel="100000" dur="1000" fill="hold" id="9">
                                          <p:stCondLst>
                                            <p:cond delay="0"/>
                                          </p:stCondLst>
                                        </p:cTn>
                                        <p:tgtEl>
                                          <p:spTgt spid="1049298"/>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299"/>
                                        </p:tgtEl>
                                        <p:attrNameLst>
                                          <p:attrName>style.visibility</p:attrName>
                                        </p:attrNameLst>
                                      </p:cBhvr>
                                      <p:to>
                                        <p:strVal val="visible"/>
                                      </p:to>
                                    </p:set>
                                    <p:anim calcmode="lin" to="0" valueType="num">
                                      <p:cBhvr>
                                        <p:cTn decel="100000" dur="500" fill="hold" id="13">
                                          <p:stCondLst>
                                            <p:cond delay="0"/>
                                          </p:stCondLst>
                                        </p:cTn>
                                        <p:tgtEl>
                                          <p:spTgt spid="1049299"/>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299"/>
                                        </p:tgtEl>
                                      </p:cBhvr>
                                    </p:animEffect>
                                    <p:animScale>
                                      <p:cBhvr>
                                        <p:cTn decel="100000" dur="500" fill="hold" id="15">
                                          <p:stCondLst>
                                            <p:cond delay="0"/>
                                          </p:stCondLst>
                                        </p:cTn>
                                        <p:tgtEl>
                                          <p:spTgt spid="1049299"/>
                                        </p:tgtEl>
                                      </p:cBhvr>
                                      <p:by x="100000" y="100000"/>
                                      <p:from x="110000" y="110000"/>
                                      <p:to x="100000" y="100000"/>
                                    </p:animScale>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2097254"/>
                                        </p:tgtEl>
                                        <p:attrNameLst>
                                          <p:attrName>style.visibility</p:attrName>
                                        </p:attrNameLst>
                                      </p:cBhvr>
                                      <p:to>
                                        <p:strVal val="visible"/>
                                      </p:to>
                                    </p:set>
                                    <p:animEffect transition="in" filter="fade">
                                      <p:cBhvr>
                                        <p:cTn dur="1000" id="20"/>
                                        <p:tgtEl>
                                          <p:spTgt spid="2097254"/>
                                        </p:tgtEl>
                                      </p:cBhvr>
                                    </p:animEffect>
                                    <p:anim calcmode="lin" valueType="num">
                                      <p:cBhvr>
                                        <p:cTn dur="1000" fill="hold" id="21"/>
                                        <p:tgtEl>
                                          <p:spTgt spid="2097254"/>
                                        </p:tgtEl>
                                        <p:attrNameLst>
                                          <p:attrName>ppt_x</p:attrName>
                                        </p:attrNameLst>
                                      </p:cBhvr>
                                      <p:tavLst>
                                        <p:tav tm="0">
                                          <p:val>
                                            <p:strVal val="#ppt_x"/>
                                          </p:val>
                                        </p:tav>
                                        <p:tav tm="100000">
                                          <p:val>
                                            <p:strVal val="#ppt_x"/>
                                          </p:val>
                                        </p:tav>
                                      </p:tavLst>
                                    </p:anim>
                                    <p:anim calcmode="lin" valueType="num">
                                      <p:cBhvr>
                                        <p:cTn dur="1000" fill="hold" id="22"/>
                                        <p:tgtEl>
                                          <p:spTgt spid="2097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8" grpId="0"/>
      <p:bldP spid="104929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pic>
        <p:nvPicPr>
          <p:cNvPr id="2097255"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03"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04"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05"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06"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协议缺陷</a:t>
            </a:r>
          </a:p>
        </p:txBody>
      </p:sp>
      <p:sp>
        <p:nvSpPr>
          <p:cNvPr id="1049307"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协议本身的缺陷导致攻击的发生</a:t>
            </a:r>
          </a:p>
        </p:txBody>
      </p:sp>
      <p:sp>
        <p:nvSpPr>
          <p:cNvPr id="1049308" name="矩形 92"/>
          <p:cNvSpPr/>
          <p:nvPr/>
        </p:nvSpPr>
        <p:spPr>
          <a:xfrm>
            <a:off x="968188" y="21399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攻击者可以对</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TCP</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发起序列号攻击</a:t>
            </a:r>
          </a:p>
          <a:p>
            <a:pPr indent="-342900" lvl="2" marL="1257300">
              <a:lnSpc>
                <a:spcPct val="120000"/>
              </a:lnSpc>
              <a:spcAft>
                <a:spcPts val="600"/>
              </a:spcAft>
              <a:buClr>
                <a:srgbClr val="15449F"/>
              </a:buClr>
              <a:buFont typeface="Wingdings" panose="05000000000000000000" pitchFamily="2" charset="2"/>
              <a:buChar char="l"/>
            </a:pP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和许多基于</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RPC</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的协议易遭到序列号攻击</a:t>
            </a:r>
          </a:p>
        </p:txBody>
      </p:sp>
      <p:pic>
        <p:nvPicPr>
          <p:cNvPr id="2097256" name="图片 9"/>
          <p:cNvPicPr>
            <a:picLocks noChangeAspect="1"/>
          </p:cNvPicPr>
          <p:nvPr/>
        </p:nvPicPr>
        <p:blipFill>
          <a:blip xmlns:r="http://schemas.openxmlformats.org/officeDocument/2006/relationships" r:embed="rId3" cstate="print"/>
          <a:stretch>
            <a:fillRect/>
          </a:stretch>
        </p:blipFill>
        <p:spPr>
          <a:xfrm>
            <a:off x="4256136" y="3476058"/>
            <a:ext cx="3679727" cy="2347190"/>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306"/>
                                        </p:tgtEl>
                                        <p:attrNameLst>
                                          <p:attrName>style.visibility</p:attrName>
                                        </p:attrNameLst>
                                      </p:cBhvr>
                                      <p:to>
                                        <p:strVal val="visible"/>
                                      </p:to>
                                    </p:set>
                                    <p:animEffect transition="in" filter="fade">
                                      <p:cBhvr>
                                        <p:cTn dur="500" id="7">
                                          <p:stCondLst>
                                            <p:cond delay="0"/>
                                          </p:stCondLst>
                                        </p:cTn>
                                        <p:tgtEl>
                                          <p:spTgt spid="1049306"/>
                                        </p:tgtEl>
                                      </p:cBhvr>
                                    </p:animEffect>
                                    <p:set>
                                      <p:cBhvr>
                                        <p:cTn dur="500" fill="hold" id="8">
                                          <p:stCondLst>
                                            <p:cond delay="500"/>
                                          </p:stCondLst>
                                        </p:cTn>
                                        <p:tgtEl>
                                          <p:spTgt spid="1049306"/>
                                        </p:tgtEl>
                                        <p:attrNameLst>
                                          <p:attrName>style.visibility</p:attrName>
                                        </p:attrNameLst>
                                      </p:cBhvr>
                                      <p:to>
                                        <p:strVal val="visible"/>
                                      </p:to>
                                    </p:set>
                                    <p:anim calcmode="lin" to="0" valueType="num">
                                      <p:cBhvr>
                                        <p:cTn decel="100000" dur="1000" fill="hold" id="9">
                                          <p:stCondLst>
                                            <p:cond delay="0"/>
                                          </p:stCondLst>
                                        </p:cTn>
                                        <p:tgtEl>
                                          <p:spTgt spid="1049306"/>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07"/>
                                        </p:tgtEl>
                                        <p:attrNameLst>
                                          <p:attrName>style.visibility</p:attrName>
                                        </p:attrNameLst>
                                      </p:cBhvr>
                                      <p:to>
                                        <p:strVal val="visible"/>
                                      </p:to>
                                    </p:set>
                                    <p:anim calcmode="lin" to="0" valueType="num">
                                      <p:cBhvr>
                                        <p:cTn decel="100000" dur="500" fill="hold" id="13">
                                          <p:stCondLst>
                                            <p:cond delay="0"/>
                                          </p:stCondLst>
                                        </p:cTn>
                                        <p:tgtEl>
                                          <p:spTgt spid="1049307"/>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07"/>
                                        </p:tgtEl>
                                      </p:cBhvr>
                                    </p:animEffect>
                                    <p:animScale>
                                      <p:cBhvr>
                                        <p:cTn decel="100000" dur="500" fill="hold" id="15">
                                          <p:stCondLst>
                                            <p:cond delay="0"/>
                                          </p:stCondLst>
                                        </p:cTn>
                                        <p:tgtEl>
                                          <p:spTgt spid="1049307"/>
                                        </p:tgtEl>
                                      </p:cBhvr>
                                      <p:by x="100000" y="100000"/>
                                      <p:from x="110000" y="110000"/>
                                      <p:to x="100000" y="100000"/>
                                    </p:animScale>
                                  </p:childTnLst>
                                </p:cTn>
                              </p:par>
                            </p:childTnLst>
                          </p:cTn>
                        </p:par>
                        <p:par>
                          <p:cTn fill="hold" id="16">
                            <p:stCondLst>
                              <p:cond delay="25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308"/>
                                        </p:tgtEl>
                                        <p:attrNameLst>
                                          <p:attrName>style.visibility</p:attrName>
                                        </p:attrNameLst>
                                      </p:cBhvr>
                                      <p:to>
                                        <p:strVal val="visible"/>
                                      </p:to>
                                    </p:set>
                                    <p:anim calcmode="lin" to="0" valueType="num">
                                      <p:cBhvr>
                                        <p:cTn decel="100000" dur="500" fill="hold" id="19">
                                          <p:stCondLst>
                                            <p:cond delay="0"/>
                                          </p:stCondLst>
                                        </p:cTn>
                                        <p:tgtEl>
                                          <p:spTgt spid="1049308"/>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308"/>
                                        </p:tgtEl>
                                      </p:cBhvr>
                                    </p:animEffect>
                                    <p:animScale>
                                      <p:cBhvr>
                                        <p:cTn decel="100000" dur="500" fill="hold" id="21">
                                          <p:stCondLst>
                                            <p:cond delay="0"/>
                                          </p:stCondLst>
                                        </p:cTn>
                                        <p:tgtEl>
                                          <p:spTgt spid="1049308"/>
                                        </p:tgtEl>
                                      </p:cBhvr>
                                      <p:by x="100000" y="100000"/>
                                      <p:from x="110000" y="110000"/>
                                      <p:to x="100000" y="100000"/>
                                    </p:animScale>
                                  </p:childTnLst>
                                </p:cTn>
                              </p:par>
                              <p:par>
                                <p:cTn fill="hold" id="22" nodeType="withEffect" presetClass="entr" presetID="42" presetSubtype="0">
                                  <p:stCondLst>
                                    <p:cond delay="0"/>
                                  </p:stCondLst>
                                  <p:childTnLst>
                                    <p:set>
                                      <p:cBhvr>
                                        <p:cTn dur="1" fill="hold" id="23">
                                          <p:stCondLst>
                                            <p:cond delay="0"/>
                                          </p:stCondLst>
                                        </p:cTn>
                                        <p:tgtEl>
                                          <p:spTgt spid="2097256"/>
                                        </p:tgtEl>
                                        <p:attrNameLst>
                                          <p:attrName>style.visibility</p:attrName>
                                        </p:attrNameLst>
                                      </p:cBhvr>
                                      <p:to>
                                        <p:strVal val="visible"/>
                                      </p:to>
                                    </p:set>
                                    <p:animEffect transition="in" filter="fade">
                                      <p:cBhvr>
                                        <p:cTn dur="1000" id="24"/>
                                        <p:tgtEl>
                                          <p:spTgt spid="2097256"/>
                                        </p:tgtEl>
                                      </p:cBhvr>
                                    </p:animEffect>
                                    <p:anim calcmode="lin" valueType="num">
                                      <p:cBhvr>
                                        <p:cTn dur="1000" fill="hold" id="25"/>
                                        <p:tgtEl>
                                          <p:spTgt spid="2097256"/>
                                        </p:tgtEl>
                                        <p:attrNameLst>
                                          <p:attrName>ppt_x</p:attrName>
                                        </p:attrNameLst>
                                      </p:cBhvr>
                                      <p:tavLst>
                                        <p:tav tm="0">
                                          <p:val>
                                            <p:strVal val="#ppt_x"/>
                                          </p:val>
                                        </p:tav>
                                        <p:tav tm="100000">
                                          <p:val>
                                            <p:strVal val="#ppt_x"/>
                                          </p:val>
                                        </p:tav>
                                      </p:tavLst>
                                    </p:anim>
                                    <p:anim calcmode="lin" valueType="num">
                                      <p:cBhvr>
                                        <p:cTn dur="1000" fill="hold" id="26"/>
                                        <p:tgtEl>
                                          <p:spTgt spid="2097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6" grpId="0"/>
      <p:bldP spid="1049307" grpId="0"/>
      <p:bldP spid="10493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673" name="文本框 58"/>
          <p:cNvSpPr txBox="1"/>
          <p:nvPr/>
        </p:nvSpPr>
        <p:spPr>
          <a:xfrm>
            <a:off x="5504490" y="653569"/>
            <a:ext cx="12446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引  言</a:t>
            </a:r>
          </a:p>
        </p:txBody>
      </p:sp>
      <p:sp>
        <p:nvSpPr>
          <p:cNvPr id="1048674" name="矩形 95"/>
          <p:cNvSpPr/>
          <p:nvPr/>
        </p:nvSpPr>
        <p:spPr>
          <a:xfrm>
            <a:off x="4296229" y="1382164"/>
            <a:ext cx="6829469" cy="4699321"/>
          </a:xfrm>
          <a:prstGeom prst="rect"/>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lang="zh-CN"/>
          </a:p>
        </p:txBody>
      </p:sp>
      <p:sp>
        <p:nvSpPr>
          <p:cNvPr id="1048675" name="文本框 101"/>
          <p:cNvSpPr txBox="1"/>
          <p:nvPr/>
        </p:nvSpPr>
        <p:spPr>
          <a:xfrm>
            <a:off x="5880297" y="2432399"/>
            <a:ext cx="4207131" cy="2225041"/>
          </a:xfrm>
          <a:prstGeom prst="rect"/>
          <a:noFill/>
        </p:spPr>
        <p:txBody>
          <a:bodyPr wrap="square">
            <a:spAutoFit/>
          </a:bodyPr>
          <a:p>
            <a:pPr algn="just"/>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诸奉使行符，稽留者，若符事泄，闻者告者，皆诛之。八符者，主将秘闻，所以阴通，言语不泄，中外相知之术。敌虽圣智，莫之能识。”武王曰：“善哉”</a:t>
            </a:r>
          </a:p>
        </p:txBody>
      </p:sp>
      <p:pic>
        <p:nvPicPr>
          <p:cNvPr id="2097168" name="图片 102"/>
          <p:cNvPicPr>
            <a:picLocks noChangeAspect="1"/>
          </p:cNvPicPr>
          <p:nvPr/>
        </p:nvPicPr>
        <p:blipFill>
          <a:blip xmlns:r="http://schemas.openxmlformats.org/officeDocument/2006/relationships" r:embed="rId1"/>
          <a:stretch>
            <a:fillRect/>
          </a:stretch>
        </p:blipFill>
        <p:spPr>
          <a:xfrm>
            <a:off x="975200" y="2432399"/>
            <a:ext cx="3904203" cy="2520823"/>
          </a:xfrm>
          <a:prstGeom prst="rect"/>
        </p:spPr>
      </p:pic>
      <p:sp>
        <p:nvSpPr>
          <p:cNvPr id="1048676" name="fingerprint_149283"/>
          <p:cNvSpPr>
            <a:spLocks noChangeAspect="1"/>
          </p:cNvSpPr>
          <p:nvPr/>
        </p:nvSpPr>
        <p:spPr bwMode="auto">
          <a:xfrm>
            <a:off x="5450110" y="2517029"/>
            <a:ext cx="341008" cy="303997"/>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dirty="0" 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2097168"/>
                                        </p:tgtEl>
                                        <p:attrNameLst>
                                          <p:attrName>style.visibility</p:attrName>
                                        </p:attrNameLst>
                                      </p:cBhvr>
                                      <p:to>
                                        <p:strVal val="visible"/>
                                      </p:to>
                                    </p:set>
                                    <p:animEffect transition="in" filter="wipe(down)">
                                      <p:cBhvr>
                                        <p:cTn dur="500" id="7"/>
                                        <p:tgtEl>
                                          <p:spTgt spid="2097168"/>
                                        </p:tgtEl>
                                      </p:cBhvr>
                                    </p:animEffect>
                                  </p:childTnLst>
                                </p:cTn>
                              </p:par>
                              <p:par>
                                <p:cTn decel="100000" fill="hold" grpId="0" id="8" nodeType="withEffect" presetClass="entr" presetID="10" presetSubtype="0">
                                  <p:stCondLst>
                                    <p:cond delay="0"/>
                                  </p:stCondLst>
                                  <p:childTnLst>
                                    <p:set>
                                      <p:cBhvr>
                                        <p:cTn dur="1" fill="hold" id="9">
                                          <p:stCondLst>
                                            <p:cond delay="0"/>
                                          </p:stCondLst>
                                        </p:cTn>
                                        <p:tgtEl>
                                          <p:spTgt spid="1048674"/>
                                        </p:tgtEl>
                                        <p:attrNameLst>
                                          <p:attrName>style.visibility</p:attrName>
                                        </p:attrNameLst>
                                      </p:cBhvr>
                                      <p:to>
                                        <p:strVal val="visible"/>
                                      </p:to>
                                    </p:set>
                                    <p:animEffect transition="in" filter="fade">
                                      <p:cBhvr>
                                        <p:cTn dur="500" id="10">
                                          <p:stCondLst>
                                            <p:cond delay="0"/>
                                          </p:stCondLst>
                                        </p:cTn>
                                        <p:tgtEl>
                                          <p:spTgt spid="1048674"/>
                                        </p:tgtEl>
                                      </p:cBhvr>
                                    </p:animEffect>
                                    <p:anim calcmode="lin" to="0" valueType="num">
                                      <p:cBhvr>
                                        <p:cTn dur="500" fill="hold" id="11">
                                          <p:stCondLst>
                                            <p:cond delay="0"/>
                                          </p:stCondLst>
                                        </p:cTn>
                                        <p:tgtEl>
                                          <p:spTgt spid="1048674"/>
                                        </p:tgtEl>
                                        <p:attrNameLst>
                                          <p:attrName>ppt_y</p:attrName>
                                        </p:attrNameLst>
                                      </p:cBhvr>
                                      <p:tavLst>
                                        <p:tav tm="0">
                                          <p:val>
                                            <p:strVal val="#ppt_y-.05"/>
                                          </p:val>
                                        </p:tav>
                                        <p:tav tm="100000">
                                          <p:val>
                                            <p:strVal val="#ppt_y"/>
                                          </p:val>
                                        </p:tav>
                                      </p:tavLst>
                                    </p:anim>
                                  </p:childTnLst>
                                </p:cTn>
                              </p:par>
                              <p:par>
                                <p:cTn decel="100000" fill="hold" grpId="0" id="12" nodeType="withEffect" presetClass="entr" presetID="10" presetSubtype="0">
                                  <p:stCondLst>
                                    <p:cond delay="0"/>
                                  </p:stCondLst>
                                  <p:childTnLst>
                                    <p:set>
                                      <p:cBhvr>
                                        <p:cTn dur="1" fill="hold" id="13">
                                          <p:stCondLst>
                                            <p:cond delay="0"/>
                                          </p:stCondLst>
                                        </p:cTn>
                                        <p:tgtEl>
                                          <p:spTgt spid="1048676"/>
                                        </p:tgtEl>
                                        <p:attrNameLst>
                                          <p:attrName>style.visibility</p:attrName>
                                        </p:attrNameLst>
                                      </p:cBhvr>
                                      <p:to>
                                        <p:strVal val="visible"/>
                                      </p:to>
                                    </p:set>
                                    <p:animEffect transition="in" filter="fade">
                                      <p:cBhvr>
                                        <p:cTn dur="500" id="14">
                                          <p:stCondLst>
                                            <p:cond delay="0"/>
                                          </p:stCondLst>
                                        </p:cTn>
                                        <p:tgtEl>
                                          <p:spTgt spid="1048676"/>
                                        </p:tgtEl>
                                      </p:cBhvr>
                                    </p:animEffect>
                                    <p:anim calcmode="lin" to="0" valueType="num">
                                      <p:cBhvr>
                                        <p:cTn dur="500" fill="hold" id="15">
                                          <p:stCondLst>
                                            <p:cond delay="0"/>
                                          </p:stCondLst>
                                        </p:cTn>
                                        <p:tgtEl>
                                          <p:spTgt spid="1048676"/>
                                        </p:tgtEl>
                                        <p:attrNameLst>
                                          <p:attrName>ppt_y</p:attrName>
                                        </p:attrNameLst>
                                      </p:cBhvr>
                                      <p:tavLst>
                                        <p:tav tm="0">
                                          <p:val>
                                            <p:strVal val="#ppt_y-.05"/>
                                          </p:val>
                                        </p:tav>
                                        <p:tav tm="100000">
                                          <p:val>
                                            <p:strVal val="#ppt_y"/>
                                          </p:val>
                                        </p:tav>
                                      </p:tavLst>
                                    </p:anim>
                                  </p:childTnLst>
                                </p:cTn>
                              </p:par>
                              <p:par>
                                <p:cTn decel="100000" fill="hold" grpId="0" id="16" nodeType="withEffect" presetClass="entr" presetID="10" presetSubtype="0">
                                  <p:stCondLst>
                                    <p:cond delay="0"/>
                                  </p:stCondLst>
                                  <p:childTnLst>
                                    <p:set>
                                      <p:cBhvr>
                                        <p:cTn dur="1" fill="hold" id="17">
                                          <p:stCondLst>
                                            <p:cond delay="0"/>
                                          </p:stCondLst>
                                        </p:cTn>
                                        <p:tgtEl>
                                          <p:spTgt spid="1048675"/>
                                        </p:tgtEl>
                                        <p:attrNameLst>
                                          <p:attrName>style.visibility</p:attrName>
                                        </p:attrNameLst>
                                      </p:cBhvr>
                                      <p:to>
                                        <p:strVal val="visible"/>
                                      </p:to>
                                    </p:set>
                                    <p:animEffect transition="in" filter="fade">
                                      <p:cBhvr>
                                        <p:cTn dur="500" id="18">
                                          <p:stCondLst>
                                            <p:cond delay="0"/>
                                          </p:stCondLst>
                                        </p:cTn>
                                        <p:tgtEl>
                                          <p:spTgt spid="1048675"/>
                                        </p:tgtEl>
                                      </p:cBhvr>
                                    </p:animEffect>
                                    <p:anim calcmode="lin" to="0" valueType="num">
                                      <p:cBhvr>
                                        <p:cTn dur="500" fill="hold" id="19">
                                          <p:stCondLst>
                                            <p:cond delay="0"/>
                                          </p:stCondLst>
                                        </p:cTn>
                                        <p:tgtEl>
                                          <p:spTgt spid="1048675"/>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4" grpId="0" animBg="1"/>
      <p:bldP spid="1048675" grpId="0"/>
      <p:bldP spid="10486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pic>
        <p:nvPicPr>
          <p:cNvPr id="209725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1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1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1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15" name="文本框 58"/>
          <p:cNvSpPr txBox="1"/>
          <p:nvPr/>
        </p:nvSpPr>
        <p:spPr>
          <a:xfrm>
            <a:off x="2864344" y="653569"/>
            <a:ext cx="646330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协议缺陷</a:t>
            </a:r>
          </a:p>
        </p:txBody>
      </p:sp>
      <p:sp>
        <p:nvSpPr>
          <p:cNvPr id="1049316"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安全壳（</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）协议易遭受</a:t>
            </a:r>
          </a:p>
        </p:txBody>
      </p:sp>
      <p:sp>
        <p:nvSpPr>
          <p:cNvPr id="1049317" name="矩形 92"/>
          <p:cNvSpPr/>
          <p:nvPr/>
        </p:nvSpPr>
        <p:spPr>
          <a:xfrm>
            <a:off x="968188" y="2139911"/>
            <a:ext cx="10018339"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通过改进设计或者避免在堆栈上执行代码消除此缺陷</a:t>
            </a:r>
          </a:p>
        </p:txBody>
      </p:sp>
      <p:sp>
        <p:nvSpPr>
          <p:cNvPr id="1049318" name="文本框 18"/>
          <p:cNvSpPr txBox="1"/>
          <p:nvPr/>
        </p:nvSpPr>
        <p:spPr>
          <a:xfrm>
            <a:off x="1491464" y="3639008"/>
            <a:ext cx="9634234"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802.11</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无线数据通信标准中的</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WEP</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协议也存在缺陷</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316"/>
                                        </p:tgtEl>
                                        <p:attrNameLst>
                                          <p:attrName>style.visibility</p:attrName>
                                        </p:attrNameLst>
                                      </p:cBhvr>
                                      <p:to>
                                        <p:strVal val="visible"/>
                                      </p:to>
                                    </p:set>
                                    <p:anim calcmode="lin" to="0" valueType="num">
                                      <p:cBhvr>
                                        <p:cTn decel="100000" dur="500" fill="hold" id="7">
                                          <p:stCondLst>
                                            <p:cond delay="0"/>
                                          </p:stCondLst>
                                        </p:cTn>
                                        <p:tgtEl>
                                          <p:spTgt spid="1049316"/>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316"/>
                                        </p:tgtEl>
                                      </p:cBhvr>
                                    </p:animEffect>
                                    <p:animScale>
                                      <p:cBhvr>
                                        <p:cTn decel="100000" dur="500" fill="hold" id="9">
                                          <p:stCondLst>
                                            <p:cond delay="0"/>
                                          </p:stCondLst>
                                        </p:cTn>
                                        <p:tgtEl>
                                          <p:spTgt spid="1049316"/>
                                        </p:tgtEl>
                                      </p:cBhvr>
                                      <p:by x="100000" y="100000"/>
                                      <p:from x="110000" y="110000"/>
                                      <p:to x="100000" y="100000"/>
                                    </p:animScale>
                                  </p:childTnLst>
                                </p:cTn>
                              </p:par>
                            </p:childTnLst>
                          </p:cTn>
                        </p:par>
                        <p:par>
                          <p:cTn fill="hold" id="10">
                            <p:stCondLst>
                              <p:cond delay="8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17"/>
                                        </p:tgtEl>
                                        <p:attrNameLst>
                                          <p:attrName>style.visibility</p:attrName>
                                        </p:attrNameLst>
                                      </p:cBhvr>
                                      <p:to>
                                        <p:strVal val="visible"/>
                                      </p:to>
                                    </p:set>
                                    <p:anim calcmode="lin" to="0" valueType="num">
                                      <p:cBhvr>
                                        <p:cTn decel="100000" dur="500" fill="hold" id="13">
                                          <p:stCondLst>
                                            <p:cond delay="0"/>
                                          </p:stCondLst>
                                        </p:cTn>
                                        <p:tgtEl>
                                          <p:spTgt spid="1049317"/>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17"/>
                                        </p:tgtEl>
                                      </p:cBhvr>
                                    </p:animEffect>
                                    <p:animScale>
                                      <p:cBhvr>
                                        <p:cTn decel="100000" dur="500" fill="hold" id="15">
                                          <p:stCondLst>
                                            <p:cond delay="0"/>
                                          </p:stCondLst>
                                        </p:cTn>
                                        <p:tgtEl>
                                          <p:spTgt spid="1049317"/>
                                        </p:tgtEl>
                                      </p:cBhvr>
                                      <p:by x="100000" y="100000"/>
                                      <p:from x="110000" y="110000"/>
                                      <p:to x="100000" y="100000"/>
                                    </p:animScale>
                                  </p:childTnLst>
                                </p:cTn>
                              </p:par>
                            </p:childTnLst>
                          </p:cTn>
                        </p:par>
                        <p:par>
                          <p:cTn fill="hold" id="16">
                            <p:stCondLst>
                              <p:cond delay="19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318"/>
                                        </p:tgtEl>
                                        <p:attrNameLst>
                                          <p:attrName>style.visibility</p:attrName>
                                        </p:attrNameLst>
                                      </p:cBhvr>
                                      <p:to>
                                        <p:strVal val="visible"/>
                                      </p:to>
                                    </p:set>
                                    <p:anim calcmode="lin" to="0" valueType="num">
                                      <p:cBhvr>
                                        <p:cTn decel="100000" dur="500" fill="hold" id="19">
                                          <p:stCondLst>
                                            <p:cond delay="0"/>
                                          </p:stCondLst>
                                        </p:cTn>
                                        <p:tgtEl>
                                          <p:spTgt spid="1049318"/>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318"/>
                                        </p:tgtEl>
                                      </p:cBhvr>
                                    </p:animEffect>
                                    <p:animScale>
                                      <p:cBhvr>
                                        <p:cTn decel="100000" dur="500" fill="hold" id="21">
                                          <p:stCondLst>
                                            <p:cond delay="0"/>
                                          </p:stCondLst>
                                        </p:cTn>
                                        <p:tgtEl>
                                          <p:spTgt spid="10493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16" grpId="0"/>
      <p:bldP spid="1049317" grpId="0"/>
      <p:bldP spid="10493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pic>
        <p:nvPicPr>
          <p:cNvPr id="209725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1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2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2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22"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信息泄漏</a:t>
            </a:r>
          </a:p>
        </p:txBody>
      </p:sp>
      <p:sp>
        <p:nvSpPr>
          <p:cNvPr id="1049323" name="文本框 90"/>
          <p:cNvSpPr txBox="1"/>
          <p:nvPr/>
        </p:nvSpPr>
        <p:spPr>
          <a:xfrm>
            <a:off x="1491464" y="1516209"/>
            <a:ext cx="8997242" cy="954107"/>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协议分享的信息易被攻击者利用，攻击者借助这些信 </a:t>
            </a:r>
            <a:endPar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a:buSzPct val="150000"/>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息攻破系统</a:t>
            </a:r>
          </a:p>
        </p:txBody>
      </p:sp>
      <p:sp>
        <p:nvSpPr>
          <p:cNvPr id="1049324" name="矩形 92"/>
          <p:cNvSpPr/>
          <p:nvPr/>
        </p:nvSpPr>
        <p:spPr>
          <a:xfrm>
            <a:off x="968188" y="2571711"/>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Finger</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协议</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口令猜测，欺骗攻击等</a:t>
            </a:r>
          </a:p>
        </p:txBody>
      </p:sp>
      <p:pic>
        <p:nvPicPr>
          <p:cNvPr id="2097259" name="图片 19"/>
          <p:cNvPicPr>
            <a:picLocks noChangeAspect="1"/>
          </p:cNvPicPr>
          <p:nvPr/>
        </p:nvPicPr>
        <p:blipFill>
          <a:blip xmlns:r="http://schemas.openxmlformats.org/officeDocument/2006/relationships" r:embed="rId3" cstate="print"/>
          <a:stretch>
            <a:fillRect/>
          </a:stretch>
        </p:blipFill>
        <p:spPr>
          <a:xfrm>
            <a:off x="4256136" y="3963976"/>
            <a:ext cx="3679727" cy="1839863"/>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322"/>
                                        </p:tgtEl>
                                        <p:attrNameLst>
                                          <p:attrName>style.visibility</p:attrName>
                                        </p:attrNameLst>
                                      </p:cBhvr>
                                      <p:to>
                                        <p:strVal val="visible"/>
                                      </p:to>
                                    </p:set>
                                    <p:animEffect transition="in" filter="fade">
                                      <p:cBhvr>
                                        <p:cTn dur="500" id="7">
                                          <p:stCondLst>
                                            <p:cond delay="0"/>
                                          </p:stCondLst>
                                        </p:cTn>
                                        <p:tgtEl>
                                          <p:spTgt spid="1049322"/>
                                        </p:tgtEl>
                                      </p:cBhvr>
                                    </p:animEffect>
                                    <p:set>
                                      <p:cBhvr>
                                        <p:cTn dur="500" fill="hold" id="8">
                                          <p:stCondLst>
                                            <p:cond delay="500"/>
                                          </p:stCondLst>
                                        </p:cTn>
                                        <p:tgtEl>
                                          <p:spTgt spid="1049322"/>
                                        </p:tgtEl>
                                        <p:attrNameLst>
                                          <p:attrName>style.visibility</p:attrName>
                                        </p:attrNameLst>
                                      </p:cBhvr>
                                      <p:to>
                                        <p:strVal val="visible"/>
                                      </p:to>
                                    </p:set>
                                    <p:anim calcmode="lin" to="0" valueType="num">
                                      <p:cBhvr>
                                        <p:cTn decel="100000" dur="1000" fill="hold" id="9">
                                          <p:stCondLst>
                                            <p:cond delay="0"/>
                                          </p:stCondLst>
                                        </p:cTn>
                                        <p:tgtEl>
                                          <p:spTgt spid="1049322"/>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23"/>
                                        </p:tgtEl>
                                        <p:attrNameLst>
                                          <p:attrName>style.visibility</p:attrName>
                                        </p:attrNameLst>
                                      </p:cBhvr>
                                      <p:to>
                                        <p:strVal val="visible"/>
                                      </p:to>
                                    </p:set>
                                    <p:anim calcmode="lin" to="0" valueType="num">
                                      <p:cBhvr>
                                        <p:cTn decel="100000" dur="500" fill="hold" id="13">
                                          <p:stCondLst>
                                            <p:cond delay="0"/>
                                          </p:stCondLst>
                                        </p:cTn>
                                        <p:tgtEl>
                                          <p:spTgt spid="1049323"/>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23"/>
                                        </p:tgtEl>
                                      </p:cBhvr>
                                    </p:animEffect>
                                    <p:animScale>
                                      <p:cBhvr>
                                        <p:cTn decel="100000" dur="500" fill="hold" id="15">
                                          <p:stCondLst>
                                            <p:cond delay="0"/>
                                          </p:stCondLst>
                                        </p:cTn>
                                        <p:tgtEl>
                                          <p:spTgt spid="1049323"/>
                                        </p:tgtEl>
                                      </p:cBhvr>
                                      <p:by x="100000" y="100000"/>
                                      <p:from x="110000" y="110000"/>
                                      <p:to x="100000" y="100000"/>
                                    </p:animScale>
                                  </p:childTnLst>
                                </p:cTn>
                              </p:par>
                            </p:childTnLst>
                          </p:cTn>
                        </p:par>
                        <p:par>
                          <p:cTn fill="hold" id="16">
                            <p:stCondLst>
                              <p:cond delay="31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324"/>
                                        </p:tgtEl>
                                        <p:attrNameLst>
                                          <p:attrName>style.visibility</p:attrName>
                                        </p:attrNameLst>
                                      </p:cBhvr>
                                      <p:to>
                                        <p:strVal val="visible"/>
                                      </p:to>
                                    </p:set>
                                    <p:anim calcmode="lin" to="0" valueType="num">
                                      <p:cBhvr>
                                        <p:cTn decel="100000" dur="500" fill="hold" id="19">
                                          <p:stCondLst>
                                            <p:cond delay="0"/>
                                          </p:stCondLst>
                                        </p:cTn>
                                        <p:tgtEl>
                                          <p:spTgt spid="1049324"/>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324"/>
                                        </p:tgtEl>
                                      </p:cBhvr>
                                    </p:animEffect>
                                    <p:animScale>
                                      <p:cBhvr>
                                        <p:cTn decel="100000" dur="500" fill="hold" id="21">
                                          <p:stCondLst>
                                            <p:cond delay="0"/>
                                          </p:stCondLst>
                                        </p:cTn>
                                        <p:tgtEl>
                                          <p:spTgt spid="1049324"/>
                                        </p:tgtEl>
                                      </p:cBhvr>
                                      <p:by x="100000" y="100000"/>
                                      <p:from x="110000" y="110000"/>
                                      <p:to x="100000" y="100000"/>
                                    </p:animScale>
                                  </p:childTnLst>
                                </p:cTn>
                              </p:par>
                              <p:par>
                                <p:cTn fill="hold" id="22" nodeType="withEffect" presetClass="entr" presetID="42" presetSubtype="0">
                                  <p:stCondLst>
                                    <p:cond delay="0"/>
                                  </p:stCondLst>
                                  <p:childTnLst>
                                    <p:set>
                                      <p:cBhvr>
                                        <p:cTn dur="1" fill="hold" id="23">
                                          <p:stCondLst>
                                            <p:cond delay="0"/>
                                          </p:stCondLst>
                                        </p:cTn>
                                        <p:tgtEl>
                                          <p:spTgt spid="2097259"/>
                                        </p:tgtEl>
                                        <p:attrNameLst>
                                          <p:attrName>style.visibility</p:attrName>
                                        </p:attrNameLst>
                                      </p:cBhvr>
                                      <p:to>
                                        <p:strVal val="visible"/>
                                      </p:to>
                                    </p:set>
                                    <p:animEffect transition="in" filter="fade">
                                      <p:cBhvr>
                                        <p:cTn dur="1000" id="24"/>
                                        <p:tgtEl>
                                          <p:spTgt spid="2097259"/>
                                        </p:tgtEl>
                                      </p:cBhvr>
                                    </p:animEffect>
                                    <p:anim calcmode="lin" valueType="num">
                                      <p:cBhvr>
                                        <p:cTn dur="1000" fill="hold" id="25"/>
                                        <p:tgtEl>
                                          <p:spTgt spid="2097259"/>
                                        </p:tgtEl>
                                        <p:attrNameLst>
                                          <p:attrName>ppt_x</p:attrName>
                                        </p:attrNameLst>
                                      </p:cBhvr>
                                      <p:tavLst>
                                        <p:tav tm="0">
                                          <p:val>
                                            <p:strVal val="#ppt_x"/>
                                          </p:val>
                                        </p:tav>
                                        <p:tav tm="100000">
                                          <p:val>
                                            <p:strVal val="#ppt_x"/>
                                          </p:val>
                                        </p:tav>
                                      </p:tavLst>
                                    </p:anim>
                                    <p:anim calcmode="lin" valueType="num">
                                      <p:cBhvr>
                                        <p:cTn dur="1000" fill="hold" id="26"/>
                                        <p:tgtEl>
                                          <p:spTgt spid="20972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22" grpId="0"/>
      <p:bldP spid="1049323" grpId="0"/>
      <p:bldP spid="10493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pic>
        <p:nvPicPr>
          <p:cNvPr id="209726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2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2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3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31"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信息泄漏</a:t>
            </a:r>
          </a:p>
        </p:txBody>
      </p:sp>
      <p:sp>
        <p:nvSpPr>
          <p:cNvPr id="1049332"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有丰富的数据来源，易被黑客利用</a:t>
            </a:r>
          </a:p>
        </p:txBody>
      </p:sp>
      <p:pic>
        <p:nvPicPr>
          <p:cNvPr id="2097261" name="Picture 2"/>
          <p:cNvPicPr>
            <a:picLocks noChangeAspect="1" noChangeArrowheads="1"/>
          </p:cNvPicPr>
          <p:nvPr/>
        </p:nvPicPr>
        <p:blipFill>
          <a:blip xmlns:r="http://schemas.openxmlformats.org/officeDocument/2006/relationships" r:embed="rId3"/>
          <a:srcRect/>
          <a:stretch>
            <a:fillRect/>
          </a:stretch>
        </p:blipFill>
        <p:spPr bwMode="auto">
          <a:xfrm>
            <a:off x="2649768" y="2810255"/>
            <a:ext cx="2357851" cy="1999409"/>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262" name="Picture 4" descr="http://image.xinmin.cn/2009/07/03/20090703041152133933.jpg"/>
          <p:cNvPicPr>
            <a:picLocks noChangeAspect="1" noChangeArrowheads="1"/>
          </p:cNvPicPr>
          <p:nvPr/>
        </p:nvPicPr>
        <p:blipFill>
          <a:blip xmlns:r="http://schemas.openxmlformats.org/officeDocument/2006/relationships" r:embed="rId4"/>
          <a:srcRect/>
          <a:stretch>
            <a:fillRect/>
          </a:stretch>
        </p:blipFill>
        <p:spPr bwMode="auto">
          <a:xfrm>
            <a:off x="6471898" y="2550035"/>
            <a:ext cx="3215251" cy="2268537"/>
          </a:xfrm>
          <a:prstGeom prst="roundRect">
            <a:avLst>
              <a:gd name="adj" fmla="val 23149"/>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332"/>
                                        </p:tgtEl>
                                        <p:attrNameLst>
                                          <p:attrName>style.visibility</p:attrName>
                                        </p:attrNameLst>
                                      </p:cBhvr>
                                      <p:to>
                                        <p:strVal val="visible"/>
                                      </p:to>
                                    </p:set>
                                    <p:anim calcmode="lin" to="0" valueType="num">
                                      <p:cBhvr>
                                        <p:cTn decel="100000" dur="500" fill="hold" id="7">
                                          <p:stCondLst>
                                            <p:cond delay="0"/>
                                          </p:stCondLst>
                                        </p:cTn>
                                        <p:tgtEl>
                                          <p:spTgt spid="1049332"/>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332"/>
                                        </p:tgtEl>
                                      </p:cBhvr>
                                    </p:animEffect>
                                    <p:animScale>
                                      <p:cBhvr>
                                        <p:cTn decel="100000" dur="500" fill="hold" id="9">
                                          <p:stCondLst>
                                            <p:cond delay="0"/>
                                          </p:stCondLst>
                                        </p:cTn>
                                        <p:tgtEl>
                                          <p:spTgt spid="1049332"/>
                                        </p:tgtEl>
                                      </p:cBhvr>
                                      <p:by x="100000" y="100000"/>
                                      <p:from x="110000" y="110000"/>
                                      <p:to x="100000" y="100000"/>
                                    </p:animScale>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097261"/>
                                        </p:tgtEl>
                                        <p:attrNameLst>
                                          <p:attrName>style.visibility</p:attrName>
                                        </p:attrNameLst>
                                      </p:cBhvr>
                                      <p:to>
                                        <p:strVal val="visible"/>
                                      </p:to>
                                    </p:set>
                                    <p:animEffect transition="in" filter="fade">
                                      <p:cBhvr>
                                        <p:cTn dur="1000" id="14"/>
                                        <p:tgtEl>
                                          <p:spTgt spid="2097261"/>
                                        </p:tgtEl>
                                      </p:cBhvr>
                                    </p:animEffect>
                                    <p:anim calcmode="lin" valueType="num">
                                      <p:cBhvr>
                                        <p:cTn dur="1000" fill="hold" id="15"/>
                                        <p:tgtEl>
                                          <p:spTgt spid="2097261"/>
                                        </p:tgtEl>
                                        <p:attrNameLst>
                                          <p:attrName>ppt_x</p:attrName>
                                        </p:attrNameLst>
                                      </p:cBhvr>
                                      <p:tavLst>
                                        <p:tav tm="0">
                                          <p:val>
                                            <p:strVal val="#ppt_x"/>
                                          </p:val>
                                        </p:tav>
                                        <p:tav tm="100000">
                                          <p:val>
                                            <p:strVal val="#ppt_x"/>
                                          </p:val>
                                        </p:tav>
                                      </p:tavLst>
                                    </p:anim>
                                    <p:anim calcmode="lin" valueType="num">
                                      <p:cBhvr>
                                        <p:cTn dur="1000" fill="hold" id="16"/>
                                        <p:tgtEl>
                                          <p:spTgt spid="2097261"/>
                                        </p:tgtEl>
                                        <p:attrNameLst>
                                          <p:attrName>ppt_y</p:attrName>
                                        </p:attrNameLst>
                                      </p:cBhvr>
                                      <p:tavLst>
                                        <p:tav tm="0">
                                          <p:val>
                                            <p:strVal val="#ppt_y+.1"/>
                                          </p:val>
                                        </p:tav>
                                        <p:tav tm="100000">
                                          <p:val>
                                            <p:strVal val="#ppt_y"/>
                                          </p:val>
                                        </p:tav>
                                      </p:tavLst>
                                    </p:anim>
                                  </p:childTnLst>
                                </p:cTn>
                              </p:par>
                              <p:par>
                                <p:cTn fill="hold" id="17" nodeType="withEffect" presetClass="entr" presetID="42" presetSubtype="0">
                                  <p:stCondLst>
                                    <p:cond delay="0"/>
                                  </p:stCondLst>
                                  <p:childTnLst>
                                    <p:set>
                                      <p:cBhvr>
                                        <p:cTn dur="1" fill="hold" id="18">
                                          <p:stCondLst>
                                            <p:cond delay="0"/>
                                          </p:stCondLst>
                                        </p:cTn>
                                        <p:tgtEl>
                                          <p:spTgt spid="2097262"/>
                                        </p:tgtEl>
                                        <p:attrNameLst>
                                          <p:attrName>style.visibility</p:attrName>
                                        </p:attrNameLst>
                                      </p:cBhvr>
                                      <p:to>
                                        <p:strVal val="visible"/>
                                      </p:to>
                                    </p:set>
                                    <p:animEffect transition="in" filter="fade">
                                      <p:cBhvr>
                                        <p:cTn dur="1000" id="19"/>
                                        <p:tgtEl>
                                          <p:spTgt spid="2097262"/>
                                        </p:tgtEl>
                                      </p:cBhvr>
                                    </p:animEffect>
                                    <p:anim calcmode="lin" valueType="num">
                                      <p:cBhvr>
                                        <p:cTn dur="1000" fill="hold" id="20"/>
                                        <p:tgtEl>
                                          <p:spTgt spid="2097262"/>
                                        </p:tgtEl>
                                        <p:attrNameLst>
                                          <p:attrName>ppt_x</p:attrName>
                                        </p:attrNameLst>
                                      </p:cBhvr>
                                      <p:tavLst>
                                        <p:tav tm="0">
                                          <p:val>
                                            <p:strVal val="#ppt_x"/>
                                          </p:val>
                                        </p:tav>
                                        <p:tav tm="100000">
                                          <p:val>
                                            <p:strVal val="#ppt_x"/>
                                          </p:val>
                                        </p:tav>
                                      </p:tavLst>
                                    </p:anim>
                                    <p:anim calcmode="lin" valueType="num">
                                      <p:cBhvr>
                                        <p:cTn dur="1000" fill="hold" id="21"/>
                                        <p:tgtEl>
                                          <p:spTgt spid="20972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pic>
        <p:nvPicPr>
          <p:cNvPr id="209726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33"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34"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35"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36"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指数攻击</a:t>
            </a:r>
          </a:p>
        </p:txBody>
      </p:sp>
      <p:sp>
        <p:nvSpPr>
          <p:cNvPr id="1049337"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指数攻击能够使用程序快速复制并传播攻击</a:t>
            </a:r>
          </a:p>
        </p:txBody>
      </p:sp>
      <p:sp>
        <p:nvSpPr>
          <p:cNvPr id="1049338" name="矩形 92"/>
          <p:cNvSpPr/>
          <p:nvPr/>
        </p:nvSpPr>
        <p:spPr>
          <a:xfrm>
            <a:off x="968189" y="2168680"/>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蠕虫（</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Worms</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）：程序自行传播</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病毒：依附于其他程序传播</a:t>
            </a:r>
          </a:p>
        </p:txBody>
      </p:sp>
      <p:pic>
        <p:nvPicPr>
          <p:cNvPr id="2097264" name="Picture 1"/>
          <p:cNvPicPr>
            <a:picLocks noChangeAspect="1" noChangeArrowheads="1"/>
          </p:cNvPicPr>
          <p:nvPr/>
        </p:nvPicPr>
        <p:blipFill>
          <a:blip xmlns:r="http://schemas.openxmlformats.org/officeDocument/2006/relationships" r:embed="rId3"/>
          <a:srcRect/>
          <a:stretch>
            <a:fillRect/>
          </a:stretch>
        </p:blipFill>
        <p:spPr bwMode="auto">
          <a:xfrm>
            <a:off x="2686210" y="3660485"/>
            <a:ext cx="2969938" cy="1972020"/>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265" name="Picture 3" descr="http://www.0451bx.cn/tp/news/20090529082214696.jpg"/>
          <p:cNvPicPr>
            <a:picLocks noChangeAspect="1" noChangeArrowheads="1"/>
          </p:cNvPicPr>
          <p:nvPr/>
        </p:nvPicPr>
        <p:blipFill>
          <a:blip xmlns:r="http://schemas.openxmlformats.org/officeDocument/2006/relationships" r:embed="rId4"/>
          <a:srcRect/>
          <a:stretch>
            <a:fillRect/>
          </a:stretch>
        </p:blipFill>
        <p:spPr bwMode="auto">
          <a:xfrm>
            <a:off x="6493981" y="3429000"/>
            <a:ext cx="3158091" cy="2186371"/>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336"/>
                                        </p:tgtEl>
                                        <p:attrNameLst>
                                          <p:attrName>style.visibility</p:attrName>
                                        </p:attrNameLst>
                                      </p:cBhvr>
                                      <p:to>
                                        <p:strVal val="visible"/>
                                      </p:to>
                                    </p:set>
                                    <p:animEffect transition="in" filter="fade">
                                      <p:cBhvr>
                                        <p:cTn dur="500" id="7">
                                          <p:stCondLst>
                                            <p:cond delay="0"/>
                                          </p:stCondLst>
                                        </p:cTn>
                                        <p:tgtEl>
                                          <p:spTgt spid="1049336"/>
                                        </p:tgtEl>
                                      </p:cBhvr>
                                    </p:animEffect>
                                    <p:set>
                                      <p:cBhvr>
                                        <p:cTn dur="500" fill="hold" id="8">
                                          <p:stCondLst>
                                            <p:cond delay="500"/>
                                          </p:stCondLst>
                                        </p:cTn>
                                        <p:tgtEl>
                                          <p:spTgt spid="1049336"/>
                                        </p:tgtEl>
                                        <p:attrNameLst>
                                          <p:attrName>style.visibility</p:attrName>
                                        </p:attrNameLst>
                                      </p:cBhvr>
                                      <p:to>
                                        <p:strVal val="visible"/>
                                      </p:to>
                                    </p:set>
                                    <p:anim calcmode="lin" to="0" valueType="num">
                                      <p:cBhvr>
                                        <p:cTn decel="100000" dur="1000" fill="hold" id="9">
                                          <p:stCondLst>
                                            <p:cond delay="0"/>
                                          </p:stCondLst>
                                        </p:cTn>
                                        <p:tgtEl>
                                          <p:spTgt spid="1049336"/>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37"/>
                                        </p:tgtEl>
                                        <p:attrNameLst>
                                          <p:attrName>style.visibility</p:attrName>
                                        </p:attrNameLst>
                                      </p:cBhvr>
                                      <p:to>
                                        <p:strVal val="visible"/>
                                      </p:to>
                                    </p:set>
                                    <p:anim calcmode="lin" to="0" valueType="num">
                                      <p:cBhvr>
                                        <p:cTn decel="100000" dur="500" fill="hold" id="13">
                                          <p:stCondLst>
                                            <p:cond delay="0"/>
                                          </p:stCondLst>
                                        </p:cTn>
                                        <p:tgtEl>
                                          <p:spTgt spid="1049337"/>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37"/>
                                        </p:tgtEl>
                                      </p:cBhvr>
                                    </p:animEffect>
                                    <p:animScale>
                                      <p:cBhvr>
                                        <p:cTn decel="100000" dur="500" fill="hold" id="15">
                                          <p:stCondLst>
                                            <p:cond delay="0"/>
                                          </p:stCondLst>
                                        </p:cTn>
                                        <p:tgtEl>
                                          <p:spTgt spid="1049337"/>
                                        </p:tgtEl>
                                      </p:cBhvr>
                                      <p:by x="100000" y="100000"/>
                                      <p:from x="110000" y="110000"/>
                                      <p:to x="100000" y="100000"/>
                                    </p:animScale>
                                  </p:childTnLst>
                                </p:cTn>
                              </p:par>
                            </p:childTnLst>
                          </p:cTn>
                        </p:par>
                        <p:par>
                          <p:cTn fill="hold" id="16">
                            <p:stCondLst>
                              <p:cond delay="26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338"/>
                                        </p:tgtEl>
                                        <p:attrNameLst>
                                          <p:attrName>style.visibility</p:attrName>
                                        </p:attrNameLst>
                                      </p:cBhvr>
                                      <p:to>
                                        <p:strVal val="visible"/>
                                      </p:to>
                                    </p:set>
                                    <p:anim calcmode="lin" to="0" valueType="num">
                                      <p:cBhvr>
                                        <p:cTn decel="100000" dur="500" fill="hold" id="19">
                                          <p:stCondLst>
                                            <p:cond delay="0"/>
                                          </p:stCondLst>
                                        </p:cTn>
                                        <p:tgtEl>
                                          <p:spTgt spid="1049338"/>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338"/>
                                        </p:tgtEl>
                                      </p:cBhvr>
                                    </p:animEffect>
                                    <p:animScale>
                                      <p:cBhvr>
                                        <p:cTn decel="100000" dur="500" fill="hold" id="21">
                                          <p:stCondLst>
                                            <p:cond delay="0"/>
                                          </p:stCondLst>
                                        </p:cTn>
                                        <p:tgtEl>
                                          <p:spTgt spid="1049338"/>
                                        </p:tgtEl>
                                      </p:cBhvr>
                                      <p:by x="100000" y="100000"/>
                                      <p:from x="110000" y="110000"/>
                                      <p:to x="100000" y="100000"/>
                                    </p:animScale>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2097265"/>
                                        </p:tgtEl>
                                        <p:attrNameLst>
                                          <p:attrName>style.visibility</p:attrName>
                                        </p:attrNameLst>
                                      </p:cBhvr>
                                      <p:to>
                                        <p:strVal val="visible"/>
                                      </p:to>
                                    </p:set>
                                    <p:animEffect transition="in" filter="fade">
                                      <p:cBhvr>
                                        <p:cTn dur="1000" id="26"/>
                                        <p:tgtEl>
                                          <p:spTgt spid="2097265"/>
                                        </p:tgtEl>
                                      </p:cBhvr>
                                    </p:animEffect>
                                    <p:anim calcmode="lin" valueType="num">
                                      <p:cBhvr>
                                        <p:cTn dur="1000" fill="hold" id="27"/>
                                        <p:tgtEl>
                                          <p:spTgt spid="2097265"/>
                                        </p:tgtEl>
                                        <p:attrNameLst>
                                          <p:attrName>ppt_x</p:attrName>
                                        </p:attrNameLst>
                                      </p:cBhvr>
                                      <p:tavLst>
                                        <p:tav tm="0">
                                          <p:val>
                                            <p:strVal val="#ppt_x"/>
                                          </p:val>
                                        </p:tav>
                                        <p:tav tm="100000">
                                          <p:val>
                                            <p:strVal val="#ppt_x"/>
                                          </p:val>
                                        </p:tav>
                                      </p:tavLst>
                                    </p:anim>
                                    <p:anim calcmode="lin" valueType="num">
                                      <p:cBhvr>
                                        <p:cTn dur="1000" fill="hold" id="28"/>
                                        <p:tgtEl>
                                          <p:spTgt spid="2097265"/>
                                        </p:tgtEl>
                                        <p:attrNameLst>
                                          <p:attrName>ppt_y</p:attrName>
                                        </p:attrNameLst>
                                      </p:cBhvr>
                                      <p:tavLst>
                                        <p:tav tm="0">
                                          <p:val>
                                            <p:strVal val="#ppt_y+.1"/>
                                          </p:val>
                                        </p:tav>
                                        <p:tav tm="100000">
                                          <p:val>
                                            <p:strVal val="#ppt_y"/>
                                          </p:val>
                                        </p:tav>
                                      </p:tavLst>
                                    </p:anim>
                                  </p:childTnLst>
                                </p:cTn>
                              </p:par>
                              <p:par>
                                <p:cTn fill="hold" id="29" nodeType="withEffect" presetClass="entr" presetID="42" presetSubtype="0">
                                  <p:stCondLst>
                                    <p:cond delay="0"/>
                                  </p:stCondLst>
                                  <p:childTnLst>
                                    <p:set>
                                      <p:cBhvr>
                                        <p:cTn dur="1" fill="hold" id="30">
                                          <p:stCondLst>
                                            <p:cond delay="0"/>
                                          </p:stCondLst>
                                        </p:cTn>
                                        <p:tgtEl>
                                          <p:spTgt spid="2097264"/>
                                        </p:tgtEl>
                                        <p:attrNameLst>
                                          <p:attrName>style.visibility</p:attrName>
                                        </p:attrNameLst>
                                      </p:cBhvr>
                                      <p:to>
                                        <p:strVal val="visible"/>
                                      </p:to>
                                    </p:set>
                                    <p:animEffect transition="in" filter="fade">
                                      <p:cBhvr>
                                        <p:cTn dur="1000" id="31"/>
                                        <p:tgtEl>
                                          <p:spTgt spid="2097264"/>
                                        </p:tgtEl>
                                      </p:cBhvr>
                                    </p:animEffect>
                                    <p:anim calcmode="lin" valueType="num">
                                      <p:cBhvr>
                                        <p:cTn dur="1000" fill="hold" id="32"/>
                                        <p:tgtEl>
                                          <p:spTgt spid="2097264"/>
                                        </p:tgtEl>
                                        <p:attrNameLst>
                                          <p:attrName>ppt_x</p:attrName>
                                        </p:attrNameLst>
                                      </p:cBhvr>
                                      <p:tavLst>
                                        <p:tav tm="0">
                                          <p:val>
                                            <p:strVal val="#ppt_x"/>
                                          </p:val>
                                        </p:tav>
                                        <p:tav tm="100000">
                                          <p:val>
                                            <p:strVal val="#ppt_x"/>
                                          </p:val>
                                        </p:tav>
                                      </p:tavLst>
                                    </p:anim>
                                    <p:anim calcmode="lin" valueType="num">
                                      <p:cBhvr>
                                        <p:cTn dur="1000" fill="hold" id="33"/>
                                        <p:tgtEl>
                                          <p:spTgt spid="20972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6" grpId="0"/>
      <p:bldP spid="1049337" grpId="0"/>
      <p:bldP spid="10493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pic>
        <p:nvPicPr>
          <p:cNvPr id="209726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4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4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45" name="文本框 58"/>
          <p:cNvSpPr txBox="1"/>
          <p:nvPr/>
        </p:nvSpPr>
        <p:spPr>
          <a:xfrm>
            <a:off x="2402680" y="653569"/>
            <a:ext cx="738663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拒绝服务攻击</a:t>
            </a:r>
          </a:p>
        </p:txBody>
      </p:sp>
      <p:sp>
        <p:nvSpPr>
          <p:cNvPr id="1049346"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拒绝服务攻击</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DoS</a:t>
            </a:r>
          </a:p>
        </p:txBody>
      </p:sp>
      <p:sp>
        <p:nvSpPr>
          <p:cNvPr id="1049347" name="矩形 92"/>
          <p:cNvSpPr/>
          <p:nvPr/>
        </p:nvSpPr>
        <p:spPr>
          <a:xfrm>
            <a:off x="968189" y="2168680"/>
            <a:ext cx="1001833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过度使用服务，使软件、硬件过度运行，使网络连接超出其容量</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造成关机或系统瘫痪，或者降低服务质量</a:t>
            </a:r>
          </a:p>
        </p:txBody>
      </p:sp>
      <p:pic>
        <p:nvPicPr>
          <p:cNvPr id="2097267" name="Picture 3"/>
          <p:cNvPicPr>
            <a:picLocks noChangeAspect="1" noChangeArrowheads="1"/>
          </p:cNvPicPr>
          <p:nvPr/>
        </p:nvPicPr>
        <p:blipFill>
          <a:blip xmlns:r="http://schemas.openxmlformats.org/officeDocument/2006/relationships" r:embed="rId3" cstate="print"/>
          <a:stretch>
            <a:fillRect/>
          </a:stretch>
        </p:blipFill>
        <p:spPr bwMode="auto">
          <a:xfrm>
            <a:off x="4309526" y="3529401"/>
            <a:ext cx="3572947" cy="2382176"/>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345"/>
                                        </p:tgtEl>
                                        <p:attrNameLst>
                                          <p:attrName>style.visibility</p:attrName>
                                        </p:attrNameLst>
                                      </p:cBhvr>
                                      <p:to>
                                        <p:strVal val="visible"/>
                                      </p:to>
                                    </p:set>
                                    <p:animEffect transition="in" filter="fade">
                                      <p:cBhvr>
                                        <p:cTn dur="500" id="7">
                                          <p:stCondLst>
                                            <p:cond delay="0"/>
                                          </p:stCondLst>
                                        </p:cTn>
                                        <p:tgtEl>
                                          <p:spTgt spid="1049345"/>
                                        </p:tgtEl>
                                      </p:cBhvr>
                                    </p:animEffect>
                                    <p:set>
                                      <p:cBhvr>
                                        <p:cTn dur="500" fill="hold" id="8">
                                          <p:stCondLst>
                                            <p:cond delay="500"/>
                                          </p:stCondLst>
                                        </p:cTn>
                                        <p:tgtEl>
                                          <p:spTgt spid="1049345"/>
                                        </p:tgtEl>
                                        <p:attrNameLst>
                                          <p:attrName>style.visibility</p:attrName>
                                        </p:attrNameLst>
                                      </p:cBhvr>
                                      <p:to>
                                        <p:strVal val="visible"/>
                                      </p:to>
                                    </p:set>
                                    <p:anim calcmode="lin" to="0" valueType="num">
                                      <p:cBhvr>
                                        <p:cTn decel="100000" dur="1000" fill="hold" id="9">
                                          <p:stCondLst>
                                            <p:cond delay="0"/>
                                          </p:stCondLst>
                                        </p:cTn>
                                        <p:tgtEl>
                                          <p:spTgt spid="1049345"/>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8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46"/>
                                        </p:tgtEl>
                                        <p:attrNameLst>
                                          <p:attrName>style.visibility</p:attrName>
                                        </p:attrNameLst>
                                      </p:cBhvr>
                                      <p:to>
                                        <p:strVal val="visible"/>
                                      </p:to>
                                    </p:set>
                                    <p:anim calcmode="lin" to="0" valueType="num">
                                      <p:cBhvr>
                                        <p:cTn decel="100000" dur="500" fill="hold" id="13">
                                          <p:stCondLst>
                                            <p:cond delay="0"/>
                                          </p:stCondLst>
                                        </p:cTn>
                                        <p:tgtEl>
                                          <p:spTgt spid="1049346"/>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46"/>
                                        </p:tgtEl>
                                      </p:cBhvr>
                                    </p:animEffect>
                                    <p:animScale>
                                      <p:cBhvr>
                                        <p:cTn decel="100000" dur="500" fill="hold" id="15">
                                          <p:stCondLst>
                                            <p:cond delay="0"/>
                                          </p:stCondLst>
                                        </p:cTn>
                                        <p:tgtEl>
                                          <p:spTgt spid="1049346"/>
                                        </p:tgtEl>
                                      </p:cBhvr>
                                      <p:by x="100000" y="100000"/>
                                      <p:from x="110000" y="110000"/>
                                      <p:to x="100000" y="100000"/>
                                    </p:animScale>
                                  </p:childTnLst>
                                </p:cTn>
                              </p:par>
                            </p:childTnLst>
                          </p:cTn>
                        </p:par>
                        <p:par>
                          <p:cTn fill="hold" id="16">
                            <p:stCondLst>
                              <p:cond delay="24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347"/>
                                        </p:tgtEl>
                                        <p:attrNameLst>
                                          <p:attrName>style.visibility</p:attrName>
                                        </p:attrNameLst>
                                      </p:cBhvr>
                                      <p:to>
                                        <p:strVal val="visible"/>
                                      </p:to>
                                    </p:set>
                                    <p:anim calcmode="lin" to="0" valueType="num">
                                      <p:cBhvr>
                                        <p:cTn decel="100000" dur="500" fill="hold" id="19">
                                          <p:stCondLst>
                                            <p:cond delay="0"/>
                                          </p:stCondLst>
                                        </p:cTn>
                                        <p:tgtEl>
                                          <p:spTgt spid="1049347"/>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347"/>
                                        </p:tgtEl>
                                      </p:cBhvr>
                                    </p:animEffect>
                                    <p:animScale>
                                      <p:cBhvr>
                                        <p:cTn decel="100000" dur="500" fill="hold" id="21">
                                          <p:stCondLst>
                                            <p:cond delay="0"/>
                                          </p:stCondLst>
                                        </p:cTn>
                                        <p:tgtEl>
                                          <p:spTgt spid="1049347"/>
                                        </p:tgtEl>
                                      </p:cBhvr>
                                      <p:by x="100000" y="100000"/>
                                      <p:from x="110000" y="110000"/>
                                      <p:to x="100000" y="100000"/>
                                    </p:animScale>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2097267"/>
                                        </p:tgtEl>
                                        <p:attrNameLst>
                                          <p:attrName>style.visibility</p:attrName>
                                        </p:attrNameLst>
                                      </p:cBhvr>
                                      <p:to>
                                        <p:strVal val="visible"/>
                                      </p:to>
                                    </p:set>
                                    <p:animEffect transition="in" filter="fade">
                                      <p:cBhvr>
                                        <p:cTn dur="1000" id="26"/>
                                        <p:tgtEl>
                                          <p:spTgt spid="2097267"/>
                                        </p:tgtEl>
                                      </p:cBhvr>
                                    </p:animEffect>
                                    <p:anim calcmode="lin" valueType="num">
                                      <p:cBhvr>
                                        <p:cTn dur="1000" fill="hold" id="27"/>
                                        <p:tgtEl>
                                          <p:spTgt spid="2097267"/>
                                        </p:tgtEl>
                                        <p:attrNameLst>
                                          <p:attrName>ppt_x</p:attrName>
                                        </p:attrNameLst>
                                      </p:cBhvr>
                                      <p:tavLst>
                                        <p:tav tm="0">
                                          <p:val>
                                            <p:strVal val="#ppt_x"/>
                                          </p:val>
                                        </p:tav>
                                        <p:tav tm="100000">
                                          <p:val>
                                            <p:strVal val="#ppt_x"/>
                                          </p:val>
                                        </p:tav>
                                      </p:tavLst>
                                    </p:anim>
                                    <p:anim calcmode="lin" valueType="num">
                                      <p:cBhvr>
                                        <p:cTn dur="1000" fill="hold" id="28"/>
                                        <p:tgtEl>
                                          <p:spTgt spid="2097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45" grpId="0"/>
      <p:bldP spid="1049346" grpId="0"/>
      <p:bldP spid="10493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pic>
        <p:nvPicPr>
          <p:cNvPr id="209726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51"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52"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53"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354" name="文本框 58"/>
          <p:cNvSpPr txBox="1"/>
          <p:nvPr/>
        </p:nvSpPr>
        <p:spPr>
          <a:xfrm>
            <a:off x="2402680" y="653569"/>
            <a:ext cx="738663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网络攻击的常见形式</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拒绝服务攻击</a:t>
            </a:r>
          </a:p>
        </p:txBody>
      </p:sp>
      <p:sp>
        <p:nvSpPr>
          <p:cNvPr id="1049355"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分布式拒绝服务攻击</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DDoS</a:t>
            </a:r>
          </a:p>
        </p:txBody>
      </p:sp>
      <p:sp>
        <p:nvSpPr>
          <p:cNvPr id="1049356" name="矩形 92"/>
          <p:cNvSpPr/>
          <p:nvPr/>
        </p:nvSpPr>
        <p:spPr>
          <a:xfrm>
            <a:off x="968189" y="2168680"/>
            <a:ext cx="10018339"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使用很多</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Internet</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主机同时向某个目标发起攻击</a:t>
            </a:r>
          </a:p>
        </p:txBody>
      </p:sp>
      <p:pic>
        <p:nvPicPr>
          <p:cNvPr id="2097269" name="Picture 3"/>
          <p:cNvPicPr>
            <a:picLocks noChangeAspect="1" noChangeArrowheads="1"/>
          </p:cNvPicPr>
          <p:nvPr/>
        </p:nvPicPr>
        <p:blipFill>
          <a:blip xmlns:r="http://schemas.openxmlformats.org/officeDocument/2006/relationships" r:embed="rId3"/>
          <a:stretch>
            <a:fillRect/>
          </a:stretch>
        </p:blipFill>
        <p:spPr bwMode="auto">
          <a:xfrm>
            <a:off x="4025900" y="3010770"/>
            <a:ext cx="4140200" cy="2729368"/>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355"/>
                                        </p:tgtEl>
                                        <p:attrNameLst>
                                          <p:attrName>style.visibility</p:attrName>
                                        </p:attrNameLst>
                                      </p:cBhvr>
                                      <p:to>
                                        <p:strVal val="visible"/>
                                      </p:to>
                                    </p:set>
                                    <p:anim calcmode="lin" to="0" valueType="num">
                                      <p:cBhvr>
                                        <p:cTn decel="100000" dur="500" fill="hold" id="7">
                                          <p:stCondLst>
                                            <p:cond delay="0"/>
                                          </p:stCondLst>
                                        </p:cTn>
                                        <p:tgtEl>
                                          <p:spTgt spid="1049355"/>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355"/>
                                        </p:tgtEl>
                                      </p:cBhvr>
                                    </p:animEffect>
                                    <p:animScale>
                                      <p:cBhvr>
                                        <p:cTn decel="100000" dur="500" fill="hold" id="9">
                                          <p:stCondLst>
                                            <p:cond delay="0"/>
                                          </p:stCondLst>
                                        </p:cTn>
                                        <p:tgtEl>
                                          <p:spTgt spid="1049355"/>
                                        </p:tgtEl>
                                      </p:cBhvr>
                                      <p:by x="100000" y="100000"/>
                                      <p:from x="110000" y="110000"/>
                                      <p:to x="100000" y="100000"/>
                                    </p:animScale>
                                  </p:childTnLst>
                                </p:cTn>
                              </p:par>
                            </p:childTnLst>
                          </p:cTn>
                        </p:par>
                        <p:par>
                          <p:cTn fill="hold" id="10">
                            <p:stCondLst>
                              <p:cond delay="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356"/>
                                        </p:tgtEl>
                                        <p:attrNameLst>
                                          <p:attrName>style.visibility</p:attrName>
                                        </p:attrNameLst>
                                      </p:cBhvr>
                                      <p:to>
                                        <p:strVal val="visible"/>
                                      </p:to>
                                    </p:set>
                                    <p:anim calcmode="lin" to="0" valueType="num">
                                      <p:cBhvr>
                                        <p:cTn decel="100000" dur="500" fill="hold" id="13">
                                          <p:stCondLst>
                                            <p:cond delay="0"/>
                                          </p:stCondLst>
                                        </p:cTn>
                                        <p:tgtEl>
                                          <p:spTgt spid="1049356"/>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356"/>
                                        </p:tgtEl>
                                      </p:cBhvr>
                                    </p:animEffect>
                                    <p:animScale>
                                      <p:cBhvr>
                                        <p:cTn decel="100000" dur="500" fill="hold" id="15">
                                          <p:stCondLst>
                                            <p:cond delay="0"/>
                                          </p:stCondLst>
                                        </p:cTn>
                                        <p:tgtEl>
                                          <p:spTgt spid="1049356"/>
                                        </p:tgtEl>
                                      </p:cBhvr>
                                      <p:by x="100000" y="100000"/>
                                      <p:from x="110000" y="110000"/>
                                      <p:to x="100000" y="100000"/>
                                    </p:animScale>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2097269"/>
                                        </p:tgtEl>
                                        <p:attrNameLst>
                                          <p:attrName>style.visibility</p:attrName>
                                        </p:attrNameLst>
                                      </p:cBhvr>
                                      <p:to>
                                        <p:strVal val="visible"/>
                                      </p:to>
                                    </p:set>
                                    <p:animEffect transition="in" filter="fade">
                                      <p:cBhvr>
                                        <p:cTn dur="1000" id="20"/>
                                        <p:tgtEl>
                                          <p:spTgt spid="2097269"/>
                                        </p:tgtEl>
                                      </p:cBhvr>
                                    </p:animEffect>
                                    <p:anim calcmode="lin" valueType="num">
                                      <p:cBhvr>
                                        <p:cTn dur="1000" fill="hold" id="21"/>
                                        <p:tgtEl>
                                          <p:spTgt spid="2097269"/>
                                        </p:tgtEl>
                                        <p:attrNameLst>
                                          <p:attrName>ppt_x</p:attrName>
                                        </p:attrNameLst>
                                      </p:cBhvr>
                                      <p:tavLst>
                                        <p:tav tm="0">
                                          <p:val>
                                            <p:strVal val="#ppt_x"/>
                                          </p:val>
                                        </p:tav>
                                        <p:tav tm="100000">
                                          <p:val>
                                            <p:strVal val="#ppt_x"/>
                                          </p:val>
                                        </p:tav>
                                      </p:tavLst>
                                    </p:anim>
                                    <p:anim calcmode="lin" valueType="num">
                                      <p:cBhvr>
                                        <p:cTn dur="1000" fill="hold" id="22"/>
                                        <p:tgtEl>
                                          <p:spTgt spid="20972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55" grpId="0"/>
      <p:bldP spid="104935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67" name=""/>
        <p:cNvGrpSpPr/>
        <p:nvPr/>
      </p:nvGrpSpPr>
      <p:grpSpPr>
        <a:xfrm>
          <a:off x="0" y="0"/>
          <a:ext cx="0" cy="0"/>
          <a:chOff x="0" y="0"/>
          <a:chExt cx="0" cy="0"/>
        </a:xfrm>
      </p:grpSpPr>
      <p:pic>
        <p:nvPicPr>
          <p:cNvPr id="209727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35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3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59" name="文本框 58"/>
          <p:cNvSpPr txBox="1"/>
          <p:nvPr/>
        </p:nvSpPr>
        <p:spPr>
          <a:xfrm>
            <a:off x="4249339" y="653569"/>
            <a:ext cx="369331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网络安全防护措施</a:t>
            </a:r>
          </a:p>
        </p:txBody>
      </p:sp>
      <p:sp>
        <p:nvSpPr>
          <p:cNvPr id="104936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grpSp>
        <p:nvGrpSpPr>
          <p:cNvPr id="368" name="组合 16"/>
          <p:cNvGrpSpPr/>
          <p:nvPr/>
        </p:nvGrpSpPr>
        <p:grpSpPr>
          <a:xfrm>
            <a:off x="4599001" y="2037813"/>
            <a:ext cx="2960497" cy="3427827"/>
            <a:chOff x="4615752" y="1715087"/>
            <a:chExt cx="2960497" cy="3427827"/>
          </a:xfrm>
        </p:grpSpPr>
        <p:grpSp>
          <p:nvGrpSpPr>
            <p:cNvPr id="369" name="组合 18"/>
            <p:cNvGrpSpPr/>
            <p:nvPr/>
          </p:nvGrpSpPr>
          <p:grpSpPr>
            <a:xfrm>
              <a:off x="4913081" y="1957629"/>
              <a:ext cx="1638286" cy="535324"/>
              <a:chOff x="5341758" y="1852276"/>
              <a:chExt cx="1638286" cy="535324"/>
            </a:xfrm>
          </p:grpSpPr>
          <p:sp>
            <p:nvSpPr>
              <p:cNvPr id="1049361" name="任意多边形 1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75000"/>
                    </a:schemeClr>
                  </a:gs>
                  <a:gs pos="100000">
                    <a:schemeClr val="bg1"/>
                  </a:gs>
                </a:gsLst>
                <a:lin ang="2700000" scaled="1"/>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sp>
            <p:nvSpPr>
              <p:cNvPr id="1049362" name="任意多边形 1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7000"/>
                    </a:schemeClr>
                  </a:gs>
                  <a:gs pos="100000">
                    <a:schemeClr val="bg1">
                      <a:lumMod val="79000"/>
                    </a:schemeClr>
                  </a:gs>
                </a:gsLst>
                <a:lin ang="2700000" scaled="1"/>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0" name="组合 19"/>
            <p:cNvGrpSpPr/>
            <p:nvPr/>
          </p:nvGrpSpPr>
          <p:grpSpPr>
            <a:xfrm rot="3600000">
              <a:off x="6124689" y="2266568"/>
              <a:ext cx="1638286" cy="535324"/>
              <a:chOff x="5341758" y="1852276"/>
              <a:chExt cx="1638286" cy="535324"/>
            </a:xfrm>
          </p:grpSpPr>
          <p:sp>
            <p:nvSpPr>
              <p:cNvPr id="1049363" name="任意多边形 17"/>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80000"/>
                    </a:schemeClr>
                  </a:gs>
                  <a:gs pos="100000">
                    <a:schemeClr val="bg1"/>
                  </a:gs>
                </a:gsLst>
                <a:lin ang="20700000" scaled="0"/>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sp>
            <p:nvSpPr>
              <p:cNvPr id="1049364" name="任意多边形 1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20700000" scaled="0"/>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1" name="组合 20"/>
            <p:cNvGrpSpPr/>
            <p:nvPr/>
          </p:nvGrpSpPr>
          <p:grpSpPr>
            <a:xfrm rot="7200000">
              <a:off x="6489444" y="3465182"/>
              <a:ext cx="1638286" cy="535324"/>
              <a:chOff x="5341758" y="1852276"/>
              <a:chExt cx="1638286" cy="535324"/>
            </a:xfrm>
          </p:grpSpPr>
          <p:sp>
            <p:nvSpPr>
              <p:cNvPr id="1049365" name="任意多边形 2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80000"/>
                    </a:schemeClr>
                  </a:gs>
                  <a:gs pos="100000">
                    <a:schemeClr val="bg1"/>
                  </a:gs>
                </a:gsLst>
                <a:lin ang="17100000" scaled="0"/>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sp>
            <p:nvSpPr>
              <p:cNvPr id="1049366" name="任意多边形 2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17100000" scaled="0"/>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2" name="组合 21"/>
            <p:cNvGrpSpPr/>
            <p:nvPr/>
          </p:nvGrpSpPr>
          <p:grpSpPr>
            <a:xfrm flipH="1" flipV="1">
              <a:off x="5640634" y="4365048"/>
              <a:ext cx="1638286" cy="535324"/>
              <a:chOff x="5341758" y="1852276"/>
              <a:chExt cx="1638286" cy="535324"/>
            </a:xfrm>
          </p:grpSpPr>
          <p:sp>
            <p:nvSpPr>
              <p:cNvPr id="1049367" name="任意多边形 23"/>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80000"/>
                    </a:schemeClr>
                  </a:gs>
                  <a:gs pos="100000">
                    <a:schemeClr val="bg1"/>
                  </a:gs>
                </a:gsLst>
                <a:lin ang="13500000" scaled="0"/>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dirty="0" sz="1865" lang="zh-CN">
                  <a:solidFill>
                    <a:prstClr val="black"/>
                  </a:solidFill>
                  <a:latin typeface="Calibri" panose="020F0502020204030204"/>
                  <a:ea typeface="宋体" panose="02010600030101010101" pitchFamily="2" charset="-122"/>
                </a:endParaRPr>
              </a:p>
            </p:txBody>
          </p:sp>
          <p:sp>
            <p:nvSpPr>
              <p:cNvPr id="1049368" name="任意多边形 24"/>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13500000" scaled="0"/>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3" name="组合 22"/>
            <p:cNvGrpSpPr/>
            <p:nvPr/>
          </p:nvGrpSpPr>
          <p:grpSpPr>
            <a:xfrm rot="3600000" flipH="1" flipV="1">
              <a:off x="4429026" y="4056109"/>
              <a:ext cx="1638286" cy="535324"/>
              <a:chOff x="5341758" y="1852276"/>
              <a:chExt cx="1638286" cy="535324"/>
            </a:xfrm>
          </p:grpSpPr>
          <p:sp>
            <p:nvSpPr>
              <p:cNvPr id="1049369" name="任意多边形 26"/>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80000"/>
                    </a:schemeClr>
                  </a:gs>
                  <a:gs pos="100000">
                    <a:schemeClr val="bg1"/>
                  </a:gs>
                </a:gsLst>
                <a:lin ang="9900000" scaled="0"/>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sp>
            <p:nvSpPr>
              <p:cNvPr id="1049370" name="任意多边形 27"/>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9900000" scaled="0"/>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4" name="组合 23"/>
            <p:cNvGrpSpPr/>
            <p:nvPr/>
          </p:nvGrpSpPr>
          <p:grpSpPr>
            <a:xfrm rot="7200000" flipH="1" flipV="1">
              <a:off x="4064271" y="2857495"/>
              <a:ext cx="1638286" cy="535324"/>
              <a:chOff x="5341758" y="1852276"/>
              <a:chExt cx="1638286" cy="535324"/>
            </a:xfrm>
          </p:grpSpPr>
          <p:sp>
            <p:nvSpPr>
              <p:cNvPr id="1049371" name="任意多边形 29"/>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80000"/>
                    </a:schemeClr>
                  </a:gs>
                  <a:gs pos="100000">
                    <a:schemeClr val="bg1"/>
                  </a:gs>
                </a:gsLst>
                <a:lin ang="7500000" scaled="0"/>
              </a:gradFill>
              <a:ln w="19050">
                <a:noFill/>
              </a:ln>
              <a:effectLst>
                <a:outerShdw algn="tl" blurRad="101600" dir="2700000" dist="50800" rotWithShape="0">
                  <a:prstClr val="black">
                    <a:alpha val="40000"/>
                  </a:prstClr>
                </a:outerShdw>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sp>
            <p:nvSpPr>
              <p:cNvPr id="1049372" name="任意多边形 3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chemeClr val="bg1">
                      <a:lumMod val="95000"/>
                    </a:schemeClr>
                  </a:gs>
                  <a:gs pos="100000">
                    <a:schemeClr val="bg1">
                      <a:lumMod val="81000"/>
                    </a:schemeClr>
                  </a:gs>
                </a:gsLst>
                <a:lin ang="7500000" scaled="0"/>
              </a:gradFill>
              <a:ln w="19050">
                <a:noFill/>
              </a:ln>
              <a:effectLst>
                <a:softEdge rad="25400"/>
              </a:effectLst>
            </p:spPr>
            <p:txBody>
              <a:bodyPr anchor="t" anchorCtr="0" bIns="60960" compatLnSpc="1" lIns="121920" numCol="1" rIns="121920" tIns="60960" vert="horz" wrap="square">
                <a:noAutofit/>
              </a:bodyPr>
              <a:p>
                <a:pPr defTabSz="913765"/>
                <a:endParaRPr altLang="en-US" sz="1865" lang="zh-CN">
                  <a:solidFill>
                    <a:prstClr val="black"/>
                  </a:solidFill>
                  <a:latin typeface="Calibri" panose="020F0502020204030204"/>
                  <a:ea typeface="宋体" panose="02010600030101010101" pitchFamily="2" charset="-122"/>
                </a:endParaRPr>
              </a:p>
            </p:txBody>
          </p:sp>
        </p:grpSp>
      </p:grpSp>
      <p:grpSp>
        <p:nvGrpSpPr>
          <p:cNvPr id="375" name="Group 8"/>
          <p:cNvGrpSpPr>
            <a:grpSpLocks noChangeAspect="1"/>
          </p:cNvGrpSpPr>
          <p:nvPr/>
        </p:nvGrpSpPr>
        <p:grpSpPr bwMode="auto">
          <a:xfrm>
            <a:off x="5619205" y="2373441"/>
            <a:ext cx="330983" cy="362665"/>
            <a:chOff x="3437" y="2282"/>
            <a:chExt cx="679" cy="744"/>
          </a:xfrm>
          <a:solidFill>
            <a:srgbClr val="0070C0"/>
          </a:solidFill>
        </p:grpSpPr>
        <p:sp>
          <p:nvSpPr>
            <p:cNvPr id="1049373"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74"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p:spPr>
          <p:txBody>
            <a:bodyPr anchor="t" anchorCtr="0" bIns="60960" compatLnSpc="1" lIns="121920" numCol="1" rIns="121920" tIns="60960" vert="horz" wrap="square"/>
            <a:p>
              <a:pPr defTabSz="913765"/>
              <a:endParaRPr altLang="en-US" dirty="0" sz="1865" lang="zh-CN">
                <a:solidFill>
                  <a:prstClr val="black"/>
                </a:solidFill>
                <a:latin typeface="Calibri" panose="020F0502020204030204"/>
                <a:ea typeface="宋体" panose="02010600030101010101" pitchFamily="2" charset="-122"/>
              </a:endParaRPr>
            </a:p>
          </p:txBody>
        </p:sp>
      </p:grpSp>
      <p:grpSp>
        <p:nvGrpSpPr>
          <p:cNvPr id="376" name="Group 13"/>
          <p:cNvGrpSpPr>
            <a:grpSpLocks noChangeAspect="1"/>
          </p:cNvGrpSpPr>
          <p:nvPr/>
        </p:nvGrpSpPr>
        <p:grpSpPr bwMode="auto">
          <a:xfrm>
            <a:off x="6767360" y="2716782"/>
            <a:ext cx="362945" cy="367231"/>
            <a:chOff x="2426" y="2781"/>
            <a:chExt cx="593" cy="600"/>
          </a:xfrm>
          <a:solidFill>
            <a:srgbClr val="0070C0"/>
          </a:solidFill>
        </p:grpSpPr>
        <p:sp>
          <p:nvSpPr>
            <p:cNvPr id="1049375"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7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7" name="Group 18"/>
          <p:cNvGrpSpPr>
            <a:grpSpLocks noChangeAspect="1"/>
          </p:cNvGrpSpPr>
          <p:nvPr/>
        </p:nvGrpSpPr>
        <p:grpSpPr bwMode="auto">
          <a:xfrm>
            <a:off x="4707818" y="3184745"/>
            <a:ext cx="377023" cy="351316"/>
            <a:chOff x="3802" y="2858"/>
            <a:chExt cx="616" cy="574"/>
          </a:xfrm>
          <a:solidFill>
            <a:srgbClr val="0070C0"/>
          </a:solidFill>
        </p:grpSpPr>
        <p:sp>
          <p:nvSpPr>
            <p:cNvPr id="1049377" name="Rectangle 19"/>
            <p:cNvSpPr>
              <a:spLocks noChangeArrowheads="1"/>
            </p:cNvSpPr>
            <p:nvPr/>
          </p:nvSpPr>
          <p:spPr bwMode="auto">
            <a:xfrm>
              <a:off x="3802" y="3205"/>
              <a:ext cx="129" cy="227"/>
            </a:xfrm>
            <a:prstGeom prst="rect"/>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78" name="Rectangle 20"/>
            <p:cNvSpPr>
              <a:spLocks noChangeArrowheads="1"/>
            </p:cNvSpPr>
            <p:nvPr/>
          </p:nvSpPr>
          <p:spPr bwMode="auto">
            <a:xfrm>
              <a:off x="3964" y="3174"/>
              <a:ext cx="129" cy="258"/>
            </a:xfrm>
            <a:prstGeom prst="rect"/>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79" name="Rectangle 21"/>
            <p:cNvSpPr>
              <a:spLocks noChangeArrowheads="1"/>
            </p:cNvSpPr>
            <p:nvPr/>
          </p:nvSpPr>
          <p:spPr bwMode="auto">
            <a:xfrm>
              <a:off x="4129" y="3131"/>
              <a:ext cx="129" cy="301"/>
            </a:xfrm>
            <a:prstGeom prst="rect"/>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0" name="Rectangle 22"/>
            <p:cNvSpPr>
              <a:spLocks noChangeArrowheads="1"/>
            </p:cNvSpPr>
            <p:nvPr/>
          </p:nvSpPr>
          <p:spPr bwMode="auto">
            <a:xfrm>
              <a:off x="4289" y="3078"/>
              <a:ext cx="129" cy="354"/>
            </a:xfrm>
            <a:prstGeom prst="rect"/>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1"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78" name="Group 26"/>
          <p:cNvGrpSpPr>
            <a:grpSpLocks noChangeAspect="1"/>
          </p:cNvGrpSpPr>
          <p:nvPr/>
        </p:nvGrpSpPr>
        <p:grpSpPr bwMode="auto">
          <a:xfrm>
            <a:off x="5015319" y="4511587"/>
            <a:ext cx="443539" cy="219888"/>
            <a:chOff x="5676" y="2597"/>
            <a:chExt cx="1061" cy="526"/>
          </a:xfrm>
          <a:solidFill>
            <a:srgbClr val="0070C0"/>
          </a:solidFill>
        </p:grpSpPr>
        <p:sp>
          <p:nvSpPr>
            <p:cNvPr id="1049382"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4"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7"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89"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2"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4"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grpSp>
      <p:sp>
        <p:nvSpPr>
          <p:cNvPr id="1049397" name="Freeform 108"/>
          <p:cNvSpPr>
            <a:spLocks noEditPoints="1"/>
          </p:cNvSpPr>
          <p:nvPr/>
        </p:nvSpPr>
        <p:spPr bwMode="auto">
          <a:xfrm>
            <a:off x="7107847" y="3886951"/>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070C0"/>
          </a:solidFill>
          <a:ln>
            <a:noFill/>
          </a:ln>
        </p:spPr>
        <p:txBody>
          <a:bodyPr anchor="t" anchorCtr="0" bIns="45720" compatLnSpc="1" lIns="91440" numCol="1" rIns="91440" tIns="45720" vert="horz" wrap="square"/>
          <a:p>
            <a:pPr defTabSz="913765"/>
            <a:endParaRPr altLang="en-US" sz="1865" lang="zh-CN">
              <a:solidFill>
                <a:prstClr val="black"/>
              </a:solidFill>
              <a:latin typeface="Calibri" panose="020F0502020204030204"/>
              <a:ea typeface="宋体" panose="02010600030101010101" pitchFamily="2" charset="-122"/>
            </a:endParaRPr>
          </a:p>
        </p:txBody>
      </p:sp>
      <p:grpSp>
        <p:nvGrpSpPr>
          <p:cNvPr id="379" name="组合 67"/>
          <p:cNvGrpSpPr/>
          <p:nvPr/>
        </p:nvGrpSpPr>
        <p:grpSpPr>
          <a:xfrm>
            <a:off x="6216635" y="4784967"/>
            <a:ext cx="313296" cy="340939"/>
            <a:chOff x="4873626" y="1965325"/>
            <a:chExt cx="269876" cy="293688"/>
          </a:xfrm>
          <a:solidFill>
            <a:srgbClr val="0070C0"/>
          </a:solidFill>
        </p:grpSpPr>
        <p:sp>
          <p:nvSpPr>
            <p:cNvPr id="1049398"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399"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400"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sp>
          <p:nvSpPr>
            <p:cNvPr id="1049401"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p:spPr>
          <p:txBody>
            <a:bodyPr anchor="t" anchorCtr="0" bIns="60960" compatLnSpc="1" lIns="121920" numCol="1" rIns="121920" tIns="60960" vert="horz" wrap="square"/>
            <a:p>
              <a:pPr defTabSz="913765"/>
              <a:endParaRPr altLang="en-US" sz="1865" lang="zh-CN">
                <a:solidFill>
                  <a:prstClr val="black"/>
                </a:solidFill>
                <a:latin typeface="Calibri" panose="020F0502020204030204"/>
                <a:ea typeface="宋体" panose="02010600030101010101" pitchFamily="2" charset="-122"/>
              </a:endParaRPr>
            </a:p>
          </p:txBody>
        </p:sp>
      </p:grpSp>
      <p:grpSp>
        <p:nvGrpSpPr>
          <p:cNvPr id="380" name="组合 76"/>
          <p:cNvGrpSpPr/>
          <p:nvPr/>
        </p:nvGrpSpPr>
        <p:grpSpPr>
          <a:xfrm flipH="1" flipV="1">
            <a:off x="2566929" y="2383978"/>
            <a:ext cx="2091647" cy="697292"/>
            <a:chOff x="5271455" y="4628205"/>
            <a:chExt cx="2091646" cy="697292"/>
          </a:xfrm>
        </p:grpSpPr>
        <p:sp>
          <p:nvSpPr>
            <p:cNvPr id="1049402" name="椭圆 77"/>
            <p:cNvSpPr/>
            <p:nvPr/>
          </p:nvSpPr>
          <p:spPr>
            <a:xfrm>
              <a:off x="5271455" y="4628205"/>
              <a:ext cx="81021" cy="73655"/>
            </a:xfrm>
            <a:prstGeom prst="ellipse"/>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sp>
          <p:nvSpPr>
            <p:cNvPr id="1049403" name="任意多边形 75"/>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grpSp>
      <p:grpSp>
        <p:nvGrpSpPr>
          <p:cNvPr id="381" name="组合 79"/>
          <p:cNvGrpSpPr/>
          <p:nvPr/>
        </p:nvGrpSpPr>
        <p:grpSpPr>
          <a:xfrm flipH="1">
            <a:off x="2638261" y="4479799"/>
            <a:ext cx="2091647" cy="697292"/>
            <a:chOff x="5271455" y="4628205"/>
            <a:chExt cx="2091646" cy="697292"/>
          </a:xfrm>
        </p:grpSpPr>
        <p:sp>
          <p:nvSpPr>
            <p:cNvPr id="1049404" name="椭圆 80"/>
            <p:cNvSpPr/>
            <p:nvPr/>
          </p:nvSpPr>
          <p:spPr>
            <a:xfrm>
              <a:off x="5271455" y="4628205"/>
              <a:ext cx="81021" cy="73655"/>
            </a:xfrm>
            <a:prstGeom prst="ellipse"/>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sp>
          <p:nvSpPr>
            <p:cNvPr id="1049405" name="任意多边形 78"/>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grpSp>
      <p:grpSp>
        <p:nvGrpSpPr>
          <p:cNvPr id="382" name="组合 86"/>
          <p:cNvGrpSpPr/>
          <p:nvPr/>
        </p:nvGrpSpPr>
        <p:grpSpPr>
          <a:xfrm flipV="1">
            <a:off x="7416240" y="2406203"/>
            <a:ext cx="2085296" cy="697292"/>
            <a:chOff x="5277805" y="4628205"/>
            <a:chExt cx="2085296" cy="697292"/>
          </a:xfrm>
        </p:grpSpPr>
        <p:sp>
          <p:nvSpPr>
            <p:cNvPr id="1049406" name="椭圆 87"/>
            <p:cNvSpPr/>
            <p:nvPr/>
          </p:nvSpPr>
          <p:spPr>
            <a:xfrm>
              <a:off x="5277805" y="4628205"/>
              <a:ext cx="81021" cy="73655"/>
            </a:xfrm>
            <a:prstGeom prst="ellipse"/>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sp>
          <p:nvSpPr>
            <p:cNvPr id="1049407" name="任意多边形 85"/>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grpSp>
      <p:sp>
        <p:nvSpPr>
          <p:cNvPr id="1049408" name="文本框 96"/>
          <p:cNvSpPr txBox="1"/>
          <p:nvPr/>
        </p:nvSpPr>
        <p:spPr>
          <a:xfrm>
            <a:off x="4981623" y="1530196"/>
            <a:ext cx="1977724"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01</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物理安全</a:t>
            </a:r>
          </a:p>
        </p:txBody>
      </p:sp>
      <p:grpSp>
        <p:nvGrpSpPr>
          <p:cNvPr id="383" name="组合 104"/>
          <p:cNvGrpSpPr/>
          <p:nvPr/>
        </p:nvGrpSpPr>
        <p:grpSpPr>
          <a:xfrm>
            <a:off x="7419383" y="4466687"/>
            <a:ext cx="2085296" cy="697292"/>
            <a:chOff x="5277805" y="4628205"/>
            <a:chExt cx="2085296" cy="697292"/>
          </a:xfrm>
        </p:grpSpPr>
        <p:sp>
          <p:nvSpPr>
            <p:cNvPr id="1049409" name="椭圆 105"/>
            <p:cNvSpPr/>
            <p:nvPr/>
          </p:nvSpPr>
          <p:spPr>
            <a:xfrm>
              <a:off x="5277805" y="4628205"/>
              <a:ext cx="81021" cy="73655"/>
            </a:xfrm>
            <a:prstGeom prst="ellipse"/>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sp>
          <p:nvSpPr>
            <p:cNvPr id="1049410" name="任意多边形 100"/>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a:endParaRPr altLang="en-US" sz="1865" lang="zh-CN">
                <a:solidFill>
                  <a:prstClr val="white"/>
                </a:solidFill>
                <a:latin typeface="Calibri" panose="020F0502020204030204"/>
                <a:ea typeface="宋体" panose="02010600030101010101" pitchFamily="2" charset="-122"/>
              </a:endParaRPr>
            </a:p>
          </p:txBody>
        </p:sp>
      </p:grpSp>
      <p:sp>
        <p:nvSpPr>
          <p:cNvPr id="1049411" name="文本框 124"/>
          <p:cNvSpPr txBox="1"/>
          <p:nvPr/>
        </p:nvSpPr>
        <p:spPr>
          <a:xfrm>
            <a:off x="7789153" y="1801899"/>
            <a:ext cx="1977724"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02</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人员安全</a:t>
            </a:r>
          </a:p>
        </p:txBody>
      </p:sp>
      <p:sp>
        <p:nvSpPr>
          <p:cNvPr id="1049412" name="文本框 125"/>
          <p:cNvSpPr txBox="1"/>
          <p:nvPr/>
        </p:nvSpPr>
        <p:spPr>
          <a:xfrm>
            <a:off x="7914405" y="4626944"/>
            <a:ext cx="1977724"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03</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管理安全</a:t>
            </a:r>
          </a:p>
        </p:txBody>
      </p:sp>
      <p:sp>
        <p:nvSpPr>
          <p:cNvPr id="1049413" name="文本框 126"/>
          <p:cNvSpPr txBox="1"/>
          <p:nvPr/>
        </p:nvSpPr>
        <p:spPr>
          <a:xfrm>
            <a:off x="5174704" y="5620797"/>
            <a:ext cx="1977724"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04</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媒体安全</a:t>
            </a:r>
          </a:p>
        </p:txBody>
      </p:sp>
      <p:sp>
        <p:nvSpPr>
          <p:cNvPr id="1049414" name="文本框 127"/>
          <p:cNvSpPr txBox="1"/>
          <p:nvPr/>
        </p:nvSpPr>
        <p:spPr>
          <a:xfrm>
            <a:off x="2198386" y="4629827"/>
            <a:ext cx="1977724"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05</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辐射安全</a:t>
            </a:r>
          </a:p>
        </p:txBody>
      </p:sp>
      <p:sp>
        <p:nvSpPr>
          <p:cNvPr id="1049415" name="椭圆 8"/>
          <p:cNvSpPr/>
          <p:nvPr/>
        </p:nvSpPr>
        <p:spPr>
          <a:xfrm>
            <a:off x="5207610" y="2873001"/>
            <a:ext cx="1747134" cy="1805559"/>
          </a:xfrm>
          <a:prstGeom prst="ellipse"/>
          <a:blipFill>
            <a:blip xmlns:r="http://schemas.openxmlformats.org/officeDocument/2006/relationships"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416" name="文本框 128"/>
          <p:cNvSpPr txBox="1"/>
          <p:nvPr/>
        </p:nvSpPr>
        <p:spPr>
          <a:xfrm>
            <a:off x="1938329" y="1828851"/>
            <a:ext cx="2464519" cy="461665"/>
          </a:xfrm>
          <a:prstGeom prst="rect"/>
          <a:noFill/>
        </p:spPr>
        <p:txBody>
          <a:bodyPr rtlCol="0" wrap="square">
            <a:spAutoFit/>
          </a:bodyPr>
          <a:p>
            <a:pPr defTabSz="913765"/>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06</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生命周期控制</a:t>
            </a:r>
          </a:p>
        </p:txBody>
      </p:sp>
      <p:sp>
        <p:nvSpPr>
          <p:cNvPr id="1049417" name="文本框 129"/>
          <p:cNvSpPr txBox="1"/>
          <p:nvPr/>
        </p:nvSpPr>
        <p:spPr>
          <a:xfrm>
            <a:off x="4249339" y="653569"/>
            <a:ext cx="369331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网络安全防护措施</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417"/>
                                        </p:tgtEl>
                                        <p:attrNameLst>
                                          <p:attrName>style.visibility</p:attrName>
                                        </p:attrNameLst>
                                      </p:cBhvr>
                                      <p:to>
                                        <p:strVal val="visible"/>
                                      </p:to>
                                    </p:set>
                                    <p:animEffect transition="in" filter="fade">
                                      <p:cBhvr>
                                        <p:cTn dur="500" id="7">
                                          <p:stCondLst>
                                            <p:cond delay="0"/>
                                          </p:stCondLst>
                                        </p:cTn>
                                        <p:tgtEl>
                                          <p:spTgt spid="1049417"/>
                                        </p:tgtEl>
                                      </p:cBhvr>
                                    </p:animEffect>
                                    <p:set>
                                      <p:cBhvr>
                                        <p:cTn dur="500" fill="hold" id="8">
                                          <p:stCondLst>
                                            <p:cond delay="500"/>
                                          </p:stCondLst>
                                        </p:cTn>
                                        <p:tgtEl>
                                          <p:spTgt spid="1049417"/>
                                        </p:tgtEl>
                                        <p:attrNameLst>
                                          <p:attrName>style.visibility</p:attrName>
                                        </p:attrNameLst>
                                      </p:cBhvr>
                                      <p:to>
                                        <p:strVal val="visible"/>
                                      </p:to>
                                    </p:set>
                                    <p:anim calcmode="lin" to="0" valueType="num">
                                      <p:cBhvr>
                                        <p:cTn decel="100000" dur="1000" fill="hold" id="9">
                                          <p:stCondLst>
                                            <p:cond delay="0"/>
                                          </p:stCondLst>
                                        </p:cTn>
                                        <p:tgtEl>
                                          <p:spTgt spid="1049417"/>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368"/>
                                        </p:tgtEl>
                                        <p:attrNameLst>
                                          <p:attrName>style.visibility</p:attrName>
                                        </p:attrNameLst>
                                      </p:cBhvr>
                                      <p:to>
                                        <p:strVal val="visible"/>
                                      </p:to>
                                    </p:set>
                                    <p:anim calcmode="lin" valueType="num">
                                      <p:cBhvr>
                                        <p:cTn dur="500" fill="hold" id="14"/>
                                        <p:tgtEl>
                                          <p:spTgt spid="368"/>
                                        </p:tgtEl>
                                        <p:attrNameLst>
                                          <p:attrName>ppt_w</p:attrName>
                                        </p:attrNameLst>
                                      </p:cBhvr>
                                      <p:tavLst>
                                        <p:tav tm="0">
                                          <p:val>
                                            <p:fltVal val="0.0"/>
                                          </p:val>
                                        </p:tav>
                                        <p:tav tm="100000">
                                          <p:val>
                                            <p:strVal val="#ppt_w"/>
                                          </p:val>
                                        </p:tav>
                                      </p:tavLst>
                                    </p:anim>
                                    <p:anim calcmode="lin" valueType="num">
                                      <p:cBhvr>
                                        <p:cTn dur="500" fill="hold" id="15"/>
                                        <p:tgtEl>
                                          <p:spTgt spid="368"/>
                                        </p:tgtEl>
                                        <p:attrNameLst>
                                          <p:attrName>ppt_h</p:attrName>
                                        </p:attrNameLst>
                                      </p:cBhvr>
                                      <p:tavLst>
                                        <p:tav tm="0">
                                          <p:val>
                                            <p:fltVal val="0.0"/>
                                          </p:val>
                                        </p:tav>
                                        <p:tav tm="100000">
                                          <p:val>
                                            <p:strVal val="#ppt_h"/>
                                          </p:val>
                                        </p:tav>
                                      </p:tavLst>
                                    </p:anim>
                                    <p:animEffect transition="in" filter="fade">
                                      <p:cBhvr>
                                        <p:cTn dur="500" id="16"/>
                                        <p:tgtEl>
                                          <p:spTgt spid="368"/>
                                        </p:tgtEl>
                                      </p:cBhvr>
                                    </p:animEffect>
                                  </p:childTnLst>
                                </p:cTn>
                              </p:par>
                              <p:par>
                                <p:cTn fill="hold" grpId="0" id="17" nodeType="withEffect" presetClass="entr" presetID="53" presetSubtype="16">
                                  <p:stCondLst>
                                    <p:cond delay="0"/>
                                  </p:stCondLst>
                                  <p:childTnLst>
                                    <p:set>
                                      <p:cBhvr>
                                        <p:cTn dur="1" fill="hold" id="18">
                                          <p:stCondLst>
                                            <p:cond delay="0"/>
                                          </p:stCondLst>
                                        </p:cTn>
                                        <p:tgtEl>
                                          <p:spTgt spid="1049415"/>
                                        </p:tgtEl>
                                        <p:attrNameLst>
                                          <p:attrName>style.visibility</p:attrName>
                                        </p:attrNameLst>
                                      </p:cBhvr>
                                      <p:to>
                                        <p:strVal val="visible"/>
                                      </p:to>
                                    </p:set>
                                    <p:anim calcmode="lin" valueType="num">
                                      <p:cBhvr>
                                        <p:cTn dur="500" fill="hold" id="19"/>
                                        <p:tgtEl>
                                          <p:spTgt spid="1049415"/>
                                        </p:tgtEl>
                                        <p:attrNameLst>
                                          <p:attrName>ppt_w</p:attrName>
                                        </p:attrNameLst>
                                      </p:cBhvr>
                                      <p:tavLst>
                                        <p:tav tm="0">
                                          <p:val>
                                            <p:fltVal val="0.0"/>
                                          </p:val>
                                        </p:tav>
                                        <p:tav tm="100000">
                                          <p:val>
                                            <p:strVal val="#ppt_w"/>
                                          </p:val>
                                        </p:tav>
                                      </p:tavLst>
                                    </p:anim>
                                    <p:anim calcmode="lin" valueType="num">
                                      <p:cBhvr>
                                        <p:cTn dur="500" fill="hold" id="20"/>
                                        <p:tgtEl>
                                          <p:spTgt spid="1049415"/>
                                        </p:tgtEl>
                                        <p:attrNameLst>
                                          <p:attrName>ppt_h</p:attrName>
                                        </p:attrNameLst>
                                      </p:cBhvr>
                                      <p:tavLst>
                                        <p:tav tm="0">
                                          <p:val>
                                            <p:fltVal val="0.0"/>
                                          </p:val>
                                        </p:tav>
                                        <p:tav tm="100000">
                                          <p:val>
                                            <p:strVal val="#ppt_h"/>
                                          </p:val>
                                        </p:tav>
                                      </p:tavLst>
                                    </p:anim>
                                    <p:animEffect transition="in" filter="fade">
                                      <p:cBhvr>
                                        <p:cTn dur="500" id="21"/>
                                        <p:tgtEl>
                                          <p:spTgt spid="1049415"/>
                                        </p:tgtEl>
                                      </p:cBhvr>
                                    </p:animEffect>
                                  </p:childTnLst>
                                </p:cTn>
                              </p:par>
                            </p:childTnLst>
                          </p:cTn>
                        </p:par>
                        <p:par>
                          <p:cTn fill="hold" id="22">
                            <p:stCondLst>
                              <p:cond delay="500"/>
                            </p:stCondLst>
                            <p:childTnLst>
                              <p:par>
                                <p:cTn fill="hold" id="23" nodeType="afterEffect" presetClass="entr" presetID="10" presetSubtype="0">
                                  <p:stCondLst>
                                    <p:cond delay="0"/>
                                  </p:stCondLst>
                                  <p:childTnLst>
                                    <p:set>
                                      <p:cBhvr>
                                        <p:cTn dur="1" fill="hold" id="24">
                                          <p:stCondLst>
                                            <p:cond delay="0"/>
                                          </p:stCondLst>
                                        </p:cTn>
                                        <p:tgtEl>
                                          <p:spTgt spid="375"/>
                                        </p:tgtEl>
                                        <p:attrNameLst>
                                          <p:attrName>style.visibility</p:attrName>
                                        </p:attrNameLst>
                                      </p:cBhvr>
                                      <p:to>
                                        <p:strVal val="visible"/>
                                      </p:to>
                                    </p:set>
                                    <p:animEffect transition="in" filter="fade">
                                      <p:cBhvr>
                                        <p:cTn dur="500" id="25"/>
                                        <p:tgtEl>
                                          <p:spTgt spid="375"/>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6" presetSubtype="21">
                                  <p:stCondLst>
                                    <p:cond delay="0"/>
                                  </p:stCondLst>
                                  <p:childTnLst>
                                    <p:set>
                                      <p:cBhvr>
                                        <p:cTn dur="1" fill="hold" id="29">
                                          <p:stCondLst>
                                            <p:cond delay="0"/>
                                          </p:stCondLst>
                                        </p:cTn>
                                        <p:tgtEl>
                                          <p:spTgt spid="1049408"/>
                                        </p:tgtEl>
                                        <p:attrNameLst>
                                          <p:attrName>style.visibility</p:attrName>
                                        </p:attrNameLst>
                                      </p:cBhvr>
                                      <p:to>
                                        <p:strVal val="visible"/>
                                      </p:to>
                                    </p:set>
                                    <p:animEffect transition="in" filter="barn(inVertical)">
                                      <p:cBhvr>
                                        <p:cTn dur="500" id="30"/>
                                        <p:tgtEl>
                                          <p:spTgt spid="1049408"/>
                                        </p:tgtEl>
                                      </p:cBhvr>
                                    </p:animEffect>
                                  </p:childTnLst>
                                </p:cTn>
                              </p:par>
                            </p:childTnLst>
                          </p:cTn>
                        </p:par>
                        <p:par>
                          <p:cTn fill="hold" id="31">
                            <p:stCondLst>
                              <p:cond delay="500"/>
                            </p:stCondLst>
                            <p:childTnLst>
                              <p:par>
                                <p:cTn fill="hold" id="32" nodeType="afterEffect" presetClass="entr" presetID="10" presetSubtype="0">
                                  <p:stCondLst>
                                    <p:cond delay="0"/>
                                  </p:stCondLst>
                                  <p:childTnLst>
                                    <p:set>
                                      <p:cBhvr>
                                        <p:cTn dur="1" fill="hold" id="33">
                                          <p:stCondLst>
                                            <p:cond delay="0"/>
                                          </p:stCondLst>
                                        </p:cTn>
                                        <p:tgtEl>
                                          <p:spTgt spid="376"/>
                                        </p:tgtEl>
                                        <p:attrNameLst>
                                          <p:attrName>style.visibility</p:attrName>
                                        </p:attrNameLst>
                                      </p:cBhvr>
                                      <p:to>
                                        <p:strVal val="visible"/>
                                      </p:to>
                                    </p:set>
                                    <p:animEffect transition="in" filter="fade">
                                      <p:cBhvr>
                                        <p:cTn dur="500" id="34"/>
                                        <p:tgtEl>
                                          <p:spTgt spid="376"/>
                                        </p:tgtEl>
                                      </p:cBhvr>
                                    </p:animEffect>
                                  </p:childTnLst>
                                </p:cTn>
                              </p:par>
                            </p:childTnLst>
                          </p:cTn>
                        </p:par>
                        <p:par>
                          <p:cTn fill="hold" id="35">
                            <p:stCondLst>
                              <p:cond delay="1000"/>
                            </p:stCondLst>
                            <p:childTnLst>
                              <p:par>
                                <p:cTn fill="hold" id="36" nodeType="afterEffect" presetClass="entr" presetID="10" presetSubtype="0">
                                  <p:stCondLst>
                                    <p:cond delay="0"/>
                                  </p:stCondLst>
                                  <p:childTnLst>
                                    <p:set>
                                      <p:cBhvr>
                                        <p:cTn dur="1" fill="hold" id="37">
                                          <p:stCondLst>
                                            <p:cond delay="0"/>
                                          </p:stCondLst>
                                        </p:cTn>
                                        <p:tgtEl>
                                          <p:spTgt spid="382"/>
                                        </p:tgtEl>
                                        <p:attrNameLst>
                                          <p:attrName>style.visibility</p:attrName>
                                        </p:attrNameLst>
                                      </p:cBhvr>
                                      <p:to>
                                        <p:strVal val="visible"/>
                                      </p:to>
                                    </p:set>
                                    <p:animEffect transition="in" filter="fade">
                                      <p:cBhvr>
                                        <p:cTn dur="500" id="38"/>
                                        <p:tgtEl>
                                          <p:spTgt spid="382"/>
                                        </p:tgtEl>
                                      </p:cBhvr>
                                    </p:animEffect>
                                  </p:childTnLst>
                                </p:cTn>
                              </p:par>
                              <p:par>
                                <p:cTn fill="hold" grpId="0" id="39" nodeType="withEffect" presetClass="entr" presetID="16" presetSubtype="21">
                                  <p:stCondLst>
                                    <p:cond delay="0"/>
                                  </p:stCondLst>
                                  <p:childTnLst>
                                    <p:set>
                                      <p:cBhvr>
                                        <p:cTn dur="1" fill="hold" id="40">
                                          <p:stCondLst>
                                            <p:cond delay="0"/>
                                          </p:stCondLst>
                                        </p:cTn>
                                        <p:tgtEl>
                                          <p:spTgt spid="1049411"/>
                                        </p:tgtEl>
                                        <p:attrNameLst>
                                          <p:attrName>style.visibility</p:attrName>
                                        </p:attrNameLst>
                                      </p:cBhvr>
                                      <p:to>
                                        <p:strVal val="visible"/>
                                      </p:to>
                                    </p:set>
                                    <p:animEffect transition="in" filter="barn(inVertical)">
                                      <p:cBhvr>
                                        <p:cTn dur="500" id="41"/>
                                        <p:tgtEl>
                                          <p:spTgt spid="1049411"/>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049397"/>
                                        </p:tgtEl>
                                        <p:attrNameLst>
                                          <p:attrName>style.visibility</p:attrName>
                                        </p:attrNameLst>
                                      </p:cBhvr>
                                      <p:to>
                                        <p:strVal val="visible"/>
                                      </p:to>
                                    </p:set>
                                    <p:animEffect transition="in" filter="fade">
                                      <p:cBhvr>
                                        <p:cTn dur="500" id="45"/>
                                        <p:tgtEl>
                                          <p:spTgt spid="1049397"/>
                                        </p:tgtEl>
                                      </p:cBhvr>
                                    </p:animEffect>
                                  </p:childTnLst>
                                </p:cTn>
                              </p:par>
                            </p:childTnLst>
                          </p:cTn>
                        </p:par>
                        <p:par>
                          <p:cTn fill="hold" id="46">
                            <p:stCondLst>
                              <p:cond delay="2000"/>
                            </p:stCondLst>
                            <p:childTnLst>
                              <p:par>
                                <p:cTn fill="hold" id="47" nodeType="afterEffect" presetClass="entr" presetID="10" presetSubtype="0">
                                  <p:stCondLst>
                                    <p:cond delay="0"/>
                                  </p:stCondLst>
                                  <p:childTnLst>
                                    <p:set>
                                      <p:cBhvr>
                                        <p:cTn dur="1" fill="hold" id="48">
                                          <p:stCondLst>
                                            <p:cond delay="0"/>
                                          </p:stCondLst>
                                        </p:cTn>
                                        <p:tgtEl>
                                          <p:spTgt spid="383"/>
                                        </p:tgtEl>
                                        <p:attrNameLst>
                                          <p:attrName>style.visibility</p:attrName>
                                        </p:attrNameLst>
                                      </p:cBhvr>
                                      <p:to>
                                        <p:strVal val="visible"/>
                                      </p:to>
                                    </p:set>
                                    <p:animEffect transition="in" filter="fade">
                                      <p:cBhvr>
                                        <p:cTn dur="500" id="49"/>
                                        <p:tgtEl>
                                          <p:spTgt spid="383"/>
                                        </p:tgtEl>
                                      </p:cBhvr>
                                    </p:animEffect>
                                  </p:childTnLst>
                                </p:cTn>
                              </p:par>
                              <p:par>
                                <p:cTn fill="hold" grpId="0" id="50" nodeType="withEffect" presetClass="entr" presetID="16" presetSubtype="21">
                                  <p:stCondLst>
                                    <p:cond delay="0"/>
                                  </p:stCondLst>
                                  <p:childTnLst>
                                    <p:set>
                                      <p:cBhvr>
                                        <p:cTn dur="1" fill="hold" id="51">
                                          <p:stCondLst>
                                            <p:cond delay="0"/>
                                          </p:stCondLst>
                                        </p:cTn>
                                        <p:tgtEl>
                                          <p:spTgt spid="1049412"/>
                                        </p:tgtEl>
                                        <p:attrNameLst>
                                          <p:attrName>style.visibility</p:attrName>
                                        </p:attrNameLst>
                                      </p:cBhvr>
                                      <p:to>
                                        <p:strVal val="visible"/>
                                      </p:to>
                                    </p:set>
                                    <p:animEffect transition="in" filter="barn(inVertical)">
                                      <p:cBhvr>
                                        <p:cTn dur="500" id="52"/>
                                        <p:tgtEl>
                                          <p:spTgt spid="1049412"/>
                                        </p:tgtEl>
                                      </p:cBhvr>
                                    </p:animEffect>
                                  </p:childTnLst>
                                </p:cTn>
                              </p:par>
                            </p:childTnLst>
                          </p:cTn>
                        </p:par>
                        <p:par>
                          <p:cTn fill="hold" id="53">
                            <p:stCondLst>
                              <p:cond delay="2500"/>
                            </p:stCondLst>
                            <p:childTnLst>
                              <p:par>
                                <p:cTn fill="hold" id="54" nodeType="afterEffect" presetClass="entr" presetID="10" presetSubtype="0">
                                  <p:stCondLst>
                                    <p:cond delay="0"/>
                                  </p:stCondLst>
                                  <p:childTnLst>
                                    <p:set>
                                      <p:cBhvr>
                                        <p:cTn dur="1" fill="hold" id="55">
                                          <p:stCondLst>
                                            <p:cond delay="0"/>
                                          </p:stCondLst>
                                        </p:cTn>
                                        <p:tgtEl>
                                          <p:spTgt spid="379"/>
                                        </p:tgtEl>
                                        <p:attrNameLst>
                                          <p:attrName>style.visibility</p:attrName>
                                        </p:attrNameLst>
                                      </p:cBhvr>
                                      <p:to>
                                        <p:strVal val="visible"/>
                                      </p:to>
                                    </p:set>
                                    <p:animEffect transition="in" filter="fade">
                                      <p:cBhvr>
                                        <p:cTn dur="500" id="56"/>
                                        <p:tgtEl>
                                          <p:spTgt spid="379"/>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6" presetSubtype="21">
                                  <p:stCondLst>
                                    <p:cond delay="0"/>
                                  </p:stCondLst>
                                  <p:childTnLst>
                                    <p:set>
                                      <p:cBhvr>
                                        <p:cTn dur="1" fill="hold" id="60">
                                          <p:stCondLst>
                                            <p:cond delay="0"/>
                                          </p:stCondLst>
                                        </p:cTn>
                                        <p:tgtEl>
                                          <p:spTgt spid="1049413"/>
                                        </p:tgtEl>
                                        <p:attrNameLst>
                                          <p:attrName>style.visibility</p:attrName>
                                        </p:attrNameLst>
                                      </p:cBhvr>
                                      <p:to>
                                        <p:strVal val="visible"/>
                                      </p:to>
                                    </p:set>
                                    <p:animEffect transition="in" filter="barn(inVertical)">
                                      <p:cBhvr>
                                        <p:cTn dur="500" id="61"/>
                                        <p:tgtEl>
                                          <p:spTgt spid="1049413"/>
                                        </p:tgtEl>
                                      </p:cBhvr>
                                    </p:animEffect>
                                  </p:childTnLst>
                                </p:cTn>
                              </p:par>
                            </p:childTnLst>
                          </p:cTn>
                        </p:par>
                        <p:par>
                          <p:cTn fill="hold" id="62">
                            <p:stCondLst>
                              <p:cond delay="500"/>
                            </p:stCondLst>
                            <p:childTnLst>
                              <p:par>
                                <p:cTn fill="hold" id="63" nodeType="afterEffect" presetClass="entr" presetID="10" presetSubtype="0">
                                  <p:stCondLst>
                                    <p:cond delay="0"/>
                                  </p:stCondLst>
                                  <p:childTnLst>
                                    <p:set>
                                      <p:cBhvr>
                                        <p:cTn dur="1" fill="hold" id="64">
                                          <p:stCondLst>
                                            <p:cond delay="0"/>
                                          </p:stCondLst>
                                        </p:cTn>
                                        <p:tgtEl>
                                          <p:spTgt spid="378"/>
                                        </p:tgtEl>
                                        <p:attrNameLst>
                                          <p:attrName>style.visibility</p:attrName>
                                        </p:attrNameLst>
                                      </p:cBhvr>
                                      <p:to>
                                        <p:strVal val="visible"/>
                                      </p:to>
                                    </p:set>
                                    <p:animEffect transition="in" filter="fade">
                                      <p:cBhvr>
                                        <p:cTn dur="500" id="65"/>
                                        <p:tgtEl>
                                          <p:spTgt spid="378"/>
                                        </p:tgtEl>
                                      </p:cBhvr>
                                    </p:animEffect>
                                  </p:childTnLst>
                                </p:cTn>
                              </p:par>
                            </p:childTnLst>
                          </p:cTn>
                        </p:par>
                        <p:par>
                          <p:cTn fill="hold" id="66">
                            <p:stCondLst>
                              <p:cond delay="1000"/>
                            </p:stCondLst>
                            <p:childTnLst>
                              <p:par>
                                <p:cTn fill="hold" id="67" nodeType="afterEffect" presetClass="entr" presetID="10" presetSubtype="0">
                                  <p:stCondLst>
                                    <p:cond delay="0"/>
                                  </p:stCondLst>
                                  <p:childTnLst>
                                    <p:set>
                                      <p:cBhvr>
                                        <p:cTn dur="1" fill="hold" id="68">
                                          <p:stCondLst>
                                            <p:cond delay="0"/>
                                          </p:stCondLst>
                                        </p:cTn>
                                        <p:tgtEl>
                                          <p:spTgt spid="381"/>
                                        </p:tgtEl>
                                        <p:attrNameLst>
                                          <p:attrName>style.visibility</p:attrName>
                                        </p:attrNameLst>
                                      </p:cBhvr>
                                      <p:to>
                                        <p:strVal val="visible"/>
                                      </p:to>
                                    </p:set>
                                    <p:animEffect transition="in" filter="fade">
                                      <p:cBhvr>
                                        <p:cTn dur="500" id="69"/>
                                        <p:tgtEl>
                                          <p:spTgt spid="381"/>
                                        </p:tgtEl>
                                      </p:cBhvr>
                                    </p:animEffect>
                                  </p:childTnLst>
                                </p:cTn>
                              </p:par>
                              <p:par>
                                <p:cTn fill="hold" grpId="0" id="70" nodeType="withEffect" presetClass="entr" presetID="16" presetSubtype="21">
                                  <p:stCondLst>
                                    <p:cond delay="0"/>
                                  </p:stCondLst>
                                  <p:childTnLst>
                                    <p:set>
                                      <p:cBhvr>
                                        <p:cTn dur="1" fill="hold" id="71">
                                          <p:stCondLst>
                                            <p:cond delay="0"/>
                                          </p:stCondLst>
                                        </p:cTn>
                                        <p:tgtEl>
                                          <p:spTgt spid="1049414"/>
                                        </p:tgtEl>
                                        <p:attrNameLst>
                                          <p:attrName>style.visibility</p:attrName>
                                        </p:attrNameLst>
                                      </p:cBhvr>
                                      <p:to>
                                        <p:strVal val="visible"/>
                                      </p:to>
                                    </p:set>
                                    <p:animEffect transition="in" filter="barn(inVertical)">
                                      <p:cBhvr>
                                        <p:cTn dur="500" id="72"/>
                                        <p:tgtEl>
                                          <p:spTgt spid="1049414"/>
                                        </p:tgtEl>
                                      </p:cBhvr>
                                    </p:animEffect>
                                  </p:childTnLst>
                                </p:cTn>
                              </p:par>
                            </p:childTnLst>
                          </p:cTn>
                        </p:par>
                        <p:par>
                          <p:cTn fill="hold" id="73">
                            <p:stCondLst>
                              <p:cond delay="2000"/>
                            </p:stCondLst>
                            <p:childTnLst>
                              <p:par>
                                <p:cTn fill="hold" id="74" nodeType="afterEffect" presetClass="entr" presetID="10" presetSubtype="0">
                                  <p:stCondLst>
                                    <p:cond delay="0"/>
                                  </p:stCondLst>
                                  <p:childTnLst>
                                    <p:set>
                                      <p:cBhvr>
                                        <p:cTn dur="1" fill="hold" id="75">
                                          <p:stCondLst>
                                            <p:cond delay="0"/>
                                          </p:stCondLst>
                                        </p:cTn>
                                        <p:tgtEl>
                                          <p:spTgt spid="377"/>
                                        </p:tgtEl>
                                        <p:attrNameLst>
                                          <p:attrName>style.visibility</p:attrName>
                                        </p:attrNameLst>
                                      </p:cBhvr>
                                      <p:to>
                                        <p:strVal val="visible"/>
                                      </p:to>
                                    </p:set>
                                    <p:animEffect transition="in" filter="fade">
                                      <p:cBhvr>
                                        <p:cTn dur="500" id="76"/>
                                        <p:tgtEl>
                                          <p:spTgt spid="377"/>
                                        </p:tgtEl>
                                      </p:cBhvr>
                                    </p:animEffect>
                                  </p:childTnLst>
                                </p:cTn>
                              </p:par>
                            </p:childTnLst>
                          </p:cTn>
                        </p:par>
                        <p:par>
                          <p:cTn fill="hold" id="77">
                            <p:stCondLst>
                              <p:cond delay="2500"/>
                            </p:stCondLst>
                            <p:childTnLst>
                              <p:par>
                                <p:cTn fill="hold" id="78" nodeType="afterEffect" presetClass="entr" presetID="10" presetSubtype="0">
                                  <p:stCondLst>
                                    <p:cond delay="0"/>
                                  </p:stCondLst>
                                  <p:childTnLst>
                                    <p:set>
                                      <p:cBhvr>
                                        <p:cTn dur="1" fill="hold" id="79">
                                          <p:stCondLst>
                                            <p:cond delay="0"/>
                                          </p:stCondLst>
                                        </p:cTn>
                                        <p:tgtEl>
                                          <p:spTgt spid="380"/>
                                        </p:tgtEl>
                                        <p:attrNameLst>
                                          <p:attrName>style.visibility</p:attrName>
                                        </p:attrNameLst>
                                      </p:cBhvr>
                                      <p:to>
                                        <p:strVal val="visible"/>
                                      </p:to>
                                    </p:set>
                                    <p:animEffect transition="in" filter="fade">
                                      <p:cBhvr>
                                        <p:cTn dur="500" id="80"/>
                                        <p:tgtEl>
                                          <p:spTgt spid="380"/>
                                        </p:tgtEl>
                                      </p:cBhvr>
                                    </p:animEffect>
                                  </p:childTnLst>
                                </p:cTn>
                              </p:par>
                              <p:par>
                                <p:cTn fill="hold" grpId="0" id="81" nodeType="withEffect" presetClass="entr" presetID="16" presetSubtype="21">
                                  <p:stCondLst>
                                    <p:cond delay="0"/>
                                  </p:stCondLst>
                                  <p:childTnLst>
                                    <p:set>
                                      <p:cBhvr>
                                        <p:cTn dur="1" fill="hold" id="82">
                                          <p:stCondLst>
                                            <p:cond delay="0"/>
                                          </p:stCondLst>
                                        </p:cTn>
                                        <p:tgtEl>
                                          <p:spTgt spid="1049416"/>
                                        </p:tgtEl>
                                        <p:attrNameLst>
                                          <p:attrName>style.visibility</p:attrName>
                                        </p:attrNameLst>
                                      </p:cBhvr>
                                      <p:to>
                                        <p:strVal val="visible"/>
                                      </p:to>
                                    </p:set>
                                    <p:animEffect transition="in" filter="barn(inVertical)">
                                      <p:cBhvr>
                                        <p:cTn dur="500" id="83"/>
                                        <p:tgtEl>
                                          <p:spTgt spid="1049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97" grpId="0" bldLvl="0" animBg="1"/>
      <p:bldP spid="1049408" grpId="0"/>
      <p:bldP spid="1049411" grpId="0"/>
      <p:bldP spid="1049412" grpId="0"/>
      <p:bldP spid="1049413" grpId="0"/>
      <p:bldP spid="1049414" grpId="0"/>
      <p:bldP spid="1049415" grpId="0" animBg="1"/>
      <p:bldP spid="1049416" grpId="0"/>
      <p:bldP spid="10494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86" name=""/>
        <p:cNvGrpSpPr/>
        <p:nvPr/>
      </p:nvGrpSpPr>
      <p:grpSpPr>
        <a:xfrm>
          <a:off x="0" y="0"/>
          <a:ext cx="0" cy="0"/>
          <a:chOff x="0" y="0"/>
          <a:chExt cx="0" cy="0"/>
        </a:xfrm>
      </p:grpSpPr>
      <p:pic>
        <p:nvPicPr>
          <p:cNvPr id="2097271" name="图片 14"/>
          <p:cNvPicPr>
            <a:picLocks noChangeAspect="1"/>
          </p:cNvPicPr>
          <p:nvPr/>
        </p:nvPicPr>
        <p:blipFill rotWithShape="1">
          <a:blip xmlns:r="http://schemas.openxmlformats.org/officeDocument/2006/relationships" r:embed="rId1"/>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87" name="组合 8"/>
          <p:cNvGrpSpPr/>
          <p:nvPr/>
        </p:nvGrpSpPr>
        <p:grpSpPr>
          <a:xfrm>
            <a:off x="426473" y="326002"/>
            <a:ext cx="2768387" cy="1023878"/>
            <a:chOff x="380753" y="256554"/>
            <a:chExt cx="2768387" cy="1023878"/>
          </a:xfrm>
        </p:grpSpPr>
        <p:sp>
          <p:nvSpPr>
            <p:cNvPr id="1049421" name="文本框 17"/>
            <p:cNvSpPr txBox="1"/>
            <p:nvPr/>
          </p:nvSpPr>
          <p:spPr>
            <a:xfrm>
              <a:off x="380753" y="256554"/>
              <a:ext cx="2768387" cy="677108"/>
            </a:xfrm>
            <a:prstGeom prst="rect"/>
            <a:noFill/>
          </p:spPr>
          <p:txBody>
            <a:bodyPr bIns="0" lIns="0" rIns="0" rtlCol="0" tIns="0" wrap="none">
              <a:spAutoFit/>
            </a:bodyPr>
            <a:p>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4400" lang="en-US"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9422" name="文本框 25"/>
            <p:cNvSpPr txBox="1"/>
            <p:nvPr/>
          </p:nvSpPr>
          <p:spPr>
            <a:xfrm>
              <a:off x="500758" y="1064988"/>
              <a:ext cx="2121791" cy="215444"/>
            </a:xfrm>
            <a:prstGeom prst="rect"/>
            <a:noFill/>
          </p:spPr>
          <p:txBody>
            <a:bodyPr bIns="0" lIns="0" rIns="0" rtlCol="0" tIns="0" wrap="square">
              <a:spAutoFit/>
            </a:bodyPr>
            <a:p>
              <a:pPr algn="dist"/>
              <a:endParaRPr altLang="en-US" dirty="0" sz="1400" i="1" lang="zh-CN">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1049423"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grpSp>
        <p:nvGrpSpPr>
          <p:cNvPr id="388" name="组合 10"/>
          <p:cNvGrpSpPr/>
          <p:nvPr/>
        </p:nvGrpSpPr>
        <p:grpSpPr>
          <a:xfrm>
            <a:off x="2654194" y="1376289"/>
            <a:ext cx="3645006" cy="660250"/>
            <a:chOff x="1672156" y="1953172"/>
            <a:chExt cx="3314043" cy="600299"/>
          </a:xfrm>
        </p:grpSpPr>
        <p:grpSp>
          <p:nvGrpSpPr>
            <p:cNvPr id="389" name="组合 9"/>
            <p:cNvGrpSpPr/>
            <p:nvPr/>
          </p:nvGrpSpPr>
          <p:grpSpPr>
            <a:xfrm>
              <a:off x="1672156" y="1953172"/>
              <a:ext cx="3314043" cy="600299"/>
              <a:chOff x="1442977" y="2200774"/>
              <a:chExt cx="3314043" cy="600299"/>
            </a:xfrm>
          </p:grpSpPr>
          <p:sp>
            <p:nvSpPr>
              <p:cNvPr id="1049424" name="矩形: 圆角 24"/>
              <p:cNvSpPr/>
              <p:nvPr/>
            </p:nvSpPr>
            <p:spPr>
              <a:xfrm>
                <a:off x="1442977" y="2200774"/>
                <a:ext cx="3314043"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25"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01</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26" name="文本框 32"/>
            <p:cNvSpPr txBox="1"/>
            <p:nvPr/>
          </p:nvSpPr>
          <p:spPr>
            <a:xfrm>
              <a:off x="2590559" y="2057551"/>
              <a:ext cx="223864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网络安全现状</a:t>
              </a:r>
            </a:p>
          </p:txBody>
        </p:sp>
      </p:grpSp>
      <p:grpSp>
        <p:nvGrpSpPr>
          <p:cNvPr id="390" name="组合 36"/>
          <p:cNvGrpSpPr/>
          <p:nvPr/>
        </p:nvGrpSpPr>
        <p:grpSpPr>
          <a:xfrm>
            <a:off x="4010025" y="2468618"/>
            <a:ext cx="5575443" cy="660250"/>
            <a:chOff x="1672156" y="1953172"/>
            <a:chExt cx="4879601" cy="600299"/>
          </a:xfrm>
        </p:grpSpPr>
        <p:grpSp>
          <p:nvGrpSpPr>
            <p:cNvPr id="391" name="组合 37"/>
            <p:cNvGrpSpPr/>
            <p:nvPr/>
          </p:nvGrpSpPr>
          <p:grpSpPr>
            <a:xfrm>
              <a:off x="1672156" y="1953172"/>
              <a:ext cx="4879601" cy="600299"/>
              <a:chOff x="1442977" y="2200774"/>
              <a:chExt cx="4879601" cy="600299"/>
            </a:xfrm>
          </p:grpSpPr>
          <p:sp>
            <p:nvSpPr>
              <p:cNvPr id="1049427" name="矩形: 圆角 39"/>
              <p:cNvSpPr/>
              <p:nvPr/>
            </p:nvSpPr>
            <p:spPr>
              <a:xfrm>
                <a:off x="1442977" y="2200774"/>
                <a:ext cx="487960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28"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02</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29" name="文本框 38"/>
            <p:cNvSpPr txBox="1"/>
            <p:nvPr/>
          </p:nvSpPr>
          <p:spPr>
            <a:xfrm>
              <a:off x="2482036" y="2046059"/>
              <a:ext cx="3950680"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网络安全威胁与防护措施</a:t>
              </a:r>
            </a:p>
          </p:txBody>
        </p:sp>
      </p:grpSp>
      <p:grpSp>
        <p:nvGrpSpPr>
          <p:cNvPr id="392" name="组合 41"/>
          <p:cNvGrpSpPr/>
          <p:nvPr/>
        </p:nvGrpSpPr>
        <p:grpSpPr>
          <a:xfrm>
            <a:off x="2654194" y="3560947"/>
            <a:ext cx="3834131" cy="660250"/>
            <a:chOff x="1672156" y="1953172"/>
            <a:chExt cx="3218804" cy="600299"/>
          </a:xfrm>
        </p:grpSpPr>
        <p:grpSp>
          <p:nvGrpSpPr>
            <p:cNvPr id="393" name="组合 42"/>
            <p:cNvGrpSpPr/>
            <p:nvPr/>
          </p:nvGrpSpPr>
          <p:grpSpPr>
            <a:xfrm>
              <a:off x="1672156" y="1953172"/>
              <a:ext cx="3218804" cy="600299"/>
              <a:chOff x="1442977" y="2200774"/>
              <a:chExt cx="3218804" cy="600299"/>
            </a:xfrm>
          </p:grpSpPr>
          <p:sp>
            <p:nvSpPr>
              <p:cNvPr id="1049430" name="矩形: 圆角 44"/>
              <p:cNvSpPr/>
              <p:nvPr/>
            </p:nvSpPr>
            <p:spPr>
              <a:xfrm>
                <a:off x="1442977" y="2200774"/>
                <a:ext cx="321880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31"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03</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32" name="文本框 43"/>
            <p:cNvSpPr txBox="1"/>
            <p:nvPr/>
          </p:nvSpPr>
          <p:spPr>
            <a:xfrm>
              <a:off x="2542526" y="2050207"/>
              <a:ext cx="2067061" cy="447729"/>
            </a:xfrm>
            <a:prstGeom prst="rect"/>
            <a:noFill/>
          </p:spPr>
          <p:txBody>
            <a:bodyPr bIns="0" lIns="0" rIns="0" rtlCol="0" tIns="0" wrap="none">
              <a:spAutoFit/>
            </a:bodyPr>
            <a:p>
              <a:r>
                <a:rPr altLang="en-US" dirty="0" sz="3200" lang="zh-CN">
                  <a:solidFill>
                    <a:srgbClr val="FFC000"/>
                  </a:solidFill>
                  <a:latin typeface="方正正大黑简体" panose="02000000000000000000" pitchFamily="2" charset="-122"/>
                  <a:ea typeface="方正正大黑简体" panose="02000000000000000000" pitchFamily="2" charset="-122"/>
                </a:rPr>
                <a:t>网络安全策略</a:t>
              </a:r>
            </a:p>
          </p:txBody>
        </p:sp>
      </p:grpSp>
      <p:grpSp>
        <p:nvGrpSpPr>
          <p:cNvPr id="394" name="组合 46"/>
          <p:cNvGrpSpPr/>
          <p:nvPr/>
        </p:nvGrpSpPr>
        <p:grpSpPr>
          <a:xfrm>
            <a:off x="4182051" y="4653275"/>
            <a:ext cx="4671663" cy="660250"/>
            <a:chOff x="1672156" y="1953172"/>
            <a:chExt cx="3541918" cy="600299"/>
          </a:xfrm>
        </p:grpSpPr>
        <p:grpSp>
          <p:nvGrpSpPr>
            <p:cNvPr id="395" name="组合 47"/>
            <p:cNvGrpSpPr/>
            <p:nvPr/>
          </p:nvGrpSpPr>
          <p:grpSpPr>
            <a:xfrm>
              <a:off x="1672156" y="1953172"/>
              <a:ext cx="3541918" cy="600299"/>
              <a:chOff x="1442977" y="2200774"/>
              <a:chExt cx="3541918" cy="600299"/>
            </a:xfrm>
          </p:grpSpPr>
          <p:sp>
            <p:nvSpPr>
              <p:cNvPr id="1049433" name="矩形: 圆角 49"/>
              <p:cNvSpPr/>
              <p:nvPr/>
            </p:nvSpPr>
            <p:spPr>
              <a:xfrm>
                <a:off x="1442977" y="2200774"/>
                <a:ext cx="3541918"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34"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04</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35" name="文本框 48"/>
            <p:cNvSpPr txBox="1"/>
            <p:nvPr/>
          </p:nvSpPr>
          <p:spPr>
            <a:xfrm>
              <a:off x="2535214" y="2050208"/>
              <a:ext cx="248903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网络安全体系结构</a:t>
              </a:r>
            </a:p>
          </p:txBody>
        </p:sp>
      </p:grpSp>
      <p:grpSp>
        <p:nvGrpSpPr>
          <p:cNvPr id="396" name="组合 13"/>
          <p:cNvGrpSpPr/>
          <p:nvPr/>
        </p:nvGrpSpPr>
        <p:grpSpPr>
          <a:xfrm>
            <a:off x="8671068" y="1502263"/>
            <a:ext cx="1261641" cy="914400"/>
            <a:chOff x="8171726" y="1006998"/>
            <a:chExt cx="1261641" cy="914400"/>
          </a:xfrm>
        </p:grpSpPr>
        <p:sp>
          <p:nvSpPr>
            <p:cNvPr id="1049436" name="椭圆 11"/>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37" name="椭圆 51"/>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97" name="组合 54"/>
          <p:cNvGrpSpPr/>
          <p:nvPr/>
        </p:nvGrpSpPr>
        <p:grpSpPr>
          <a:xfrm rot="7080203">
            <a:off x="1385110" y="3275645"/>
            <a:ext cx="569921" cy="413062"/>
            <a:chOff x="8171726" y="1006998"/>
            <a:chExt cx="1261641" cy="914400"/>
          </a:xfrm>
        </p:grpSpPr>
        <p:sp>
          <p:nvSpPr>
            <p:cNvPr id="1049438" name="椭圆 55"/>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39" name="椭圆 56"/>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98" name="组合 52"/>
          <p:cNvGrpSpPr/>
          <p:nvPr/>
        </p:nvGrpSpPr>
        <p:grpSpPr>
          <a:xfrm>
            <a:off x="2668269" y="5650515"/>
            <a:ext cx="3834131" cy="660250"/>
            <a:chOff x="1672156" y="1953172"/>
            <a:chExt cx="2906926" cy="600299"/>
          </a:xfrm>
        </p:grpSpPr>
        <p:grpSp>
          <p:nvGrpSpPr>
            <p:cNvPr id="399" name="组合 53"/>
            <p:cNvGrpSpPr/>
            <p:nvPr/>
          </p:nvGrpSpPr>
          <p:grpSpPr>
            <a:xfrm>
              <a:off x="1672156" y="1953172"/>
              <a:ext cx="2906926" cy="600299"/>
              <a:chOff x="1442977" y="2200774"/>
              <a:chExt cx="2906926" cy="600299"/>
            </a:xfrm>
          </p:grpSpPr>
          <p:sp>
            <p:nvSpPr>
              <p:cNvPr id="1049440" name="矩形: 圆角 58"/>
              <p:cNvSpPr/>
              <p:nvPr/>
            </p:nvSpPr>
            <p:spPr>
              <a:xfrm>
                <a:off x="1442977" y="2200774"/>
                <a:ext cx="290692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41" name="矩形: 圆角 59"/>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05</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42" name="文本框 57"/>
            <p:cNvSpPr txBox="1"/>
            <p:nvPr/>
          </p:nvSpPr>
          <p:spPr>
            <a:xfrm>
              <a:off x="2535214" y="2050208"/>
              <a:ext cx="1866778"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网络安全模型</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9423"/>
                                        </p:tgtEl>
                                        <p:attrNameLst>
                                          <p:attrName>style.visibility</p:attrName>
                                        </p:attrNameLst>
                                      </p:cBhvr>
                                      <p:to>
                                        <p:strVal val="visible"/>
                                      </p:to>
                                    </p:set>
                                    <p:animEffect transition="in" filter="fade">
                                      <p:cBhvr>
                                        <p:cTn dur="1000" id="7"/>
                                        <p:tgtEl>
                                          <p:spTgt spid="1049423"/>
                                        </p:tgtEl>
                                      </p:cBhvr>
                                    </p:animEffect>
                                    <p:anim calcmode="lin" valueType="num">
                                      <p:cBhvr>
                                        <p:cTn dur="1000" fill="hold" id="8"/>
                                        <p:tgtEl>
                                          <p:spTgt spid="1049423"/>
                                        </p:tgtEl>
                                        <p:attrNameLst>
                                          <p:attrName>ppt_x</p:attrName>
                                        </p:attrNameLst>
                                      </p:cBhvr>
                                      <p:tavLst>
                                        <p:tav tm="0">
                                          <p:val>
                                            <p:strVal val="#ppt_x"/>
                                          </p:val>
                                        </p:tav>
                                        <p:tav tm="100000">
                                          <p:val>
                                            <p:strVal val="#ppt_x"/>
                                          </p:val>
                                        </p:tav>
                                      </p:tavLst>
                                    </p:anim>
                                    <p:anim calcmode="lin" valueType="num">
                                      <p:cBhvr>
                                        <p:cTn dur="1000" fill="hold" id="9"/>
                                        <p:tgtEl>
                                          <p:spTgt spid="104942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397"/>
                                        </p:tgtEl>
                                        <p:attrNameLst>
                                          <p:attrName>style.visibility</p:attrName>
                                        </p:attrNameLst>
                                      </p:cBhvr>
                                      <p:to>
                                        <p:strVal val="visible"/>
                                      </p:to>
                                    </p:set>
                                    <p:animEffect transition="in" filter="fade">
                                      <p:cBhvr>
                                        <p:cTn dur="1000" id="12"/>
                                        <p:tgtEl>
                                          <p:spTgt spid="397"/>
                                        </p:tgtEl>
                                      </p:cBhvr>
                                    </p:animEffect>
                                    <p:anim calcmode="lin" valueType="num">
                                      <p:cBhvr>
                                        <p:cTn dur="1000" fill="hold" id="13"/>
                                        <p:tgtEl>
                                          <p:spTgt spid="397"/>
                                        </p:tgtEl>
                                        <p:attrNameLst>
                                          <p:attrName>ppt_x</p:attrName>
                                        </p:attrNameLst>
                                      </p:cBhvr>
                                      <p:tavLst>
                                        <p:tav tm="0">
                                          <p:val>
                                            <p:strVal val="#ppt_x"/>
                                          </p:val>
                                        </p:tav>
                                        <p:tav tm="100000">
                                          <p:val>
                                            <p:strVal val="#ppt_x"/>
                                          </p:val>
                                        </p:tav>
                                      </p:tavLst>
                                    </p:anim>
                                    <p:anim calcmode="lin" valueType="num">
                                      <p:cBhvr>
                                        <p:cTn dur="1000" fill="hold" id="14"/>
                                        <p:tgtEl>
                                          <p:spTgt spid="397"/>
                                        </p:tgtEl>
                                        <p:attrNameLst>
                                          <p:attrName>ppt_y</p:attrName>
                                        </p:attrNameLst>
                                      </p:cBhvr>
                                      <p:tavLst>
                                        <p:tav tm="0">
                                          <p:val>
                                            <p:strVal val="#ppt_y-.1"/>
                                          </p:val>
                                        </p:tav>
                                        <p:tav tm="100000">
                                          <p:val>
                                            <p:strVal val="#ppt_y"/>
                                          </p:val>
                                        </p:tav>
                                      </p:tavLst>
                                    </p:anim>
                                  </p:childTnLst>
                                </p:cTn>
                              </p:par>
                              <p:par>
                                <p:cTn fill="hold" id="15" nodeType="withEffect" presetClass="entr" presetID="47" presetSubtype="0">
                                  <p:stCondLst>
                                    <p:cond delay="0"/>
                                  </p:stCondLst>
                                  <p:childTnLst>
                                    <p:set>
                                      <p:cBhvr>
                                        <p:cTn dur="1" fill="hold" id="16">
                                          <p:stCondLst>
                                            <p:cond delay="0"/>
                                          </p:stCondLst>
                                        </p:cTn>
                                        <p:tgtEl>
                                          <p:spTgt spid="396"/>
                                        </p:tgtEl>
                                        <p:attrNameLst>
                                          <p:attrName>style.visibility</p:attrName>
                                        </p:attrNameLst>
                                      </p:cBhvr>
                                      <p:to>
                                        <p:strVal val="visible"/>
                                      </p:to>
                                    </p:set>
                                    <p:animEffect transition="in" filter="fade">
                                      <p:cBhvr>
                                        <p:cTn dur="1000" id="17"/>
                                        <p:tgtEl>
                                          <p:spTgt spid="396"/>
                                        </p:tgtEl>
                                      </p:cBhvr>
                                    </p:animEffect>
                                    <p:anim calcmode="lin" valueType="num">
                                      <p:cBhvr>
                                        <p:cTn dur="1000" fill="hold" id="18"/>
                                        <p:tgtEl>
                                          <p:spTgt spid="396"/>
                                        </p:tgtEl>
                                        <p:attrNameLst>
                                          <p:attrName>ppt_x</p:attrName>
                                        </p:attrNameLst>
                                      </p:cBhvr>
                                      <p:tavLst>
                                        <p:tav tm="0">
                                          <p:val>
                                            <p:strVal val="#ppt_x"/>
                                          </p:val>
                                        </p:tav>
                                        <p:tav tm="100000">
                                          <p:val>
                                            <p:strVal val="#ppt_x"/>
                                          </p:val>
                                        </p:tav>
                                      </p:tavLst>
                                    </p:anim>
                                    <p:anim calcmode="lin" valueType="num">
                                      <p:cBhvr>
                                        <p:cTn dur="1000" fill="hold" id="19"/>
                                        <p:tgtEl>
                                          <p:spTgt spid="396"/>
                                        </p:tgtEl>
                                        <p:attrNameLst>
                                          <p:attrName>ppt_y</p:attrName>
                                        </p:attrNameLst>
                                      </p:cBhvr>
                                      <p:tavLst>
                                        <p:tav tm="0">
                                          <p:val>
                                            <p:strVal val="#ppt_y-.1"/>
                                          </p:val>
                                        </p:tav>
                                        <p:tav tm="100000">
                                          <p:val>
                                            <p:strVal val="#ppt_y"/>
                                          </p:val>
                                        </p:tav>
                                      </p:tavLst>
                                    </p:anim>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387"/>
                                        </p:tgtEl>
                                        <p:attrNameLst>
                                          <p:attrName>style.visibility</p:attrName>
                                        </p:attrNameLst>
                                      </p:cBhvr>
                                      <p:to>
                                        <p:strVal val="visible"/>
                                      </p:to>
                                    </p:set>
                                    <p:animEffect transition="in" filter="fade">
                                      <p:cBhvr>
                                        <p:cTn dur="1000" id="23"/>
                                        <p:tgtEl>
                                          <p:spTgt spid="387"/>
                                        </p:tgtEl>
                                      </p:cBhvr>
                                    </p:animEffect>
                                    <p:anim calcmode="lin" valueType="num">
                                      <p:cBhvr>
                                        <p:cTn dur="1000" fill="hold" id="24"/>
                                        <p:tgtEl>
                                          <p:spTgt spid="387"/>
                                        </p:tgtEl>
                                        <p:attrNameLst>
                                          <p:attrName>ppt_x</p:attrName>
                                        </p:attrNameLst>
                                      </p:cBhvr>
                                      <p:tavLst>
                                        <p:tav tm="0">
                                          <p:val>
                                            <p:strVal val="#ppt_x"/>
                                          </p:val>
                                        </p:tav>
                                        <p:tav tm="100000">
                                          <p:val>
                                            <p:strVal val="#ppt_x"/>
                                          </p:val>
                                        </p:tav>
                                      </p:tavLst>
                                    </p:anim>
                                    <p:anim calcmode="lin" valueType="num">
                                      <p:cBhvr>
                                        <p:cTn dur="1000" fill="hold" id="25"/>
                                        <p:tgtEl>
                                          <p:spTgt spid="387"/>
                                        </p:tgtEl>
                                        <p:attrNameLst>
                                          <p:attrName>ppt_y</p:attrName>
                                        </p:attrNameLst>
                                      </p:cBhvr>
                                      <p:tavLst>
                                        <p:tav tm="0">
                                          <p:val>
                                            <p:strVal val="#ppt_y+.1"/>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4">
                                  <p:stCondLst>
                                    <p:cond delay="0"/>
                                  </p:stCondLst>
                                  <p:childTnLst>
                                    <p:set>
                                      <p:cBhvr>
                                        <p:cTn dur="1" fill="hold" id="29">
                                          <p:stCondLst>
                                            <p:cond delay="0"/>
                                          </p:stCondLst>
                                        </p:cTn>
                                        <p:tgtEl>
                                          <p:spTgt spid="388"/>
                                        </p:tgtEl>
                                        <p:attrNameLst>
                                          <p:attrName>style.visibility</p:attrName>
                                        </p:attrNameLst>
                                      </p:cBhvr>
                                      <p:to>
                                        <p:strVal val="visible"/>
                                      </p:to>
                                    </p:set>
                                    <p:animEffect transition="in" filter="wipe(down)">
                                      <p:cBhvr>
                                        <p:cTn dur="500" id="30"/>
                                        <p:tgtEl>
                                          <p:spTgt spid="388"/>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4">
                                  <p:stCondLst>
                                    <p:cond delay="0"/>
                                  </p:stCondLst>
                                  <p:childTnLst>
                                    <p:set>
                                      <p:cBhvr>
                                        <p:cTn dur="1" fill="hold" id="34">
                                          <p:stCondLst>
                                            <p:cond delay="0"/>
                                          </p:stCondLst>
                                        </p:cTn>
                                        <p:tgtEl>
                                          <p:spTgt spid="390"/>
                                        </p:tgtEl>
                                        <p:attrNameLst>
                                          <p:attrName>style.visibility</p:attrName>
                                        </p:attrNameLst>
                                      </p:cBhvr>
                                      <p:to>
                                        <p:strVal val="visible"/>
                                      </p:to>
                                    </p:set>
                                    <p:animEffect transition="in" filter="wipe(down)">
                                      <p:cBhvr>
                                        <p:cTn dur="500" id="35"/>
                                        <p:tgtEl>
                                          <p:spTgt spid="39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92"/>
                                        </p:tgtEl>
                                        <p:attrNameLst>
                                          <p:attrName>style.visibility</p:attrName>
                                        </p:attrNameLst>
                                      </p:cBhvr>
                                      <p:to>
                                        <p:strVal val="visible"/>
                                      </p:to>
                                    </p:set>
                                    <p:animEffect transition="in" filter="wipe(down)">
                                      <p:cBhvr>
                                        <p:cTn dur="500" id="40"/>
                                        <p:tgtEl>
                                          <p:spTgt spid="392"/>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4">
                                  <p:stCondLst>
                                    <p:cond delay="0"/>
                                  </p:stCondLst>
                                  <p:childTnLst>
                                    <p:set>
                                      <p:cBhvr>
                                        <p:cTn dur="1" fill="hold" id="44">
                                          <p:stCondLst>
                                            <p:cond delay="0"/>
                                          </p:stCondLst>
                                        </p:cTn>
                                        <p:tgtEl>
                                          <p:spTgt spid="394"/>
                                        </p:tgtEl>
                                        <p:attrNameLst>
                                          <p:attrName>style.visibility</p:attrName>
                                        </p:attrNameLst>
                                      </p:cBhvr>
                                      <p:to>
                                        <p:strVal val="visible"/>
                                      </p:to>
                                    </p:set>
                                    <p:animEffect transition="in" filter="wipe(down)">
                                      <p:cBhvr>
                                        <p:cTn dur="500" id="45"/>
                                        <p:tgtEl>
                                          <p:spTgt spid="39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4">
                                  <p:stCondLst>
                                    <p:cond delay="0"/>
                                  </p:stCondLst>
                                  <p:childTnLst>
                                    <p:set>
                                      <p:cBhvr>
                                        <p:cTn dur="1" fill="hold" id="49">
                                          <p:stCondLst>
                                            <p:cond delay="0"/>
                                          </p:stCondLst>
                                        </p:cTn>
                                        <p:tgtEl>
                                          <p:spTgt spid="398"/>
                                        </p:tgtEl>
                                        <p:attrNameLst>
                                          <p:attrName>style.visibility</p:attrName>
                                        </p:attrNameLst>
                                      </p:cBhvr>
                                      <p:to>
                                        <p:strVal val="visible"/>
                                      </p:to>
                                    </p:set>
                                    <p:animEffect transition="in" filter="wipe(down)">
                                      <p:cBhvr>
                                        <p:cTn dur="500" id="5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00" name=""/>
        <p:cNvGrpSpPr/>
        <p:nvPr/>
      </p:nvGrpSpPr>
      <p:grpSpPr>
        <a:xfrm>
          <a:off x="0" y="0"/>
          <a:ext cx="0" cy="0"/>
          <a:chOff x="0" y="0"/>
          <a:chExt cx="0" cy="0"/>
        </a:xfrm>
      </p:grpSpPr>
      <p:pic>
        <p:nvPicPr>
          <p:cNvPr id="2097272" name="图片 14"/>
          <p:cNvPicPr>
            <a:picLocks noChangeAspect="1"/>
          </p:cNvPicPr>
          <p:nvPr/>
        </p:nvPicPr>
        <p:blipFill rotWithShape="1">
          <a:blip xmlns:r="http://schemas.openxmlformats.org/officeDocument/2006/relationships" r:embed="rId1"/>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443" name="椭圆 35"/>
          <p:cNvSpPr/>
          <p:nvPr/>
        </p:nvSpPr>
        <p:spPr>
          <a:xfrm flipV="1">
            <a:off x="2645229" y="-108856"/>
            <a:ext cx="6901542" cy="6901542"/>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44" name="文本框 17"/>
          <p:cNvSpPr txBox="1"/>
          <p:nvPr/>
        </p:nvSpPr>
        <p:spPr>
          <a:xfrm>
            <a:off x="2710458" y="3329453"/>
            <a:ext cx="6771084" cy="1354217"/>
          </a:xfrm>
          <a:prstGeom prst="rect"/>
          <a:noFill/>
        </p:spPr>
        <p:txBody>
          <a:bodyPr bIns="0" lIns="0" rIns="0" rtlCol="0" tIns="0" wrap="none">
            <a:spAutoFit/>
          </a:bodyPr>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p>
        </p:txBody>
      </p:sp>
      <p:sp>
        <p:nvSpPr>
          <p:cNvPr id="1049445" name="文本框 25"/>
          <p:cNvSpPr txBox="1"/>
          <p:nvPr/>
        </p:nvSpPr>
        <p:spPr>
          <a:xfrm>
            <a:off x="4829200" y="2221472"/>
            <a:ext cx="2483437" cy="738664"/>
          </a:xfrm>
          <a:prstGeom prst="rect"/>
          <a:noFill/>
        </p:spPr>
        <p:txBody>
          <a:bodyPr bIns="0" lIns="0" rIns="0" rtlCol="0" tIns="0" wrap="none">
            <a:spAutoFit/>
          </a:bodyPr>
          <a:p>
            <a:pPr algn="dist"/>
            <a:r>
              <a:rPr altLang="zh-CN" dirty="0" sz="4800" lang="en-US">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PART-03</a:t>
            </a:r>
            <a:endParaRPr altLang="en-US" dirty="0" sz="4800" lang="zh-CN">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04944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447"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448" name="文本框 34"/>
          <p:cNvSpPr txBox="1"/>
          <p:nvPr/>
        </p:nvSpPr>
        <p:spPr>
          <a:xfrm rot="5400000">
            <a:off x="-104164" y="2007446"/>
            <a:ext cx="1012828" cy="153888"/>
          </a:xfrm>
          <a:prstGeom prst="rect"/>
          <a:noFill/>
        </p:spPr>
        <p:txBody>
          <a:bodyPr bIns="0" lIns="0" rIns="0" rtlCol="0" tIns="0" wrap="square">
            <a:spAutoFit/>
          </a:bodyPr>
          <a:p>
            <a:pPr algn="dist"/>
            <a:r>
              <a:rPr altLang="zh-CN" dirty="0" sz="1000" lang="en-US">
                <a:solidFill>
                  <a:schemeClr val="bg1"/>
                </a:solidFill>
                <a:latin typeface="+mn-ea"/>
              </a:rPr>
              <a:t>BUSINESS PLAN</a:t>
            </a:r>
            <a:endParaRPr altLang="en-US" dirty="0" sz="1000" lang="zh-CN">
              <a:solidFill>
                <a:schemeClr val="bg1"/>
              </a:solidFill>
              <a:latin typeface="+mn-ea"/>
            </a:endParaRPr>
          </a:p>
        </p:txBody>
      </p:sp>
      <p:sp>
        <p:nvSpPr>
          <p:cNvPr id="1049449"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sz="1600" lang="zh-CN">
              <a:latin typeface="字魂45号-冰宇雅宋" panose="00000500000000000000" pitchFamily="2" charset="-122"/>
              <a:ea typeface="字魂45号-冰宇雅宋" panose="00000500000000000000" pitchFamily="2" charset="-122"/>
            </a:endParaRPr>
          </a:p>
        </p:txBody>
      </p:sp>
      <p:sp>
        <p:nvSpPr>
          <p:cNvPr id="1049450" name="椭圆 10"/>
          <p:cNvSpPr/>
          <p:nvPr/>
        </p:nvSpPr>
        <p:spPr>
          <a:xfrm>
            <a:off x="9256486" y="2044700"/>
            <a:ext cx="304800" cy="304800"/>
          </a:xfrm>
          <a:prstGeom prst="ellipse"/>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CN">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446"/>
                                        </p:tgtEl>
                                        <p:attrNameLst>
                                          <p:attrName>style.visibility</p:attrName>
                                        </p:attrNameLst>
                                      </p:cBhvr>
                                      <p:to>
                                        <p:strVal val="visible"/>
                                      </p:to>
                                    </p:set>
                                    <p:animEffect transition="in" filter="fade">
                                      <p:cBhvr>
                                        <p:cTn dur="1000" id="7"/>
                                        <p:tgtEl>
                                          <p:spTgt spid="1049446"/>
                                        </p:tgtEl>
                                      </p:cBhvr>
                                    </p:animEffect>
                                    <p:anim calcmode="lin" valueType="num">
                                      <p:cBhvr>
                                        <p:cTn dur="1000" fill="hold" id="8"/>
                                        <p:tgtEl>
                                          <p:spTgt spid="1049446"/>
                                        </p:tgtEl>
                                        <p:attrNameLst>
                                          <p:attrName>ppt_x</p:attrName>
                                        </p:attrNameLst>
                                      </p:cBhvr>
                                      <p:tavLst>
                                        <p:tav tm="0">
                                          <p:val>
                                            <p:strVal val="#ppt_x"/>
                                          </p:val>
                                        </p:tav>
                                        <p:tav tm="100000">
                                          <p:val>
                                            <p:strVal val="#ppt_x"/>
                                          </p:val>
                                        </p:tav>
                                      </p:tavLst>
                                    </p:anim>
                                    <p:anim calcmode="lin" valueType="num">
                                      <p:cBhvr>
                                        <p:cTn dur="1000" fill="hold" id="9"/>
                                        <p:tgtEl>
                                          <p:spTgt spid="1049446"/>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9448"/>
                                        </p:tgtEl>
                                        <p:attrNameLst>
                                          <p:attrName>style.visibility</p:attrName>
                                        </p:attrNameLst>
                                      </p:cBhvr>
                                      <p:to>
                                        <p:strVal val="visible"/>
                                      </p:to>
                                    </p:set>
                                    <p:animEffect transition="in" filter="fade">
                                      <p:cBhvr>
                                        <p:cTn dur="1000" id="12"/>
                                        <p:tgtEl>
                                          <p:spTgt spid="1049448"/>
                                        </p:tgtEl>
                                      </p:cBhvr>
                                    </p:animEffect>
                                    <p:anim calcmode="lin" valueType="num">
                                      <p:cBhvr>
                                        <p:cTn dur="1000" fill="hold" id="13"/>
                                        <p:tgtEl>
                                          <p:spTgt spid="1049448"/>
                                        </p:tgtEl>
                                        <p:attrNameLst>
                                          <p:attrName>ppt_x</p:attrName>
                                        </p:attrNameLst>
                                      </p:cBhvr>
                                      <p:tavLst>
                                        <p:tav tm="0">
                                          <p:val>
                                            <p:strVal val="#ppt_x"/>
                                          </p:val>
                                        </p:tav>
                                        <p:tav tm="100000">
                                          <p:val>
                                            <p:strVal val="#ppt_x"/>
                                          </p:val>
                                        </p:tav>
                                      </p:tavLst>
                                    </p:anim>
                                    <p:anim calcmode="lin" valueType="num">
                                      <p:cBhvr>
                                        <p:cTn dur="1000" fill="hold" id="14"/>
                                        <p:tgtEl>
                                          <p:spTgt spid="1049448"/>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9447"/>
                                        </p:tgtEl>
                                        <p:attrNameLst>
                                          <p:attrName>style.visibility</p:attrName>
                                        </p:attrNameLst>
                                      </p:cBhvr>
                                      <p:to>
                                        <p:strVal val="visible"/>
                                      </p:to>
                                    </p:set>
                                    <p:animEffect transition="in" filter="fade">
                                      <p:cBhvr>
                                        <p:cTn dur="1000" id="17"/>
                                        <p:tgtEl>
                                          <p:spTgt spid="1049447"/>
                                        </p:tgtEl>
                                      </p:cBhvr>
                                    </p:animEffect>
                                    <p:anim calcmode="lin" valueType="num">
                                      <p:cBhvr>
                                        <p:cTn dur="1000" fill="hold" id="18"/>
                                        <p:tgtEl>
                                          <p:spTgt spid="1049447"/>
                                        </p:tgtEl>
                                        <p:attrNameLst>
                                          <p:attrName>ppt_x</p:attrName>
                                        </p:attrNameLst>
                                      </p:cBhvr>
                                      <p:tavLst>
                                        <p:tav tm="0">
                                          <p:val>
                                            <p:strVal val="#ppt_x"/>
                                          </p:val>
                                        </p:tav>
                                        <p:tav tm="100000">
                                          <p:val>
                                            <p:strVal val="#ppt_x"/>
                                          </p:val>
                                        </p:tav>
                                      </p:tavLst>
                                    </p:anim>
                                    <p:anim calcmode="lin" valueType="num">
                                      <p:cBhvr>
                                        <p:cTn dur="1000" fill="hold" id="19"/>
                                        <p:tgtEl>
                                          <p:spTgt spid="1049447"/>
                                        </p:tgtEl>
                                        <p:attrNameLst>
                                          <p:attrName>ppt_y</p:attrName>
                                        </p:attrNameLst>
                                      </p:cBhvr>
                                      <p:tavLst>
                                        <p:tav tm="0">
                                          <p:val>
                                            <p:strVal val="#ppt_y+.1"/>
                                          </p:val>
                                        </p:tav>
                                        <p:tav tm="100000">
                                          <p:val>
                                            <p:strVal val="#ppt_y"/>
                                          </p:val>
                                        </p:tav>
                                      </p:tavLst>
                                    </p:anim>
                                  </p:childTnLst>
                                </p:cTn>
                              </p:par>
                              <p:par>
                                <p:cTn accel="30000" decel="70000" fill="hold" grpId="0" id="20" nodeType="withEffect" presetClass="entr" presetID="10" presetSubtype="0">
                                  <p:stCondLst>
                                    <p:cond delay="0"/>
                                  </p:stCondLst>
                                  <p:iterate type="wd">
                                    <p:tmPct val="10000"/>
                                  </p:iterate>
                                  <p:childTnLst>
                                    <p:set>
                                      <p:cBhvr>
                                        <p:cTn dur="1" fill="hold" id="21">
                                          <p:stCondLst>
                                            <p:cond delay="0"/>
                                          </p:stCondLst>
                                        </p:cTn>
                                        <p:tgtEl>
                                          <p:spTgt spid="1049445"/>
                                        </p:tgtEl>
                                        <p:attrNameLst>
                                          <p:attrName>style.visibility</p:attrName>
                                        </p:attrNameLst>
                                      </p:cBhvr>
                                      <p:to>
                                        <p:strVal val="visible"/>
                                      </p:to>
                                    </p:set>
                                    <p:animEffect transition="in" filter="fade">
                                      <p:cBhvr>
                                        <p:cTn decel="100000" dur="600" id="22">
                                          <p:stCondLst>
                                            <p:cond delay="0"/>
                                          </p:stCondLst>
                                        </p:cTn>
                                        <p:tgtEl>
                                          <p:spTgt spid="1049445"/>
                                        </p:tgtEl>
                                      </p:cBhvr>
                                    </p:animEffect>
                                    <p:anim calcmode="lin" to="0" valueType="num">
                                      <p:cBhvr>
                                        <p:cTn dur="750" fill="hold" id="23">
                                          <p:stCondLst>
                                            <p:cond delay="0"/>
                                          </p:stCondLst>
                                        </p:cTn>
                                        <p:tgtEl>
                                          <p:spTgt spid="1049445"/>
                                        </p:tgtEl>
                                        <p:attrNameLst>
                                          <p:attrName>ppt_h</p:attrName>
                                        </p:attrNameLst>
                                      </p:cBhvr>
                                      <p:tavLst>
                                        <p:tav tm="0">
                                          <p:val>
                                            <p:strVal val="ppt_h*2.1"/>
                                          </p:val>
                                        </p:tav>
                                        <p:tav tm="45000">
                                          <p:val>
                                            <p:strVal val="ppt_h*1.04"/>
                                          </p:val>
                                        </p:tav>
                                        <p:tav tm="100000">
                                          <p:val>
                                            <p:strVal val="#ppt_h"/>
                                          </p:val>
                                        </p:tav>
                                      </p:tavLst>
                                    </p:anim>
                                    <p:anim calcmode="lin" to="0" valueType="num">
                                      <p:cBhvr>
                                        <p:cTn dur="750" fill="hold" id="24">
                                          <p:stCondLst>
                                            <p:cond delay="0"/>
                                          </p:stCondLst>
                                        </p:cTn>
                                        <p:tgtEl>
                                          <p:spTgt spid="1049445"/>
                                        </p:tgtEl>
                                        <p:attrNameLst>
                                          <p:attrName>ppt_w</p:attrName>
                                        </p:attrNameLst>
                                      </p:cBhvr>
                                      <p:tavLst>
                                        <p:tav tm="0">
                                          <p:val>
                                            <p:strVal val="ppt_w*2.1"/>
                                          </p:val>
                                        </p:tav>
                                        <p:tav tm="45000">
                                          <p:val>
                                            <p:strVal val="ppt_w*1.04"/>
                                          </p:val>
                                        </p:tav>
                                        <p:tav tm="100000">
                                          <p:val>
                                            <p:strVal val="#ppt_w"/>
                                          </p:val>
                                        </p:tav>
                                      </p:tavLst>
                                    </p:anim>
                                  </p:childTnLst>
                                </p:cTn>
                              </p:par>
                              <p:par>
                                <p:cTn fill="hold" grpId="0" id="25" nodeType="withEffect" presetClass="entr" presetID="10" presetSubtype="0">
                                  <p:stCondLst>
                                    <p:cond delay="0"/>
                                  </p:stCondLst>
                                  <p:iterate type="wd">
                                    <p:tmPct val="10000"/>
                                  </p:iterate>
                                  <p:childTnLst>
                                    <p:set>
                                      <p:cBhvr>
                                        <p:cTn dur="1" fill="hold" id="26">
                                          <p:stCondLst>
                                            <p:cond delay="0"/>
                                          </p:stCondLst>
                                        </p:cTn>
                                        <p:tgtEl>
                                          <p:spTgt spid="1049444"/>
                                        </p:tgtEl>
                                        <p:attrNameLst>
                                          <p:attrName>style.visibility</p:attrName>
                                        </p:attrNameLst>
                                      </p:cBhvr>
                                      <p:to>
                                        <p:strVal val="visible"/>
                                      </p:to>
                                    </p:set>
                                    <p:anim calcmode="lin" to="0" valueType="num">
                                      <p:cBhvr>
                                        <p:cTn decel="100000" dur="500" fill="hold" id="27">
                                          <p:stCondLst>
                                            <p:cond delay="0"/>
                                          </p:stCondLst>
                                        </p:cTn>
                                        <p:tgtEl>
                                          <p:spTgt spid="1049444"/>
                                        </p:tgtEl>
                                        <p:attrNameLst>
                                          <p:attrName>ppt_y</p:attrName>
                                        </p:attrNameLst>
                                      </p:cBhvr>
                                      <p:tavLst>
                                        <p:tav tm="0">
                                          <p:val>
                                            <p:strVal val="ppt_y-0.02"/>
                                          </p:val>
                                        </p:tav>
                                        <p:tav tm="100000">
                                          <p:val>
                                            <p:strVal val="#ppt_y"/>
                                          </p:val>
                                        </p:tav>
                                      </p:tavLst>
                                    </p:anim>
                                    <p:animEffect transition="in" filter="fade">
                                      <p:cBhvr>
                                        <p:cTn dur="500" id="28">
                                          <p:stCondLst>
                                            <p:cond delay="0"/>
                                          </p:stCondLst>
                                        </p:cTn>
                                        <p:tgtEl>
                                          <p:spTgt spid="1049444"/>
                                        </p:tgtEl>
                                      </p:cBhvr>
                                    </p:animEffect>
                                    <p:animScale>
                                      <p:cBhvr>
                                        <p:cTn decel="100000" dur="500" fill="hold" id="29">
                                          <p:stCondLst>
                                            <p:cond delay="0"/>
                                          </p:stCondLst>
                                        </p:cTn>
                                        <p:tgtEl>
                                          <p:spTgt spid="1049444"/>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44" grpId="0"/>
      <p:bldP spid="1049445" grpId="0"/>
      <p:bldP spid="1049446" grpId="0" animBg="1"/>
      <p:bldP spid="1049447" grpId="0" animBg="1"/>
      <p:bldP spid="10494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03" name=""/>
        <p:cNvGrpSpPr/>
        <p:nvPr/>
      </p:nvGrpSpPr>
      <p:grpSpPr>
        <a:xfrm>
          <a:off x="0" y="0"/>
          <a:ext cx="0" cy="0"/>
          <a:chOff x="0" y="0"/>
          <a:chExt cx="0" cy="0"/>
        </a:xfrm>
      </p:grpSpPr>
      <p:pic>
        <p:nvPicPr>
          <p:cNvPr id="209727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45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45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5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457" name="文本框 58"/>
          <p:cNvSpPr txBox="1"/>
          <p:nvPr/>
        </p:nvSpPr>
        <p:spPr>
          <a:xfrm>
            <a:off x="4711004"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p>
        </p:txBody>
      </p:sp>
      <p:sp>
        <p:nvSpPr>
          <p:cNvPr id="1049458"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安全策略：</a:t>
            </a:r>
          </a:p>
        </p:txBody>
      </p:sp>
      <p:sp>
        <p:nvSpPr>
          <p:cNvPr id="1049459" name="矩形 92"/>
          <p:cNvSpPr/>
          <p:nvPr/>
        </p:nvSpPr>
        <p:spPr>
          <a:xfrm>
            <a:off x="968188" y="2139911"/>
            <a:ext cx="10018339"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某个安全域内，施加给所有与安全相关活动的一套规则。</a:t>
            </a:r>
          </a:p>
        </p:txBody>
      </p:sp>
      <p:sp>
        <p:nvSpPr>
          <p:cNvPr id="1049460" name="文本框 16"/>
          <p:cNvSpPr txBox="1"/>
          <p:nvPr/>
        </p:nvSpPr>
        <p:spPr>
          <a:xfrm>
            <a:off x="1491464" y="2868507"/>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安全域：</a:t>
            </a:r>
          </a:p>
        </p:txBody>
      </p:sp>
      <p:sp>
        <p:nvSpPr>
          <p:cNvPr id="1049461" name="矩形 17"/>
          <p:cNvSpPr/>
          <p:nvPr/>
        </p:nvSpPr>
        <p:spPr>
          <a:xfrm>
            <a:off x="968188" y="3492209"/>
            <a:ext cx="10018339"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属于某个组织机构的一系列处理进程和通信资源</a:t>
            </a:r>
          </a:p>
        </p:txBody>
      </p:sp>
      <p:sp>
        <p:nvSpPr>
          <p:cNvPr id="1049462" name="矩形 18"/>
          <p:cNvSpPr/>
          <p:nvPr/>
        </p:nvSpPr>
        <p:spPr>
          <a:xfrm>
            <a:off x="1291921" y="4160906"/>
            <a:ext cx="9694606" cy="2043525"/>
          </a:xfrm>
          <a:prstGeom prst="rect"/>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grpSp>
        <p:nvGrpSpPr>
          <p:cNvPr id="404" name="组合 19"/>
          <p:cNvGrpSpPr/>
          <p:nvPr/>
        </p:nvGrpSpPr>
        <p:grpSpPr>
          <a:xfrm>
            <a:off x="1742485" y="4737265"/>
            <a:ext cx="8940485" cy="1115436"/>
            <a:chOff x="1849387" y="4032582"/>
            <a:chExt cx="8940485" cy="1402566"/>
          </a:xfrm>
        </p:grpSpPr>
        <p:sp>
          <p:nvSpPr>
            <p:cNvPr id="1049463"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049464"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049465" name="文本框 22"/>
          <p:cNvSpPr txBox="1"/>
          <p:nvPr/>
        </p:nvSpPr>
        <p:spPr>
          <a:xfrm>
            <a:off x="2517844" y="4578964"/>
            <a:ext cx="7474264" cy="1005839"/>
          </a:xfrm>
          <a:prstGeom prst="rect"/>
          <a:noFill/>
        </p:spPr>
        <p:txBody>
          <a:bodyPr wrap="square">
            <a:spAutoFit/>
          </a:bodyPr>
          <a:p>
            <a:pPr algn="just" indent="-342900" marL="342900">
              <a:lnSpc>
                <a:spcPct val="150000"/>
              </a:lnSpc>
              <a:buClr>
                <a:srgbClr val="164DA8"/>
              </a:buClr>
              <a:buSzPct val="150000"/>
              <a:buFont typeface="Arial" panose="020B0604020202020204" pitchFamily="34" charset="0"/>
              <a:buChar char="•"/>
            </a:pP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安全策略由安全域中所设立的安全权威机构制定，并由安全控制机构来</a:t>
            </a:r>
            <a:r>
              <a:rPr altLang="en-US" dirty="0" sz="2000" lang="zh-CN">
                <a:solidFill>
                  <a:srgbClr val="FFC000"/>
                </a:solidFill>
                <a:latin typeface="方正正大黑简体" panose="02000000000000000000" pitchFamily="2" charset="-122"/>
                <a:ea typeface="方正正大黑简体" panose="02000000000000000000" pitchFamily="2" charset="-122"/>
              </a:rPr>
              <a:t>描述</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altLang="en-US" dirty="0" sz="2000" lang="zh-CN">
                <a:solidFill>
                  <a:srgbClr val="FFC000"/>
                </a:solidFill>
                <a:latin typeface="方正正大黑简体" panose="02000000000000000000" pitchFamily="2" charset="-122"/>
                <a:ea typeface="方正正大黑简体" panose="02000000000000000000" pitchFamily="2" charset="-122"/>
              </a:rPr>
              <a:t>实施</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或</a:t>
            </a:r>
            <a:r>
              <a:rPr altLang="en-US" dirty="0" sz="2000" lang="zh-CN">
                <a:solidFill>
                  <a:srgbClr val="FFC000"/>
                </a:solidFill>
                <a:latin typeface="方正正大黑简体" panose="02000000000000000000" pitchFamily="2" charset="-122"/>
                <a:ea typeface="方正正大黑简体" panose="02000000000000000000" pitchFamily="2" charset="-122"/>
              </a:rPr>
              <a:t>实现</a:t>
            </a:r>
            <a:r>
              <a:rPr altLang="en-US" dirty="0" sz="2000" lang="zh-CN">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457"/>
                                        </p:tgtEl>
                                        <p:attrNameLst>
                                          <p:attrName>style.visibility</p:attrName>
                                        </p:attrNameLst>
                                      </p:cBhvr>
                                      <p:to>
                                        <p:strVal val="visible"/>
                                      </p:to>
                                    </p:set>
                                    <p:animEffect transition="in" filter="fade">
                                      <p:cBhvr>
                                        <p:cTn dur="500" id="7">
                                          <p:stCondLst>
                                            <p:cond delay="0"/>
                                          </p:stCondLst>
                                        </p:cTn>
                                        <p:tgtEl>
                                          <p:spTgt spid="1049457"/>
                                        </p:tgtEl>
                                      </p:cBhvr>
                                    </p:animEffect>
                                    <p:set>
                                      <p:cBhvr>
                                        <p:cTn dur="500" fill="hold" id="8">
                                          <p:stCondLst>
                                            <p:cond delay="500"/>
                                          </p:stCondLst>
                                        </p:cTn>
                                        <p:tgtEl>
                                          <p:spTgt spid="1049457"/>
                                        </p:tgtEl>
                                        <p:attrNameLst>
                                          <p:attrName>style.visibility</p:attrName>
                                        </p:attrNameLst>
                                      </p:cBhvr>
                                      <p:to>
                                        <p:strVal val="visible"/>
                                      </p:to>
                                    </p:set>
                                    <p:anim calcmode="lin" to="0" valueType="num">
                                      <p:cBhvr>
                                        <p:cTn decel="100000" dur="1000" fill="hold" id="9">
                                          <p:stCondLst>
                                            <p:cond delay="0"/>
                                          </p:stCondLst>
                                        </p:cTn>
                                        <p:tgtEl>
                                          <p:spTgt spid="104945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1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458"/>
                                        </p:tgtEl>
                                        <p:attrNameLst>
                                          <p:attrName>style.visibility</p:attrName>
                                        </p:attrNameLst>
                                      </p:cBhvr>
                                      <p:to>
                                        <p:strVal val="visible"/>
                                      </p:to>
                                    </p:set>
                                    <p:anim calcmode="lin" to="0" valueType="num">
                                      <p:cBhvr>
                                        <p:cTn decel="100000" dur="500" fill="hold" id="13">
                                          <p:stCondLst>
                                            <p:cond delay="0"/>
                                          </p:stCondLst>
                                        </p:cTn>
                                        <p:tgtEl>
                                          <p:spTgt spid="104945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458"/>
                                        </p:tgtEl>
                                      </p:cBhvr>
                                    </p:animEffect>
                                    <p:animScale>
                                      <p:cBhvr>
                                        <p:cTn decel="100000" dur="500" fill="hold" id="15">
                                          <p:stCondLst>
                                            <p:cond delay="0"/>
                                          </p:stCondLst>
                                        </p:cTn>
                                        <p:tgtEl>
                                          <p:spTgt spid="1049458"/>
                                        </p:tgtEl>
                                      </p:cBhvr>
                                      <p:by x="100000" y="100000"/>
                                      <p:from x="110000" y="110000"/>
                                      <p:to x="100000" y="100000"/>
                                    </p:animScale>
                                  </p:childTnLst>
                                </p:cTn>
                              </p:par>
                            </p:childTnLst>
                          </p:cTn>
                        </p:par>
                        <p:par>
                          <p:cTn fill="hold" id="16">
                            <p:stCondLst>
                              <p:cond delay="16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459"/>
                                        </p:tgtEl>
                                        <p:attrNameLst>
                                          <p:attrName>style.visibility</p:attrName>
                                        </p:attrNameLst>
                                      </p:cBhvr>
                                      <p:to>
                                        <p:strVal val="visible"/>
                                      </p:to>
                                    </p:set>
                                    <p:anim calcmode="lin" to="0" valueType="num">
                                      <p:cBhvr>
                                        <p:cTn decel="100000" dur="500" fill="hold" id="19">
                                          <p:stCondLst>
                                            <p:cond delay="0"/>
                                          </p:stCondLst>
                                        </p:cTn>
                                        <p:tgtEl>
                                          <p:spTgt spid="104945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459"/>
                                        </p:tgtEl>
                                      </p:cBhvr>
                                    </p:animEffect>
                                    <p:animScale>
                                      <p:cBhvr>
                                        <p:cTn decel="100000" dur="500" fill="hold" id="21">
                                          <p:stCondLst>
                                            <p:cond delay="0"/>
                                          </p:stCondLst>
                                        </p:cTn>
                                        <p:tgtEl>
                                          <p:spTgt spid="1049459"/>
                                        </p:tgtEl>
                                      </p:cBhvr>
                                      <p:by x="100000" y="100000"/>
                                      <p:from x="110000" y="110000"/>
                                      <p:to x="100000" y="100000"/>
                                    </p:animScale>
                                  </p:childTnLst>
                                </p:cTn>
                              </p:par>
                            </p:childTnLst>
                          </p:cTn>
                        </p:par>
                        <p:par>
                          <p:cTn fill="hold" id="22">
                            <p:stCondLst>
                              <p:cond delay="29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460"/>
                                        </p:tgtEl>
                                        <p:attrNameLst>
                                          <p:attrName>style.visibility</p:attrName>
                                        </p:attrNameLst>
                                      </p:cBhvr>
                                      <p:to>
                                        <p:strVal val="visible"/>
                                      </p:to>
                                    </p:set>
                                    <p:anim calcmode="lin" to="0" valueType="num">
                                      <p:cBhvr>
                                        <p:cTn decel="100000" dur="500" fill="hold" id="25">
                                          <p:stCondLst>
                                            <p:cond delay="0"/>
                                          </p:stCondLst>
                                        </p:cTn>
                                        <p:tgtEl>
                                          <p:spTgt spid="1049460"/>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460"/>
                                        </p:tgtEl>
                                      </p:cBhvr>
                                    </p:animEffect>
                                    <p:animScale>
                                      <p:cBhvr>
                                        <p:cTn decel="100000" dur="500" fill="hold" id="27">
                                          <p:stCondLst>
                                            <p:cond delay="0"/>
                                          </p:stCondLst>
                                        </p:cTn>
                                        <p:tgtEl>
                                          <p:spTgt spid="1049460"/>
                                        </p:tgtEl>
                                      </p:cBhvr>
                                      <p:by x="100000" y="100000"/>
                                      <p:from x="110000" y="110000"/>
                                      <p:to x="100000" y="100000"/>
                                    </p:animScale>
                                  </p:childTnLst>
                                </p:cTn>
                              </p:par>
                            </p:childTnLst>
                          </p:cTn>
                        </p:par>
                        <p:par>
                          <p:cTn fill="hold" id="28">
                            <p:stCondLst>
                              <p:cond delay="35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461"/>
                                        </p:tgtEl>
                                        <p:attrNameLst>
                                          <p:attrName>style.visibility</p:attrName>
                                        </p:attrNameLst>
                                      </p:cBhvr>
                                      <p:to>
                                        <p:strVal val="visible"/>
                                      </p:to>
                                    </p:set>
                                    <p:anim calcmode="lin" to="0" valueType="num">
                                      <p:cBhvr>
                                        <p:cTn decel="100000" dur="500" fill="hold" id="31">
                                          <p:stCondLst>
                                            <p:cond delay="0"/>
                                          </p:stCondLst>
                                        </p:cTn>
                                        <p:tgtEl>
                                          <p:spTgt spid="1049461"/>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461"/>
                                        </p:tgtEl>
                                      </p:cBhvr>
                                    </p:animEffect>
                                    <p:animScale>
                                      <p:cBhvr>
                                        <p:cTn decel="100000" dur="500" fill="hold" id="33">
                                          <p:stCondLst>
                                            <p:cond delay="0"/>
                                          </p:stCondLst>
                                        </p:cTn>
                                        <p:tgtEl>
                                          <p:spTgt spid="1049461"/>
                                        </p:tgtEl>
                                      </p:cBhvr>
                                      <p:by x="100000" y="100000"/>
                                      <p:from x="110000" y="110000"/>
                                      <p:to x="100000" y="100000"/>
                                    </p:animScale>
                                  </p:childTnLst>
                                </p:cTn>
                              </p:par>
                            </p:childTnLst>
                          </p:cTn>
                        </p:par>
                        <p:par>
                          <p:cTn fill="hold" id="34">
                            <p:stCondLst>
                              <p:cond delay="4550"/>
                            </p:stCondLst>
                            <p:childTnLst>
                              <p:par>
                                <p:cTn fill="hold" grpId="0" id="35" nodeType="afterEffect" presetClass="entr" presetID="22" presetSubtype="4">
                                  <p:stCondLst>
                                    <p:cond delay="0"/>
                                  </p:stCondLst>
                                  <p:childTnLst>
                                    <p:set>
                                      <p:cBhvr>
                                        <p:cTn dur="1" fill="hold" id="36">
                                          <p:stCondLst>
                                            <p:cond delay="0"/>
                                          </p:stCondLst>
                                        </p:cTn>
                                        <p:tgtEl>
                                          <p:spTgt spid="1049462"/>
                                        </p:tgtEl>
                                        <p:attrNameLst>
                                          <p:attrName>style.visibility</p:attrName>
                                        </p:attrNameLst>
                                      </p:cBhvr>
                                      <p:to>
                                        <p:strVal val="visible"/>
                                      </p:to>
                                    </p:set>
                                    <p:animEffect transition="in" filter="wipe(down)">
                                      <p:cBhvr>
                                        <p:cTn dur="500" id="37"/>
                                        <p:tgtEl>
                                          <p:spTgt spid="1049462"/>
                                        </p:tgtEl>
                                      </p:cBhvr>
                                    </p:animEffect>
                                  </p:childTnLst>
                                </p:cTn>
                              </p:par>
                            </p:childTnLst>
                          </p:cTn>
                        </p:par>
                        <p:par>
                          <p:cTn fill="hold" id="38">
                            <p:stCondLst>
                              <p:cond delay="5050"/>
                            </p:stCondLst>
                            <p:childTnLst>
                              <p:par>
                                <p:cTn fill="hold" id="39" nodeType="afterEffect" presetClass="entr" presetID="22" presetSubtype="4">
                                  <p:stCondLst>
                                    <p:cond delay="0"/>
                                  </p:stCondLst>
                                  <p:childTnLst>
                                    <p:set>
                                      <p:cBhvr>
                                        <p:cTn dur="1" fill="hold" id="40">
                                          <p:stCondLst>
                                            <p:cond delay="0"/>
                                          </p:stCondLst>
                                        </p:cTn>
                                        <p:tgtEl>
                                          <p:spTgt spid="404"/>
                                        </p:tgtEl>
                                        <p:attrNameLst>
                                          <p:attrName>style.visibility</p:attrName>
                                        </p:attrNameLst>
                                      </p:cBhvr>
                                      <p:to>
                                        <p:strVal val="visible"/>
                                      </p:to>
                                    </p:set>
                                    <p:animEffect transition="in" filter="wipe(down)">
                                      <p:cBhvr>
                                        <p:cTn dur="500" id="41"/>
                                        <p:tgtEl>
                                          <p:spTgt spid="404"/>
                                        </p:tgtEl>
                                      </p:cBhvr>
                                    </p:animEffect>
                                  </p:childTnLst>
                                </p:cTn>
                              </p:par>
                            </p:childTnLst>
                          </p:cTn>
                        </p:par>
                        <p:par>
                          <p:cTn fill="hold" id="42">
                            <p:stCondLst>
                              <p:cond delay="5550"/>
                            </p:stCondLst>
                            <p:childTnLst>
                              <p:par>
                                <p:cTn fill="hold" grpId="0" id="43" nodeType="afterEffect" presetClass="entr" presetID="10" presetSubtype="0">
                                  <p:stCondLst>
                                    <p:cond delay="0"/>
                                  </p:stCondLst>
                                  <p:iterate type="wd">
                                    <p:tmPct val="10000"/>
                                  </p:iterate>
                                  <p:childTnLst>
                                    <p:set>
                                      <p:cBhvr>
                                        <p:cTn dur="1" fill="hold" id="44">
                                          <p:stCondLst>
                                            <p:cond delay="0"/>
                                          </p:stCondLst>
                                        </p:cTn>
                                        <p:tgtEl>
                                          <p:spTgt spid="1049465"/>
                                        </p:tgtEl>
                                        <p:attrNameLst>
                                          <p:attrName>style.visibility</p:attrName>
                                        </p:attrNameLst>
                                      </p:cBhvr>
                                      <p:to>
                                        <p:strVal val="visible"/>
                                      </p:to>
                                    </p:set>
                                    <p:anim calcmode="lin" to="0" valueType="num">
                                      <p:cBhvr>
                                        <p:cTn decel="100000" dur="500" fill="hold" id="45">
                                          <p:stCondLst>
                                            <p:cond delay="0"/>
                                          </p:stCondLst>
                                        </p:cTn>
                                        <p:tgtEl>
                                          <p:spTgt spid="1049465"/>
                                        </p:tgtEl>
                                        <p:attrNameLst>
                                          <p:attrName>ppt_y</p:attrName>
                                        </p:attrNameLst>
                                      </p:cBhvr>
                                      <p:tavLst>
                                        <p:tav tm="0">
                                          <p:val>
                                            <p:strVal val="ppt_y+0.02"/>
                                          </p:val>
                                        </p:tav>
                                        <p:tav tm="100000">
                                          <p:val>
                                            <p:strVal val="#ppt_y"/>
                                          </p:val>
                                        </p:tav>
                                      </p:tavLst>
                                    </p:anim>
                                    <p:animEffect transition="in" filter="fade">
                                      <p:cBhvr>
                                        <p:cTn dur="500" id="46">
                                          <p:stCondLst>
                                            <p:cond delay="0"/>
                                          </p:stCondLst>
                                        </p:cTn>
                                        <p:tgtEl>
                                          <p:spTgt spid="1049465"/>
                                        </p:tgtEl>
                                      </p:cBhvr>
                                    </p:animEffect>
                                    <p:animScale>
                                      <p:cBhvr>
                                        <p:cTn decel="100000" dur="500" fill="hold" id="47">
                                          <p:stCondLst>
                                            <p:cond delay="0"/>
                                          </p:stCondLst>
                                        </p:cTn>
                                        <p:tgtEl>
                                          <p:spTgt spid="104946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57" grpId="0"/>
      <p:bldP spid="1049458" grpId="0"/>
      <p:bldP spid="1049459" grpId="0"/>
      <p:bldP spid="1049460" grpId="0"/>
      <p:bldP spid="1049461" grpId="0"/>
      <p:bldP spid="1049462" grpId="0" animBg="1"/>
      <p:bldP spid="10494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80" name="文本框 58"/>
          <p:cNvSpPr txBox="1"/>
          <p:nvPr/>
        </p:nvSpPr>
        <p:spPr>
          <a:xfrm>
            <a:off x="5504490" y="653569"/>
            <a:ext cx="12446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引  言</a:t>
            </a:r>
          </a:p>
        </p:txBody>
      </p:sp>
      <p:sp>
        <p:nvSpPr>
          <p:cNvPr id="1048681" name="Oval 8"/>
          <p:cNvSpPr>
            <a:spLocks noChangeArrowheads="1"/>
          </p:cNvSpPr>
          <p:nvPr/>
        </p:nvSpPr>
        <p:spPr bwMode="gray">
          <a:xfrm>
            <a:off x="1195614" y="2002061"/>
            <a:ext cx="1548572" cy="3194054"/>
          </a:xfrm>
          <a:prstGeom prst="ellipse"/>
        </p:spPr>
        <p:style>
          <a:lnRef idx="2">
            <a:schemeClr val="accent1">
              <a:shade val="50000"/>
            </a:schemeClr>
          </a:lnRef>
          <a:fillRef idx="1">
            <a:schemeClr val="accent1"/>
          </a:fillRef>
          <a:effectRef idx="0">
            <a:schemeClr val="accent1"/>
          </a:effectRef>
          <a:fontRef idx="minor">
            <a:schemeClr val="lt1"/>
          </a:fontRef>
        </p:style>
        <p:txBody>
          <a:bodyPr anchor="ctr" wrap="none">
            <a:flatTx z="0"/>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pPr>
            <a:endParaRPr altLang="en-US" sz="3300" lang="zh-CN">
              <a:solidFill>
                <a:schemeClr val="bg1"/>
              </a:solidFill>
              <a:latin typeface="Gulim" pitchFamily="34" charset="-127"/>
            </a:endParaRPr>
          </a:p>
        </p:txBody>
      </p:sp>
      <p:sp>
        <p:nvSpPr>
          <p:cNvPr id="1048682" name="TextBox 7"/>
          <p:cNvSpPr txBox="1">
            <a:spLocks noChangeArrowheads="1"/>
          </p:cNvSpPr>
          <p:nvPr/>
        </p:nvSpPr>
        <p:spPr bwMode="auto">
          <a:xfrm>
            <a:off x="1195615" y="2521035"/>
            <a:ext cx="1474504" cy="2225041"/>
          </a:xfrm>
          <a:prstGeom prst="rect"/>
          <a:noFill/>
          <a:ln>
            <a:noFill/>
          </a:ln>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3600" lang="zh-CN">
                <a:solidFill>
                  <a:schemeClr val="bg1"/>
                </a:solidFill>
                <a:latin typeface="方正正大黑简体" panose="02000000000000000000" pitchFamily="2" charset="-122"/>
                <a:ea typeface="方正正大黑简体" panose="02000000000000000000" pitchFamily="2" charset="-122"/>
              </a:rPr>
              <a:t>传统</a:t>
            </a:r>
            <a:endParaRPr altLang="zh-CN" dirty="0" sz="3600" lang="en-US">
              <a:solidFill>
                <a:schemeClr val="bg1"/>
              </a:solidFill>
              <a:latin typeface="方正正大黑简体" panose="02000000000000000000" pitchFamily="2" charset="-122"/>
              <a:ea typeface="方正正大黑简体" panose="02000000000000000000" pitchFamily="2" charset="-122"/>
            </a:endParaRPr>
          </a:p>
          <a:p>
            <a:pPr algn="ctr" eaLnBrk="1" hangingPunct="1"/>
            <a:r>
              <a:rPr altLang="en-US" dirty="0" sz="3600" lang="zh-CN">
                <a:solidFill>
                  <a:schemeClr val="bg1"/>
                </a:solidFill>
                <a:latin typeface="方正正大黑简体" panose="02000000000000000000" pitchFamily="2" charset="-122"/>
                <a:ea typeface="方正正大黑简体" panose="02000000000000000000" pitchFamily="2" charset="-122"/>
              </a:rPr>
              <a:t>信息</a:t>
            </a:r>
            <a:endParaRPr altLang="zh-CN" dirty="0" sz="3600" lang="en-US">
              <a:solidFill>
                <a:schemeClr val="bg1"/>
              </a:solidFill>
              <a:latin typeface="方正正大黑简体" panose="02000000000000000000" pitchFamily="2" charset="-122"/>
              <a:ea typeface="方正正大黑简体" panose="02000000000000000000" pitchFamily="2" charset="-122"/>
            </a:endParaRPr>
          </a:p>
          <a:p>
            <a:pPr algn="ctr" eaLnBrk="1" hangingPunct="1"/>
            <a:r>
              <a:rPr altLang="en-US" dirty="0" sz="3600" lang="zh-CN">
                <a:solidFill>
                  <a:schemeClr val="bg1"/>
                </a:solidFill>
                <a:latin typeface="方正正大黑简体" panose="02000000000000000000" pitchFamily="2" charset="-122"/>
                <a:ea typeface="方正正大黑简体" panose="02000000000000000000" pitchFamily="2" charset="-122"/>
              </a:rPr>
              <a:t>安全</a:t>
            </a:r>
            <a:endParaRPr altLang="zh-CN" dirty="0" sz="3600" lang="en-US">
              <a:solidFill>
                <a:schemeClr val="bg1"/>
              </a:solidFill>
              <a:latin typeface="方正正大黑简体" panose="02000000000000000000" pitchFamily="2" charset="-122"/>
              <a:ea typeface="方正正大黑简体" panose="02000000000000000000" pitchFamily="2" charset="-122"/>
            </a:endParaRPr>
          </a:p>
          <a:p>
            <a:pPr algn="ctr" eaLnBrk="1" hangingPunct="1"/>
            <a:r>
              <a:rPr altLang="en-US" dirty="0" sz="3600" lang="zh-CN">
                <a:solidFill>
                  <a:schemeClr val="bg1"/>
                </a:solidFill>
                <a:latin typeface="方正正大黑简体" panose="02000000000000000000" pitchFamily="2" charset="-122"/>
                <a:ea typeface="方正正大黑简体" panose="02000000000000000000" pitchFamily="2" charset="-122"/>
              </a:rPr>
              <a:t>手段</a:t>
            </a:r>
          </a:p>
        </p:txBody>
      </p:sp>
      <p:grpSp>
        <p:nvGrpSpPr>
          <p:cNvPr id="138" name="组合 19"/>
          <p:cNvGrpSpPr/>
          <p:nvPr/>
        </p:nvGrpSpPr>
        <p:grpSpPr>
          <a:xfrm>
            <a:off x="2837633" y="2345165"/>
            <a:ext cx="2711655" cy="812909"/>
            <a:chOff x="1928794" y="1965720"/>
            <a:chExt cx="3141749" cy="721199"/>
          </a:xfrm>
        </p:grpSpPr>
        <p:sp>
          <p:nvSpPr>
            <p:cNvPr id="1048683" name="AutoShape 5"/>
            <p:cNvSpPr>
              <a:spLocks noChangeArrowheads="1"/>
            </p:cNvSpPr>
            <p:nvPr/>
          </p:nvSpPr>
          <p:spPr bwMode="gray">
            <a:xfrm>
              <a:off x="3103333" y="1965720"/>
              <a:ext cx="1967210" cy="680931"/>
            </a:xfrm>
            <a:prstGeom prst="roundRect">
              <a:avLst>
                <a:gd name="adj" fmla="val 16667"/>
              </a:avLst>
            </a:prstGeom>
          </p:spPr>
          <p:style>
            <a:lnRef idx="3">
              <a:schemeClr val="lt1"/>
            </a:lnRef>
            <a:fillRef idx="1">
              <a:schemeClr val="accent1"/>
            </a:fillRef>
            <a:effectRef idx="1">
              <a:schemeClr val="accent1"/>
            </a:effectRef>
            <a:fontRef idx="minor">
              <a:schemeClr val="lt1"/>
            </a:fontRef>
          </p:style>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a:lnSpc>
                  <a:spcPts val="3840"/>
                </a:lnSpc>
                <a:spcBef>
                  <a:spcPct val="50000"/>
                </a:spcBef>
                <a:buClr>
                  <a:srgbClr val="FF0000"/>
                </a:buClr>
                <a:buFont typeface="Arial" panose="020B0604020202020204" pitchFamily="34" charset="0"/>
              </a:pPr>
              <a:r>
                <a:rPr altLang="en-US" dirty="0" sz="3200" lang="zh-CN">
                  <a:solidFill>
                    <a:schemeClr val="bg1"/>
                  </a:solidFill>
                  <a:latin typeface="方正正大黑简体" panose="02000000000000000000" pitchFamily="2" charset="-122"/>
                  <a:ea typeface="方正正大黑简体" panose="02000000000000000000" pitchFamily="2" charset="-122"/>
                  <a:cs typeface="+mn-cs"/>
                </a:rPr>
                <a:t>物理措施</a:t>
              </a:r>
              <a:endParaRPr altLang="zh-CN" dirty="0" sz="3200" lang="en-US">
                <a:solidFill>
                  <a:schemeClr val="bg1"/>
                </a:solidFill>
                <a:latin typeface="方正正大黑简体" panose="02000000000000000000" pitchFamily="2" charset="-122"/>
                <a:ea typeface="方正正大黑简体" panose="02000000000000000000" pitchFamily="2" charset="-122"/>
                <a:cs typeface="+mn-cs"/>
              </a:endParaRPr>
            </a:p>
          </p:txBody>
        </p:sp>
        <p:sp>
          <p:nvSpPr>
            <p:cNvPr id="1048684" name="右箭头 31"/>
            <p:cNvSpPr/>
            <p:nvPr/>
          </p:nvSpPr>
          <p:spPr bwMode="auto">
            <a:xfrm rot="10800000" flipH="1">
              <a:off x="1928794" y="2000240"/>
              <a:ext cx="1057430" cy="686679"/>
            </a:xfrm>
            <a:prstGeom prst="rightArrow"/>
            <a:ln>
              <a:headEnd type="none" w="med" len="med"/>
              <a:tailEnd type="none" w="med" len="sm"/>
            </a:ln>
          </p:spPr>
          <p:style>
            <a:lnRef idx="3">
              <a:schemeClr val="lt1"/>
            </a:lnRef>
            <a:fillRef idx="1">
              <a:schemeClr val="accent2"/>
            </a:fillRef>
            <a:effectRef idx="1">
              <a:schemeClr val="accent2"/>
            </a:effectRef>
            <a:fontRef idx="minor">
              <a:schemeClr val="lt1"/>
            </a:fontRef>
          </p:style>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dirty="0" sz="750" kumimoji="1" lang="zh-CN">
                <a:latin typeface="+mn-lt"/>
                <a:ea typeface="+mn-ea"/>
              </a:endParaRPr>
            </a:p>
          </p:txBody>
        </p:sp>
      </p:grpSp>
      <p:grpSp>
        <p:nvGrpSpPr>
          <p:cNvPr id="139" name="组合 27"/>
          <p:cNvGrpSpPr/>
          <p:nvPr/>
        </p:nvGrpSpPr>
        <p:grpSpPr>
          <a:xfrm>
            <a:off x="2890817" y="4247523"/>
            <a:ext cx="2668242" cy="774001"/>
            <a:chOff x="2000232" y="4572007"/>
            <a:chExt cx="3155381" cy="686679"/>
          </a:xfrm>
        </p:grpSpPr>
        <p:sp>
          <p:nvSpPr>
            <p:cNvPr id="1048685" name="AutoShape 5"/>
            <p:cNvSpPr>
              <a:spLocks noChangeArrowheads="1"/>
            </p:cNvSpPr>
            <p:nvPr/>
          </p:nvSpPr>
          <p:spPr bwMode="gray">
            <a:xfrm>
              <a:off x="3179200" y="4614725"/>
              <a:ext cx="1976413" cy="601242"/>
            </a:xfrm>
            <a:prstGeom prst="roundRect">
              <a:avLst>
                <a:gd name="adj" fmla="val 16667"/>
              </a:avLst>
            </a:prstGeom>
          </p:spPr>
          <p:style>
            <a:lnRef idx="3">
              <a:schemeClr val="lt1"/>
            </a:lnRef>
            <a:fillRef idx="1">
              <a:schemeClr val="accent1"/>
            </a:fillRef>
            <a:effectRef idx="1">
              <a:schemeClr val="accent1"/>
            </a:effectRef>
            <a:fontRef idx="minor">
              <a:schemeClr val="lt1"/>
            </a:fontRef>
          </p:style>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a:lnSpc>
                  <a:spcPts val="4100"/>
                </a:lnSpc>
                <a:spcBef>
                  <a:spcPct val="50000"/>
                </a:spcBef>
                <a:buClr>
                  <a:srgbClr val="FF0000"/>
                </a:buClr>
                <a:buFont typeface="Arial" panose="020B0604020202020204" pitchFamily="34" charset="0"/>
              </a:pPr>
              <a:r>
                <a:rPr altLang="en-US" dirty="0" sz="3200" lang="zh-CN">
                  <a:solidFill>
                    <a:schemeClr val="bg1"/>
                  </a:solidFill>
                  <a:latin typeface="方正正大黑简体" panose="02000000000000000000" pitchFamily="2" charset="-122"/>
                  <a:ea typeface="方正正大黑简体" panose="02000000000000000000" pitchFamily="2" charset="-122"/>
                  <a:cs typeface="+mn-cs"/>
                </a:rPr>
                <a:t>行政措施</a:t>
              </a:r>
              <a:endParaRPr altLang="zh-CN" dirty="0" sz="3200" lang="en-US">
                <a:solidFill>
                  <a:schemeClr val="bg1"/>
                </a:solidFill>
                <a:latin typeface="方正正大黑简体" panose="02000000000000000000" pitchFamily="2" charset="-122"/>
                <a:ea typeface="方正正大黑简体" panose="02000000000000000000" pitchFamily="2" charset="-122"/>
                <a:cs typeface="+mn-cs"/>
              </a:endParaRPr>
            </a:p>
          </p:txBody>
        </p:sp>
        <p:sp>
          <p:nvSpPr>
            <p:cNvPr id="1048686" name="右箭头 32"/>
            <p:cNvSpPr/>
            <p:nvPr/>
          </p:nvSpPr>
          <p:spPr bwMode="auto">
            <a:xfrm rot="10800000" flipH="1">
              <a:off x="2000232" y="4572007"/>
              <a:ext cx="1053704" cy="686679"/>
            </a:xfrm>
            <a:prstGeom prst="rightArrow"/>
          </p:spPr>
          <p:style>
            <a:lnRef idx="3">
              <a:schemeClr val="lt1"/>
            </a:lnRef>
            <a:fillRef idx="1">
              <a:schemeClr val="accent2"/>
            </a:fillRef>
            <a:effectRef idx="1">
              <a:schemeClr val="accent2"/>
            </a:effectRef>
            <a:fontRef idx="minor">
              <a:schemeClr val="lt1"/>
            </a:fontRef>
          </p:style>
          <p:txBody>
            <a:bodyPr anchor="ctr" wrap="none"/>
            <a:p>
              <a:pPr algn="ctr" latinLnBrk="1">
                <a:lnSpc>
                  <a:spcPct val="80000"/>
                </a:lnSpc>
                <a:spcBef>
                  <a:spcPct val="50000"/>
                </a:spcBef>
                <a:buClr>
                  <a:srgbClr val="FF0000"/>
                </a:buClr>
              </a:pPr>
              <a:endParaRPr altLang="en-US" dirty="0" sz="100" lang="zh-CN">
                <a:solidFill>
                  <a:srgbClr val="000000"/>
                </a:solidFill>
                <a:latin typeface="Gulim" pitchFamily="34" charset="-127"/>
                <a:cs typeface="Tahoma" panose="020B0604030504040204" pitchFamily="34" charset="0"/>
              </a:endParaRPr>
            </a:p>
          </p:txBody>
        </p:sp>
      </p:grpSp>
      <p:pic>
        <p:nvPicPr>
          <p:cNvPr id="2097169" name="Picture 2"/>
          <p:cNvPicPr>
            <a:picLocks noChangeAspect="1" noChangeArrowheads="1"/>
          </p:cNvPicPr>
          <p:nvPr/>
        </p:nvPicPr>
        <p:blipFill>
          <a:blip xmlns:r="http://schemas.openxmlformats.org/officeDocument/2006/relationships" r:embed="rId1" cstate="print"/>
          <a:srcRect/>
          <a:stretch>
            <a:fillRect/>
          </a:stretch>
        </p:blipFill>
        <p:spPr bwMode="auto">
          <a:xfrm>
            <a:off x="5886966" y="1715961"/>
            <a:ext cx="1673079" cy="2038381"/>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170" name="图片 36"/>
          <p:cNvPicPr>
            <a:picLocks noChangeAspect="1"/>
          </p:cNvPicPr>
          <p:nvPr/>
        </p:nvPicPr>
        <p:blipFill>
          <a:blip xmlns:r="http://schemas.openxmlformats.org/officeDocument/2006/relationships" r:embed="rId2" cstate="print"/>
          <a:stretch>
            <a:fillRect/>
          </a:stretch>
        </p:blipFill>
        <p:spPr>
          <a:xfrm>
            <a:off x="7945234" y="1715961"/>
            <a:ext cx="2920313" cy="2038381"/>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171" name="图片 37"/>
          <p:cNvPicPr>
            <a:picLocks noChangeAspect="1"/>
          </p:cNvPicPr>
          <p:nvPr/>
        </p:nvPicPr>
        <p:blipFill>
          <a:blip xmlns:r="http://schemas.openxmlformats.org/officeDocument/2006/relationships" r:embed="rId3" cstate="print"/>
          <a:stretch>
            <a:fillRect/>
          </a:stretch>
        </p:blipFill>
        <p:spPr>
          <a:xfrm>
            <a:off x="5886966" y="3993710"/>
            <a:ext cx="2308736" cy="1648440"/>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172" name="图片 38"/>
          <p:cNvPicPr>
            <a:picLocks noChangeAspect="1"/>
          </p:cNvPicPr>
          <p:nvPr/>
        </p:nvPicPr>
        <p:blipFill>
          <a:blip xmlns:r="http://schemas.openxmlformats.org/officeDocument/2006/relationships" r:embed="rId4" cstate="print"/>
          <a:stretch>
            <a:fillRect/>
          </a:stretch>
        </p:blipFill>
        <p:spPr>
          <a:xfrm>
            <a:off x="8419008" y="3993710"/>
            <a:ext cx="2468938" cy="1672347"/>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1048681"/>
                                        </p:tgtEl>
                                        <p:attrNameLst>
                                          <p:attrName>style.visibility</p:attrName>
                                        </p:attrNameLst>
                                      </p:cBhvr>
                                      <p:to>
                                        <p:strVal val="visible"/>
                                      </p:to>
                                    </p:set>
                                    <p:animEffect transition="in" filter="fade">
                                      <p:cBhvr>
                                        <p:cTn dur="500" id="7"/>
                                        <p:tgtEl>
                                          <p:spTgt spid="104868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38"/>
                                        </p:tgtEl>
                                        <p:attrNameLst>
                                          <p:attrName>style.visibility</p:attrName>
                                        </p:attrNameLst>
                                      </p:cBhvr>
                                      <p:to>
                                        <p:strVal val="visible"/>
                                      </p:to>
                                    </p:set>
                                    <p:animEffect transition="in" filter="wipe(left)">
                                      <p:cBhvr>
                                        <p:cTn dur="500" id="12"/>
                                        <p:tgtEl>
                                          <p:spTgt spid="138"/>
                                        </p:tgtEl>
                                      </p:cBhvr>
                                    </p:animEffect>
                                  </p:childTnLst>
                                </p:cTn>
                              </p:par>
                            </p:childTnLst>
                          </p:cTn>
                        </p:par>
                        <p:par>
                          <p:cTn fill="hold" id="13">
                            <p:stCondLst>
                              <p:cond delay="500"/>
                            </p:stCondLst>
                            <p:childTnLst>
                              <p:par>
                                <p:cTn fill="hold" id="14" nodeType="afterEffect" presetClass="entr" presetID="10" presetSubtype="0">
                                  <p:stCondLst>
                                    <p:cond delay="0"/>
                                  </p:stCondLst>
                                  <p:childTnLst>
                                    <p:set>
                                      <p:cBhvr>
                                        <p:cTn dur="1" fill="hold" id="15">
                                          <p:stCondLst>
                                            <p:cond delay="0"/>
                                          </p:stCondLst>
                                        </p:cTn>
                                        <p:tgtEl>
                                          <p:spTgt spid="2097169"/>
                                        </p:tgtEl>
                                        <p:attrNameLst>
                                          <p:attrName>style.visibility</p:attrName>
                                        </p:attrNameLst>
                                      </p:cBhvr>
                                      <p:to>
                                        <p:strVal val="visible"/>
                                      </p:to>
                                    </p:set>
                                    <p:animEffect transition="in" filter="fade">
                                      <p:cBhvr>
                                        <p:cTn dur="500" id="16"/>
                                        <p:tgtEl>
                                          <p:spTgt spid="2097169"/>
                                        </p:tgtEl>
                                      </p:cBhvr>
                                    </p:animEffect>
                                  </p:childTnLst>
                                </p:cTn>
                              </p:par>
                            </p:childTnLst>
                          </p:cTn>
                        </p:par>
                        <p:par>
                          <p:cTn fill="hold" id="17">
                            <p:stCondLst>
                              <p:cond delay="1000"/>
                            </p:stCondLst>
                            <p:childTnLst>
                              <p:par>
                                <p:cTn fill="hold" id="18" nodeType="afterEffect" presetClass="entr" presetID="10" presetSubtype="0">
                                  <p:stCondLst>
                                    <p:cond delay="0"/>
                                  </p:stCondLst>
                                  <p:childTnLst>
                                    <p:set>
                                      <p:cBhvr>
                                        <p:cTn dur="1" fill="hold" id="19">
                                          <p:stCondLst>
                                            <p:cond delay="0"/>
                                          </p:stCondLst>
                                        </p:cTn>
                                        <p:tgtEl>
                                          <p:spTgt spid="2097170"/>
                                        </p:tgtEl>
                                        <p:attrNameLst>
                                          <p:attrName>style.visibility</p:attrName>
                                        </p:attrNameLst>
                                      </p:cBhvr>
                                      <p:to>
                                        <p:strVal val="visible"/>
                                      </p:to>
                                    </p:set>
                                    <p:animEffect transition="in" filter="fade">
                                      <p:cBhvr>
                                        <p:cTn dur="500" id="20"/>
                                        <p:tgtEl>
                                          <p:spTgt spid="2097170"/>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2" presetSubtype="8">
                                  <p:stCondLst>
                                    <p:cond delay="0"/>
                                  </p:stCondLst>
                                  <p:childTnLst>
                                    <p:set>
                                      <p:cBhvr>
                                        <p:cTn dur="1" fill="hold" id="24">
                                          <p:stCondLst>
                                            <p:cond delay="0"/>
                                          </p:stCondLst>
                                        </p:cTn>
                                        <p:tgtEl>
                                          <p:spTgt spid="139"/>
                                        </p:tgtEl>
                                        <p:attrNameLst>
                                          <p:attrName>style.visibility</p:attrName>
                                        </p:attrNameLst>
                                      </p:cBhvr>
                                      <p:to>
                                        <p:strVal val="visible"/>
                                      </p:to>
                                    </p:set>
                                    <p:animEffect transition="in" filter="wipe(left)">
                                      <p:cBhvr>
                                        <p:cTn dur="500" id="25"/>
                                        <p:tgtEl>
                                          <p:spTgt spid="139"/>
                                        </p:tgtEl>
                                      </p:cBhvr>
                                    </p:animEffect>
                                  </p:childTnLst>
                                </p:cTn>
                              </p:par>
                            </p:childTnLst>
                          </p:cTn>
                        </p:par>
                        <p:par>
                          <p:cTn fill="hold" id="26">
                            <p:stCondLst>
                              <p:cond delay="500"/>
                            </p:stCondLst>
                            <p:childTnLst>
                              <p:par>
                                <p:cTn fill="hold" id="27" nodeType="afterEffect" presetClass="entr" presetID="10" presetSubtype="0">
                                  <p:stCondLst>
                                    <p:cond delay="0"/>
                                  </p:stCondLst>
                                  <p:childTnLst>
                                    <p:set>
                                      <p:cBhvr>
                                        <p:cTn dur="1" fill="hold" id="28">
                                          <p:stCondLst>
                                            <p:cond delay="0"/>
                                          </p:stCondLst>
                                        </p:cTn>
                                        <p:tgtEl>
                                          <p:spTgt spid="2097171"/>
                                        </p:tgtEl>
                                        <p:attrNameLst>
                                          <p:attrName>style.visibility</p:attrName>
                                        </p:attrNameLst>
                                      </p:cBhvr>
                                      <p:to>
                                        <p:strVal val="visible"/>
                                      </p:to>
                                    </p:set>
                                    <p:animEffect transition="in" filter="fade">
                                      <p:cBhvr>
                                        <p:cTn dur="500" id="29"/>
                                        <p:tgtEl>
                                          <p:spTgt spid="2097171"/>
                                        </p:tgtEl>
                                      </p:cBhvr>
                                    </p:animEffect>
                                  </p:childTnLst>
                                </p:cTn>
                              </p:par>
                            </p:childTnLst>
                          </p:cTn>
                        </p:par>
                        <p:par>
                          <p:cTn fill="hold" id="30">
                            <p:stCondLst>
                              <p:cond delay="1000"/>
                            </p:stCondLst>
                            <p:childTnLst>
                              <p:par>
                                <p:cTn fill="hold" id="31" nodeType="afterEffect" presetClass="entr" presetID="10" presetSubtype="0">
                                  <p:stCondLst>
                                    <p:cond delay="0"/>
                                  </p:stCondLst>
                                  <p:childTnLst>
                                    <p:set>
                                      <p:cBhvr>
                                        <p:cTn dur="1" fill="hold" id="32">
                                          <p:stCondLst>
                                            <p:cond delay="0"/>
                                          </p:stCondLst>
                                        </p:cTn>
                                        <p:tgtEl>
                                          <p:spTgt spid="2097172"/>
                                        </p:tgtEl>
                                        <p:attrNameLst>
                                          <p:attrName>style.visibility</p:attrName>
                                        </p:attrNameLst>
                                      </p:cBhvr>
                                      <p:to>
                                        <p:strVal val="visible"/>
                                      </p:to>
                                    </p:set>
                                    <p:animEffect transition="in" filter="fade">
                                      <p:cBhvr>
                                        <p:cTn dur="500" id="33"/>
                                        <p:tgtEl>
                                          <p:spTgt spid="209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pic>
        <p:nvPicPr>
          <p:cNvPr id="209716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42"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43"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44"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645" name="文本框 58"/>
          <p:cNvSpPr txBox="1"/>
          <p:nvPr/>
        </p:nvSpPr>
        <p:spPr>
          <a:xfrm>
            <a:off x="4711004" y="653569"/>
            <a:ext cx="27432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p>
        </p:txBody>
      </p:sp>
      <p:sp>
        <p:nvSpPr>
          <p:cNvPr id="1048646"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安全策略的几个等级：</a:t>
            </a:r>
          </a:p>
        </p:txBody>
      </p:sp>
      <p:sp>
        <p:nvSpPr>
          <p:cNvPr id="1048647" name="矩形 92"/>
          <p:cNvSpPr/>
          <p:nvPr/>
        </p:nvSpPr>
        <p:spPr>
          <a:xfrm>
            <a:off x="968188" y="2139911"/>
            <a:ext cx="10018339" cy="3230881"/>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安全策略目标：</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一个机构对于所保护的资源要达到的安全目标而进行的描述。</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机构安全策略：</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是一套制度、规则及实际操作方法，用于规范一个机构如何管理、保护和分配资源，以便达到安全策略所规定的安全目标。</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系统安全策略：</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描述如何将一个特定的信息系统付诸工程实现，以支持此机构的安全策略要求。</a:t>
            </a:r>
          </a:p>
        </p:txBody>
      </p:sp>
      <p:sp>
        <p:nvSpPr>
          <p:cNvPr id="1048648" name="圆角矩形 8"/>
          <p:cNvSpPr>
            <a:spLocks noChangeArrowheads="1"/>
          </p:cNvSpPr>
          <p:nvPr/>
        </p:nvSpPr>
        <p:spPr bwMode="auto">
          <a:xfrm>
            <a:off x="1903264" y="4549007"/>
            <a:ext cx="2427436" cy="360040"/>
          </a:xfrm>
          <a:prstGeom prst="roundRect">
            <a:avLst>
              <a:gd name="adj" fmla="val 16667"/>
            </a:avLst>
          </a:prstGeom>
          <a:noFill/>
          <a:ln w="57150">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dirty="0" lang="zh-CN">
              <a:latin typeface="Gulim" pitchFamily="34" charset="-127"/>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8646"/>
                                        </p:tgtEl>
                                        <p:attrNameLst>
                                          <p:attrName>style.visibility</p:attrName>
                                        </p:attrNameLst>
                                      </p:cBhvr>
                                      <p:to>
                                        <p:strVal val="visible"/>
                                      </p:to>
                                    </p:set>
                                    <p:anim calcmode="lin" to="0" valueType="num">
                                      <p:cBhvr>
                                        <p:cTn decel="100000" dur="500" fill="hold" id="7">
                                          <p:stCondLst>
                                            <p:cond delay="0"/>
                                          </p:stCondLst>
                                        </p:cTn>
                                        <p:tgtEl>
                                          <p:spTgt spid="1048646"/>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8646"/>
                                        </p:tgtEl>
                                      </p:cBhvr>
                                    </p:animEffect>
                                    <p:animScale>
                                      <p:cBhvr>
                                        <p:cTn decel="100000" dur="500" fill="hold" id="9">
                                          <p:stCondLst>
                                            <p:cond delay="0"/>
                                          </p:stCondLst>
                                        </p:cTn>
                                        <p:tgtEl>
                                          <p:spTgt spid="1048646"/>
                                        </p:tgtEl>
                                      </p:cBhvr>
                                      <p:by x="100000" y="100000"/>
                                      <p:from x="110000" y="110000"/>
                                      <p:to x="100000" y="100000"/>
                                    </p:animScale>
                                  </p:childTnLst>
                                </p:cTn>
                              </p:par>
                            </p:childTnLst>
                          </p:cTn>
                        </p:par>
                        <p:par>
                          <p:cTn fill="hold" id="10">
                            <p:stCondLst>
                              <p:cond delay="7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647"/>
                                        </p:tgtEl>
                                        <p:attrNameLst>
                                          <p:attrName>style.visibility</p:attrName>
                                        </p:attrNameLst>
                                      </p:cBhvr>
                                      <p:to>
                                        <p:strVal val="visible"/>
                                      </p:to>
                                    </p:set>
                                    <p:anim calcmode="lin" to="0" valueType="num">
                                      <p:cBhvr>
                                        <p:cTn decel="100000" dur="500" fill="hold" id="13">
                                          <p:stCondLst>
                                            <p:cond delay="0"/>
                                          </p:stCondLst>
                                        </p:cTn>
                                        <p:tgtEl>
                                          <p:spTgt spid="1048647"/>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647"/>
                                        </p:tgtEl>
                                      </p:cBhvr>
                                    </p:animEffect>
                                    <p:animScale>
                                      <p:cBhvr>
                                        <p:cTn decel="100000" dur="500" fill="hold" id="15">
                                          <p:stCondLst>
                                            <p:cond delay="0"/>
                                          </p:stCondLst>
                                        </p:cTn>
                                        <p:tgtEl>
                                          <p:spTgt spid="1048647"/>
                                        </p:tgtEl>
                                      </p:cBhvr>
                                      <p:by x="100000" y="100000"/>
                                      <p:from x="110000" y="110000"/>
                                      <p:to x="100000" y="100000"/>
                                    </p:animScale>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8648"/>
                                        </p:tgtEl>
                                        <p:attrNameLst>
                                          <p:attrName>style.visibility</p:attrName>
                                        </p:attrNameLst>
                                      </p:cBhvr>
                                      <p:to>
                                        <p:strVal val="visible"/>
                                      </p:to>
                                    </p:set>
                                    <p:anim calcmode="lin" valueType="num">
                                      <p:cBhvr additive="base">
                                        <p:cTn dur="500" fill="hold" id="20"/>
                                        <p:tgtEl>
                                          <p:spTgt spid="1048648"/>
                                        </p:tgtEl>
                                        <p:attrNameLst>
                                          <p:attrName>ppt_x</p:attrName>
                                        </p:attrNameLst>
                                      </p:cBhvr>
                                      <p:tavLst>
                                        <p:tav tm="0">
                                          <p:val>
                                            <p:strVal val="#ppt_x"/>
                                          </p:val>
                                        </p:tav>
                                        <p:tav tm="100000">
                                          <p:val>
                                            <p:strVal val="#ppt_x"/>
                                          </p:val>
                                        </p:tav>
                                      </p:tavLst>
                                    </p:anim>
                                    <p:anim calcmode="lin" valueType="num">
                                      <p:cBhvr additive="base">
                                        <p:cTn dur="500" fill="hold" id="21"/>
                                        <p:tgtEl>
                                          <p:spTgt spid="1048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p:bldP spid="1048647" grpId="0"/>
      <p:bldP spid="104864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pic>
        <p:nvPicPr>
          <p:cNvPr id="209715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2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2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627" name="文本框 58"/>
          <p:cNvSpPr txBox="1"/>
          <p:nvPr/>
        </p:nvSpPr>
        <p:spPr>
          <a:xfrm>
            <a:off x="3787675" y="653569"/>
            <a:ext cx="45720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授权</a:t>
            </a:r>
          </a:p>
        </p:txBody>
      </p:sp>
      <p:sp>
        <p:nvSpPr>
          <p:cNvPr id="1048628"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授权：</a:t>
            </a:r>
          </a:p>
        </p:txBody>
      </p:sp>
      <p:sp>
        <p:nvSpPr>
          <p:cNvPr id="1048629" name="矩形 92"/>
          <p:cNvSpPr/>
          <p:nvPr/>
        </p:nvSpPr>
        <p:spPr>
          <a:xfrm>
            <a:off x="968188" y="2139911"/>
            <a:ext cx="10018339" cy="1371600"/>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主体（用户、终端、程序等）对客体（数据、程序等）的支配权利，它等于规定了谁可以对什么做些什么（</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Who may do what to what</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a:t>
            </a:r>
          </a:p>
        </p:txBody>
      </p:sp>
      <p:pic>
        <p:nvPicPr>
          <p:cNvPr id="2097158" name="Picture 3"/>
          <p:cNvPicPr>
            <a:picLocks noChangeAspect="1" noChangeArrowheads="1"/>
          </p:cNvPicPr>
          <p:nvPr/>
        </p:nvPicPr>
        <p:blipFill>
          <a:blip xmlns:r="http://schemas.openxmlformats.org/officeDocument/2006/relationships" r:embed="rId3" cstate="print"/>
          <a:stretch>
            <a:fillRect/>
          </a:stretch>
        </p:blipFill>
        <p:spPr bwMode="auto">
          <a:xfrm>
            <a:off x="4309526" y="3580950"/>
            <a:ext cx="3572947" cy="2279078"/>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627"/>
                                        </p:tgtEl>
                                        <p:attrNameLst>
                                          <p:attrName>style.visibility</p:attrName>
                                        </p:attrNameLst>
                                      </p:cBhvr>
                                      <p:to>
                                        <p:strVal val="visible"/>
                                      </p:to>
                                    </p:set>
                                    <p:animEffect transition="in" filter="fade">
                                      <p:cBhvr>
                                        <p:cTn dur="500" id="7">
                                          <p:stCondLst>
                                            <p:cond delay="0"/>
                                          </p:stCondLst>
                                        </p:cTn>
                                        <p:tgtEl>
                                          <p:spTgt spid="1048627"/>
                                        </p:tgtEl>
                                      </p:cBhvr>
                                    </p:animEffect>
                                    <p:set>
                                      <p:cBhvr>
                                        <p:cTn dur="500" fill="hold" id="8">
                                          <p:stCondLst>
                                            <p:cond delay="500"/>
                                          </p:stCondLst>
                                        </p:cTn>
                                        <p:tgtEl>
                                          <p:spTgt spid="1048627"/>
                                        </p:tgtEl>
                                        <p:attrNameLst>
                                          <p:attrName>style.visibility</p:attrName>
                                        </p:attrNameLst>
                                      </p:cBhvr>
                                      <p:to>
                                        <p:strVal val="visible"/>
                                      </p:to>
                                    </p:set>
                                    <p:anim calcmode="lin" to="0" valueType="num">
                                      <p:cBhvr>
                                        <p:cTn decel="100000" dur="1000" fill="hold" id="9">
                                          <p:stCondLst>
                                            <p:cond delay="0"/>
                                          </p:stCondLst>
                                        </p:cTn>
                                        <p:tgtEl>
                                          <p:spTgt spid="104862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3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628"/>
                                        </p:tgtEl>
                                        <p:attrNameLst>
                                          <p:attrName>style.visibility</p:attrName>
                                        </p:attrNameLst>
                                      </p:cBhvr>
                                      <p:to>
                                        <p:strVal val="visible"/>
                                      </p:to>
                                    </p:set>
                                    <p:anim calcmode="lin" to="0" valueType="num">
                                      <p:cBhvr>
                                        <p:cTn decel="100000" dur="500" fill="hold" id="13">
                                          <p:stCondLst>
                                            <p:cond delay="0"/>
                                          </p:stCondLst>
                                        </p:cTn>
                                        <p:tgtEl>
                                          <p:spTgt spid="104862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628"/>
                                        </p:tgtEl>
                                      </p:cBhvr>
                                    </p:animEffect>
                                    <p:animScale>
                                      <p:cBhvr>
                                        <p:cTn decel="100000" dur="500" fill="hold" id="15">
                                          <p:stCondLst>
                                            <p:cond delay="0"/>
                                          </p:stCondLst>
                                        </p:cTn>
                                        <p:tgtEl>
                                          <p:spTgt spid="1048628"/>
                                        </p:tgtEl>
                                      </p:cBhvr>
                                      <p:by x="100000" y="100000"/>
                                      <p:from x="110000" y="110000"/>
                                      <p:to x="100000" y="100000"/>
                                    </p:animScale>
                                  </p:childTnLst>
                                </p:cTn>
                              </p:par>
                            </p:childTnLst>
                          </p:cTn>
                        </p:par>
                        <p:par>
                          <p:cTn fill="hold" id="16">
                            <p:stCondLst>
                              <p:cond delay="18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8629"/>
                                        </p:tgtEl>
                                        <p:attrNameLst>
                                          <p:attrName>style.visibility</p:attrName>
                                        </p:attrNameLst>
                                      </p:cBhvr>
                                      <p:to>
                                        <p:strVal val="visible"/>
                                      </p:to>
                                    </p:set>
                                    <p:anim calcmode="lin" to="0" valueType="num">
                                      <p:cBhvr>
                                        <p:cTn decel="100000" dur="500" fill="hold" id="19">
                                          <p:stCondLst>
                                            <p:cond delay="0"/>
                                          </p:stCondLst>
                                        </p:cTn>
                                        <p:tgtEl>
                                          <p:spTgt spid="104862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8629"/>
                                        </p:tgtEl>
                                      </p:cBhvr>
                                    </p:animEffect>
                                    <p:animScale>
                                      <p:cBhvr>
                                        <p:cTn decel="100000" dur="500" fill="hold" id="21">
                                          <p:stCondLst>
                                            <p:cond delay="0"/>
                                          </p:stCondLst>
                                        </p:cTn>
                                        <p:tgtEl>
                                          <p:spTgt spid="1048629"/>
                                        </p:tgtEl>
                                      </p:cBhvr>
                                      <p:by x="100000" y="100000"/>
                                      <p:from x="110000" y="110000"/>
                                      <p:to x="100000" y="100000"/>
                                    </p:animScale>
                                  </p:childTnLst>
                                </p:cTn>
                              </p:par>
                              <p:par>
                                <p:cTn fill="hold" id="22" nodeType="withEffect" presetClass="entr" presetID="42" presetSubtype="0">
                                  <p:stCondLst>
                                    <p:cond delay="0"/>
                                  </p:stCondLst>
                                  <p:childTnLst>
                                    <p:set>
                                      <p:cBhvr>
                                        <p:cTn dur="1" fill="hold" id="23">
                                          <p:stCondLst>
                                            <p:cond delay="0"/>
                                          </p:stCondLst>
                                        </p:cTn>
                                        <p:tgtEl>
                                          <p:spTgt spid="2097158"/>
                                        </p:tgtEl>
                                        <p:attrNameLst>
                                          <p:attrName>style.visibility</p:attrName>
                                        </p:attrNameLst>
                                      </p:cBhvr>
                                      <p:to>
                                        <p:strVal val="visible"/>
                                      </p:to>
                                    </p:set>
                                    <p:animEffect transition="in" filter="fade">
                                      <p:cBhvr>
                                        <p:cTn dur="1000" id="24"/>
                                        <p:tgtEl>
                                          <p:spTgt spid="2097158"/>
                                        </p:tgtEl>
                                      </p:cBhvr>
                                    </p:animEffect>
                                    <p:anim calcmode="lin" valueType="num">
                                      <p:cBhvr>
                                        <p:cTn dur="1000" fill="hold" id="25"/>
                                        <p:tgtEl>
                                          <p:spTgt spid="2097158"/>
                                        </p:tgtEl>
                                        <p:attrNameLst>
                                          <p:attrName>ppt_x</p:attrName>
                                        </p:attrNameLst>
                                      </p:cBhvr>
                                      <p:tavLst>
                                        <p:tav tm="0">
                                          <p:val>
                                            <p:strVal val="#ppt_x"/>
                                          </p:val>
                                        </p:tav>
                                        <p:tav tm="100000">
                                          <p:val>
                                            <p:strVal val="#ppt_x"/>
                                          </p:val>
                                        </p:tav>
                                      </p:tavLst>
                                    </p:anim>
                                    <p:anim calcmode="lin" valueType="num">
                                      <p:cBhvr>
                                        <p:cTn dur="1000" fill="hold" id="26"/>
                                        <p:tgtEl>
                                          <p:spTgt spid="2097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7" grpId="0"/>
      <p:bldP spid="1048628" grpId="0"/>
      <p:bldP spid="1048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pic>
        <p:nvPicPr>
          <p:cNvPr id="209715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0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0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608" name="文本框 58"/>
          <p:cNvSpPr txBox="1"/>
          <p:nvPr/>
        </p:nvSpPr>
        <p:spPr>
          <a:xfrm>
            <a:off x="3787675" y="653569"/>
            <a:ext cx="4572001"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授权</a:t>
            </a:r>
          </a:p>
        </p:txBody>
      </p:sp>
      <p:sp>
        <p:nvSpPr>
          <p:cNvPr id="1048609" name="文本框 90"/>
          <p:cNvSpPr txBox="1"/>
          <p:nvPr/>
        </p:nvSpPr>
        <p:spPr>
          <a:xfrm>
            <a:off x="1491464" y="15162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描述授权的一些例子</a:t>
            </a:r>
          </a:p>
        </p:txBody>
      </p:sp>
      <p:sp>
        <p:nvSpPr>
          <p:cNvPr id="1048610" name="矩形 92"/>
          <p:cNvSpPr/>
          <p:nvPr/>
        </p:nvSpPr>
        <p:spPr>
          <a:xfrm>
            <a:off x="968189" y="2139911"/>
            <a:ext cx="6004112" cy="3581401"/>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文件“财务报告”只能由“财务经理”创建和修改，并由“财务办公室成员”及“总经理”阅读；</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多级安全系统中，有一密级被定义为“</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Confidential-secret-top”</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，只有所持许可证级别等于或高于该密级的人员才有权访问此密级的信息。</a:t>
            </a:r>
          </a:p>
        </p:txBody>
      </p:sp>
      <p:pic>
        <p:nvPicPr>
          <p:cNvPr id="2097155" name="图片 16" descr="84b1OOOPICb1.jpg"/>
          <p:cNvPicPr>
            <a:picLocks noChangeAspect="1" noChangeArrowheads="1"/>
          </p:cNvPicPr>
          <p:nvPr/>
        </p:nvPicPr>
        <p:blipFill>
          <a:blip xmlns:r="http://schemas.openxmlformats.org/officeDocument/2006/relationships" r:embed="rId3"/>
          <a:srcRect l="18900" t="8002" r="19550" b="8002"/>
          <a:stretch>
            <a:fillRect/>
          </a:stretch>
        </p:blipFill>
        <p:spPr bwMode="auto">
          <a:xfrm>
            <a:off x="7733826" y="1812287"/>
            <a:ext cx="2862764" cy="3906286"/>
          </a:xfrm>
          <a:prstGeom prst="rect"/>
          <a:noFill/>
          <a:ln>
            <a:noFill/>
          </a:ln>
        </p:spPr>
      </p:pic>
      <p:sp>
        <p:nvSpPr>
          <p:cNvPr id="1048611" name="矩形 17"/>
          <p:cNvSpPr>
            <a:spLocks noChangeArrowheads="1"/>
          </p:cNvSpPr>
          <p:nvPr/>
        </p:nvSpPr>
        <p:spPr bwMode="auto">
          <a:xfrm>
            <a:off x="7369784" y="4638981"/>
            <a:ext cx="3653816" cy="802641"/>
          </a:xfrm>
          <a:prstGeom prst="rect"/>
        </p:spPr>
        <p:style>
          <a:lnRef idx="3">
            <a:schemeClr val="lt1"/>
          </a:lnRef>
          <a:fillRef idx="1">
            <a:schemeClr val="accent1"/>
          </a:fillRef>
          <a:effectRef idx="1">
            <a:schemeClr val="accent1"/>
          </a:effectRef>
          <a:fontRef idx="minor">
            <a:schemeClr val="lt1"/>
          </a:fontRef>
        </p:style>
        <p:txBody>
          <a:bodyPr anchor="ct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dirty="0" sz="2400" lang="zh-CN">
                <a:solidFill>
                  <a:schemeClr val="bg1"/>
                </a:solidFill>
                <a:latin typeface="方正正大黑简体" panose="02000000000000000000" pitchFamily="2" charset="-122"/>
                <a:ea typeface="方正正大黑简体" panose="02000000000000000000" pitchFamily="2" charset="-122"/>
              </a:rPr>
              <a:t>一般通过“访问控制”的形式来实现</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8609"/>
                                        </p:tgtEl>
                                        <p:attrNameLst>
                                          <p:attrName>style.visibility</p:attrName>
                                        </p:attrNameLst>
                                      </p:cBhvr>
                                      <p:to>
                                        <p:strVal val="visible"/>
                                      </p:to>
                                    </p:set>
                                    <p:anim calcmode="lin" to="0" valueType="num">
                                      <p:cBhvr>
                                        <p:cTn decel="100000" dur="500" fill="hold" id="7">
                                          <p:stCondLst>
                                            <p:cond delay="0"/>
                                          </p:stCondLst>
                                        </p:cTn>
                                        <p:tgtEl>
                                          <p:spTgt spid="1048609"/>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8609"/>
                                        </p:tgtEl>
                                      </p:cBhvr>
                                    </p:animEffect>
                                    <p:animScale>
                                      <p:cBhvr>
                                        <p:cTn decel="100000" dur="500" fill="hold" id="9">
                                          <p:stCondLst>
                                            <p:cond delay="0"/>
                                          </p:stCondLst>
                                        </p:cTn>
                                        <p:tgtEl>
                                          <p:spTgt spid="1048609"/>
                                        </p:tgtEl>
                                      </p:cBhvr>
                                      <p:by x="100000" y="100000"/>
                                      <p:from x="110000" y="110000"/>
                                      <p:to x="100000" y="100000"/>
                                    </p:animScale>
                                  </p:childTnLst>
                                </p:cTn>
                              </p:par>
                            </p:childTnLst>
                          </p:cTn>
                        </p:par>
                        <p:par>
                          <p:cTn fill="hold" id="10">
                            <p:stCondLst>
                              <p:cond delay="7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610"/>
                                        </p:tgtEl>
                                        <p:attrNameLst>
                                          <p:attrName>style.visibility</p:attrName>
                                        </p:attrNameLst>
                                      </p:cBhvr>
                                      <p:to>
                                        <p:strVal val="visible"/>
                                      </p:to>
                                    </p:set>
                                    <p:anim calcmode="lin" to="0" valueType="num">
                                      <p:cBhvr>
                                        <p:cTn decel="100000" dur="500" fill="hold" id="13">
                                          <p:stCondLst>
                                            <p:cond delay="0"/>
                                          </p:stCondLst>
                                        </p:cTn>
                                        <p:tgtEl>
                                          <p:spTgt spid="1048610"/>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610"/>
                                        </p:tgtEl>
                                      </p:cBhvr>
                                    </p:animEffect>
                                    <p:animScale>
                                      <p:cBhvr>
                                        <p:cTn decel="100000" dur="500" fill="hold" id="15">
                                          <p:stCondLst>
                                            <p:cond delay="0"/>
                                          </p:stCondLst>
                                        </p:cTn>
                                        <p:tgtEl>
                                          <p:spTgt spid="1048610"/>
                                        </p:tgtEl>
                                      </p:cBhvr>
                                      <p:by x="100000" y="100000"/>
                                      <p:from x="110000" y="110000"/>
                                      <p:to x="100000" y="100000"/>
                                    </p:animScale>
                                  </p:childTnLst>
                                </p:cTn>
                              </p:par>
                            </p:childTnLst>
                          </p:cTn>
                        </p:par>
                        <p:par>
                          <p:cTn fill="hold" id="16">
                            <p:stCondLst>
                              <p:cond delay="3650"/>
                            </p:stCondLst>
                            <p:childTnLst>
                              <p:par>
                                <p:cTn fill="hold" id="17" nodeType="afterEffect" presetClass="entr" presetID="8" presetSubtype="16">
                                  <p:stCondLst>
                                    <p:cond delay="0"/>
                                  </p:stCondLst>
                                  <p:childTnLst>
                                    <p:set>
                                      <p:cBhvr>
                                        <p:cTn dur="1" fill="hold" id="18">
                                          <p:stCondLst>
                                            <p:cond delay="0"/>
                                          </p:stCondLst>
                                        </p:cTn>
                                        <p:tgtEl>
                                          <p:spTgt spid="2097155"/>
                                        </p:tgtEl>
                                        <p:attrNameLst>
                                          <p:attrName>style.visibility</p:attrName>
                                        </p:attrNameLst>
                                      </p:cBhvr>
                                      <p:to>
                                        <p:strVal val="visible"/>
                                      </p:to>
                                    </p:set>
                                    <p:animEffect transition="in" filter="diamond(in)">
                                      <p:cBhvr>
                                        <p:cTn dur="1000" id="19"/>
                                        <p:tgtEl>
                                          <p:spTgt spid="209715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4">
                                  <p:stCondLst>
                                    <p:cond delay="0"/>
                                  </p:stCondLst>
                                  <p:childTnLst>
                                    <p:set>
                                      <p:cBhvr>
                                        <p:cTn dur="1" fill="hold" id="23">
                                          <p:stCondLst>
                                            <p:cond delay="0"/>
                                          </p:stCondLst>
                                        </p:cTn>
                                        <p:tgtEl>
                                          <p:spTgt spid="1048611"/>
                                        </p:tgtEl>
                                        <p:attrNameLst>
                                          <p:attrName>style.visibility</p:attrName>
                                        </p:attrNameLst>
                                      </p:cBhvr>
                                      <p:to>
                                        <p:strVal val="visible"/>
                                      </p:to>
                                    </p:set>
                                    <p:anim calcmode="lin" valueType="num">
                                      <p:cBhvr additive="base">
                                        <p:cTn dur="500" fill="hold" id="24"/>
                                        <p:tgtEl>
                                          <p:spTgt spid="1048611"/>
                                        </p:tgtEl>
                                        <p:attrNameLst>
                                          <p:attrName>ppt_x</p:attrName>
                                        </p:attrNameLst>
                                      </p:cBhvr>
                                      <p:tavLst>
                                        <p:tav tm="0">
                                          <p:val>
                                            <p:strVal val="#ppt_x"/>
                                          </p:val>
                                        </p:tav>
                                        <p:tav tm="100000">
                                          <p:val>
                                            <p:strVal val="#ppt_x"/>
                                          </p:val>
                                        </p:tav>
                                      </p:tavLst>
                                    </p:anim>
                                    <p:anim calcmode="lin" valueType="num">
                                      <p:cBhvr additive="base">
                                        <p:cTn dur="500" fill="hold" id="25"/>
                                        <p:tgtEl>
                                          <p:spTgt spid="10486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p:bldP spid="1048610" grpId="0"/>
      <p:bldP spid="1048611"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5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58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58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8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587" name="文本框 58"/>
          <p:cNvSpPr txBox="1"/>
          <p:nvPr/>
        </p:nvSpPr>
        <p:spPr>
          <a:xfrm>
            <a:off x="2864345" y="653569"/>
            <a:ext cx="64008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访问控制策略</a:t>
            </a:r>
          </a:p>
        </p:txBody>
      </p:sp>
      <p:sp>
        <p:nvSpPr>
          <p:cNvPr id="1048588" name="文本框 90"/>
          <p:cNvSpPr txBox="1"/>
          <p:nvPr/>
        </p:nvSpPr>
        <p:spPr>
          <a:xfrm>
            <a:off x="1491464" y="3637109"/>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授权例子</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1——</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基于身份的策略</a:t>
            </a:r>
          </a:p>
        </p:txBody>
      </p:sp>
      <p:sp>
        <p:nvSpPr>
          <p:cNvPr id="1048589" name="矩形 92"/>
          <p:cNvSpPr/>
          <p:nvPr/>
        </p:nvSpPr>
        <p:spPr>
          <a:xfrm>
            <a:off x="968188" y="4260811"/>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允许或拒绝对明确区分的个体或群体进行访问</a:t>
            </a:r>
          </a:p>
        </p:txBody>
      </p:sp>
      <p:sp>
        <p:nvSpPr>
          <p:cNvPr id="1048590" name="矩形: 圆角 22"/>
          <p:cNvSpPr>
            <a:spLocks noChangeArrowheads="1"/>
          </p:cNvSpPr>
          <p:nvPr/>
        </p:nvSpPr>
        <p:spPr bwMode="auto">
          <a:xfrm>
            <a:off x="1491464" y="1799418"/>
            <a:ext cx="9240036" cy="889483"/>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dirty="0" sz="2400" lang="zh-CN">
                <a:solidFill>
                  <a:srgbClr val="FFC000"/>
                </a:solidFill>
                <a:latin typeface="方正正大黑简体" panose="02000000000000000000" pitchFamily="2" charset="-122"/>
                <a:ea typeface="方正正大黑简体" panose="02000000000000000000" pitchFamily="2" charset="-122"/>
              </a:rPr>
              <a:t>访问控制策略</a:t>
            </a:r>
            <a:r>
              <a:rPr altLang="en-US" dirty="0" sz="2400" lang="zh-CN">
                <a:solidFill>
                  <a:schemeClr val="bg1"/>
                </a:solidFill>
                <a:latin typeface="方正正大黑简体" panose="02000000000000000000" pitchFamily="2" charset="-122"/>
                <a:ea typeface="方正正大黑简体" panose="02000000000000000000" pitchFamily="2" charset="-122"/>
              </a:rPr>
              <a:t>隶属于系统安全策略，迫使计算机系统和网络自动地执行授权。</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587"/>
                                        </p:tgtEl>
                                        <p:attrNameLst>
                                          <p:attrName>style.visibility</p:attrName>
                                        </p:attrNameLst>
                                      </p:cBhvr>
                                      <p:to>
                                        <p:strVal val="visible"/>
                                      </p:to>
                                    </p:set>
                                    <p:animEffect transition="in" filter="fade">
                                      <p:cBhvr>
                                        <p:cTn dur="500" id="7">
                                          <p:stCondLst>
                                            <p:cond delay="0"/>
                                          </p:stCondLst>
                                        </p:cTn>
                                        <p:tgtEl>
                                          <p:spTgt spid="1048587"/>
                                        </p:tgtEl>
                                      </p:cBhvr>
                                    </p:animEffect>
                                    <p:set>
                                      <p:cBhvr>
                                        <p:cTn dur="500" fill="hold" id="8">
                                          <p:stCondLst>
                                            <p:cond delay="500"/>
                                          </p:stCondLst>
                                        </p:cTn>
                                        <p:tgtEl>
                                          <p:spTgt spid="1048587"/>
                                        </p:tgtEl>
                                        <p:attrNameLst>
                                          <p:attrName>style.visibility</p:attrName>
                                        </p:attrNameLst>
                                      </p:cBhvr>
                                      <p:to>
                                        <p:strVal val="visible"/>
                                      </p:to>
                                    </p:set>
                                    <p:anim calcmode="lin" to="0" valueType="num">
                                      <p:cBhvr>
                                        <p:cTn decel="100000" dur="1000" fill="hold" id="9">
                                          <p:stCondLst>
                                            <p:cond delay="0"/>
                                          </p:stCondLst>
                                        </p:cTn>
                                        <p:tgtEl>
                                          <p:spTgt spid="1048587"/>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 presetSubtype="4">
                                  <p:stCondLst>
                                    <p:cond delay="0"/>
                                  </p:stCondLst>
                                  <p:childTnLst>
                                    <p:set>
                                      <p:cBhvr>
                                        <p:cTn dur="1" fill="hold" id="13">
                                          <p:stCondLst>
                                            <p:cond delay="0"/>
                                          </p:stCondLst>
                                        </p:cTn>
                                        <p:tgtEl>
                                          <p:spTgt spid="1048590"/>
                                        </p:tgtEl>
                                        <p:attrNameLst>
                                          <p:attrName>style.visibility</p:attrName>
                                        </p:attrNameLst>
                                      </p:cBhvr>
                                      <p:to>
                                        <p:strVal val="visible"/>
                                      </p:to>
                                    </p:set>
                                    <p:anim calcmode="lin" valueType="num">
                                      <p:cBhvr additive="base">
                                        <p:cTn dur="500" fill="hold" id="14"/>
                                        <p:tgtEl>
                                          <p:spTgt spid="1048590"/>
                                        </p:tgtEl>
                                        <p:attrNameLst>
                                          <p:attrName>ppt_x</p:attrName>
                                        </p:attrNameLst>
                                      </p:cBhvr>
                                      <p:tavLst>
                                        <p:tav tm="0">
                                          <p:val>
                                            <p:strVal val="#ppt_x"/>
                                          </p:val>
                                        </p:tav>
                                        <p:tav tm="100000">
                                          <p:val>
                                            <p:strVal val="#ppt_x"/>
                                          </p:val>
                                        </p:tav>
                                      </p:tavLst>
                                    </p:anim>
                                    <p:anim calcmode="lin" valueType="num">
                                      <p:cBhvr additive="base">
                                        <p:cTn dur="500" fill="hold" id="15"/>
                                        <p:tgtEl>
                                          <p:spTgt spid="1048590"/>
                                        </p:tgtEl>
                                        <p:attrNameLst>
                                          <p:attrName>ppt_y</p:attrName>
                                        </p:attrNameLst>
                                      </p:cBhvr>
                                      <p:tavLst>
                                        <p:tav tm="0">
                                          <p:val>
                                            <p:strVal val="1+#ppt_h/2"/>
                                          </p:val>
                                        </p:tav>
                                        <p:tav tm="100000">
                                          <p:val>
                                            <p:strVal val="#ppt_y"/>
                                          </p:val>
                                        </p:tav>
                                      </p:tavLst>
                                    </p:anim>
                                  </p:childTnLst>
                                </p:cTn>
                              </p:par>
                            </p:childTnLst>
                          </p:cTn>
                        </p:par>
                        <p:par>
                          <p:cTn fill="hold" id="16">
                            <p:stCondLst>
                              <p:cond delay="5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8588"/>
                                        </p:tgtEl>
                                        <p:attrNameLst>
                                          <p:attrName>style.visibility</p:attrName>
                                        </p:attrNameLst>
                                      </p:cBhvr>
                                      <p:to>
                                        <p:strVal val="visible"/>
                                      </p:to>
                                    </p:set>
                                    <p:anim calcmode="lin" to="0" valueType="num">
                                      <p:cBhvr>
                                        <p:cTn decel="100000" dur="500" fill="hold" id="19">
                                          <p:stCondLst>
                                            <p:cond delay="0"/>
                                          </p:stCondLst>
                                        </p:cTn>
                                        <p:tgtEl>
                                          <p:spTgt spid="1048588"/>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8588"/>
                                        </p:tgtEl>
                                      </p:cBhvr>
                                    </p:animEffect>
                                    <p:animScale>
                                      <p:cBhvr>
                                        <p:cTn decel="100000" dur="500" fill="hold" id="21">
                                          <p:stCondLst>
                                            <p:cond delay="0"/>
                                          </p:stCondLst>
                                        </p:cTn>
                                        <p:tgtEl>
                                          <p:spTgt spid="1048588"/>
                                        </p:tgtEl>
                                      </p:cBhvr>
                                      <p:by x="100000" y="100000"/>
                                      <p:from x="110000" y="110000"/>
                                      <p:to x="100000" y="100000"/>
                                    </p:animScale>
                                  </p:childTnLst>
                                </p:cTn>
                              </p:par>
                            </p:childTnLst>
                          </p:cTn>
                        </p:par>
                        <p:par>
                          <p:cTn fill="hold" id="22">
                            <p:stCondLst>
                              <p:cond delay="13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8589"/>
                                        </p:tgtEl>
                                        <p:attrNameLst>
                                          <p:attrName>style.visibility</p:attrName>
                                        </p:attrNameLst>
                                      </p:cBhvr>
                                      <p:to>
                                        <p:strVal val="visible"/>
                                      </p:to>
                                    </p:set>
                                    <p:anim calcmode="lin" to="0" valueType="num">
                                      <p:cBhvr>
                                        <p:cTn decel="100000" dur="500" fill="hold" id="25">
                                          <p:stCondLst>
                                            <p:cond delay="0"/>
                                          </p:stCondLst>
                                        </p:cTn>
                                        <p:tgtEl>
                                          <p:spTgt spid="1048589"/>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8589"/>
                                        </p:tgtEl>
                                      </p:cBhvr>
                                    </p:animEffect>
                                    <p:animScale>
                                      <p:cBhvr>
                                        <p:cTn decel="100000" dur="500" fill="hold" id="27">
                                          <p:stCondLst>
                                            <p:cond delay="0"/>
                                          </p:stCondLst>
                                        </p:cTn>
                                        <p:tgtEl>
                                          <p:spTgt spid="104858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7" grpId="0"/>
      <p:bldP spid="1048588" grpId="0"/>
      <p:bldP spid="1048589" grpId="0"/>
      <p:bldP spid="1048590"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pic>
        <p:nvPicPr>
          <p:cNvPr id="209715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59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59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597" name="文本框 58"/>
          <p:cNvSpPr txBox="1"/>
          <p:nvPr/>
        </p:nvSpPr>
        <p:spPr>
          <a:xfrm>
            <a:off x="2864345" y="653569"/>
            <a:ext cx="64008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访问控制策略</a:t>
            </a:r>
          </a:p>
        </p:txBody>
      </p:sp>
      <p:sp>
        <p:nvSpPr>
          <p:cNvPr id="1048598"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授权例子</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2——</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基于任务的策略</a:t>
            </a:r>
          </a:p>
        </p:txBody>
      </p:sp>
      <p:sp>
        <p:nvSpPr>
          <p:cNvPr id="1048599" name="矩形 19"/>
          <p:cNvSpPr/>
          <p:nvPr/>
        </p:nvSpPr>
        <p:spPr>
          <a:xfrm>
            <a:off x="968188" y="2270885"/>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是基于身份的策略的一种变形，给每个个体分配任务，并基于任务来使用授权规则</a:t>
            </a:r>
          </a:p>
        </p:txBody>
      </p:sp>
      <p:sp>
        <p:nvSpPr>
          <p:cNvPr id="1048600"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授权例子</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3——</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多等级策略</a:t>
            </a:r>
          </a:p>
        </p:txBody>
      </p:sp>
      <p:sp>
        <p:nvSpPr>
          <p:cNvPr id="1048601" name="矩形 21"/>
          <p:cNvSpPr/>
          <p:nvPr/>
        </p:nvSpPr>
        <p:spPr>
          <a:xfrm>
            <a:off x="968188" y="4468604"/>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基于信息敏感性的等级及工作人员许可等级而制定的一般规则的策略</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8598"/>
                                        </p:tgtEl>
                                        <p:attrNameLst>
                                          <p:attrName>style.visibility</p:attrName>
                                        </p:attrNameLst>
                                      </p:cBhvr>
                                      <p:to>
                                        <p:strVal val="visible"/>
                                      </p:to>
                                    </p:set>
                                    <p:anim calcmode="lin" to="0" valueType="num">
                                      <p:cBhvr>
                                        <p:cTn decel="100000" dur="500" fill="hold" id="7">
                                          <p:stCondLst>
                                            <p:cond delay="0"/>
                                          </p:stCondLst>
                                        </p:cTn>
                                        <p:tgtEl>
                                          <p:spTgt spid="1048598"/>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8598"/>
                                        </p:tgtEl>
                                      </p:cBhvr>
                                    </p:animEffect>
                                    <p:animScale>
                                      <p:cBhvr>
                                        <p:cTn decel="100000" dur="500" fill="hold" id="9">
                                          <p:stCondLst>
                                            <p:cond delay="0"/>
                                          </p:stCondLst>
                                        </p:cTn>
                                        <p:tgtEl>
                                          <p:spTgt spid="1048598"/>
                                        </p:tgtEl>
                                      </p:cBhvr>
                                      <p:by x="100000" y="100000"/>
                                      <p:from x="110000" y="110000"/>
                                      <p:to x="100000" y="100000"/>
                                    </p:animScale>
                                  </p:childTnLst>
                                </p:cTn>
                              </p:par>
                            </p:childTnLst>
                          </p:cTn>
                        </p:par>
                        <p:par>
                          <p:cTn fill="hold" id="10">
                            <p:stCondLst>
                              <p:cond delay="8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599"/>
                                        </p:tgtEl>
                                        <p:attrNameLst>
                                          <p:attrName>style.visibility</p:attrName>
                                        </p:attrNameLst>
                                      </p:cBhvr>
                                      <p:to>
                                        <p:strVal val="visible"/>
                                      </p:to>
                                    </p:set>
                                    <p:anim calcmode="lin" to="0" valueType="num">
                                      <p:cBhvr>
                                        <p:cTn decel="100000" dur="500" fill="hold" id="13">
                                          <p:stCondLst>
                                            <p:cond delay="0"/>
                                          </p:stCondLst>
                                        </p:cTn>
                                        <p:tgtEl>
                                          <p:spTgt spid="1048599"/>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599"/>
                                        </p:tgtEl>
                                      </p:cBhvr>
                                    </p:animEffect>
                                    <p:animScale>
                                      <p:cBhvr>
                                        <p:cTn decel="100000" dur="500" fill="hold" id="15">
                                          <p:stCondLst>
                                            <p:cond delay="0"/>
                                          </p:stCondLst>
                                        </p:cTn>
                                        <p:tgtEl>
                                          <p:spTgt spid="1048599"/>
                                        </p:tgtEl>
                                      </p:cBhvr>
                                      <p:by x="100000" y="100000"/>
                                      <p:from x="110000" y="110000"/>
                                      <p:to x="100000" y="100000"/>
                                    </p:animScale>
                                  </p:childTnLst>
                                </p:cTn>
                              </p:par>
                            </p:childTnLst>
                          </p:cTn>
                        </p:par>
                        <p:par>
                          <p:cTn fill="hold" id="16">
                            <p:stCondLst>
                              <p:cond delay="24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8600"/>
                                        </p:tgtEl>
                                        <p:attrNameLst>
                                          <p:attrName>style.visibility</p:attrName>
                                        </p:attrNameLst>
                                      </p:cBhvr>
                                      <p:to>
                                        <p:strVal val="visible"/>
                                      </p:to>
                                    </p:set>
                                    <p:anim calcmode="lin" to="0" valueType="num">
                                      <p:cBhvr>
                                        <p:cTn decel="100000" dur="500" fill="hold" id="19">
                                          <p:stCondLst>
                                            <p:cond delay="0"/>
                                          </p:stCondLst>
                                        </p:cTn>
                                        <p:tgtEl>
                                          <p:spTgt spid="1048600"/>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8600"/>
                                        </p:tgtEl>
                                      </p:cBhvr>
                                    </p:animEffect>
                                    <p:animScale>
                                      <p:cBhvr>
                                        <p:cTn decel="100000" dur="500" fill="hold" id="21">
                                          <p:stCondLst>
                                            <p:cond delay="0"/>
                                          </p:stCondLst>
                                        </p:cTn>
                                        <p:tgtEl>
                                          <p:spTgt spid="1048600"/>
                                        </p:tgtEl>
                                      </p:cBhvr>
                                      <p:by x="100000" y="100000"/>
                                      <p:from x="110000" y="110000"/>
                                      <p:to x="100000" y="100000"/>
                                    </p:animScale>
                                  </p:childTnLst>
                                </p:cTn>
                              </p:par>
                            </p:childTnLst>
                          </p:cTn>
                        </p:par>
                        <p:par>
                          <p:cTn fill="hold" id="22">
                            <p:stCondLst>
                              <p:cond delay="32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8601"/>
                                        </p:tgtEl>
                                        <p:attrNameLst>
                                          <p:attrName>style.visibility</p:attrName>
                                        </p:attrNameLst>
                                      </p:cBhvr>
                                      <p:to>
                                        <p:strVal val="visible"/>
                                      </p:to>
                                    </p:set>
                                    <p:anim calcmode="lin" to="0" valueType="num">
                                      <p:cBhvr>
                                        <p:cTn decel="100000" dur="500" fill="hold" id="25">
                                          <p:stCondLst>
                                            <p:cond delay="0"/>
                                          </p:stCondLst>
                                        </p:cTn>
                                        <p:tgtEl>
                                          <p:spTgt spid="1048601"/>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8601"/>
                                        </p:tgtEl>
                                      </p:cBhvr>
                                    </p:animEffect>
                                    <p:animScale>
                                      <p:cBhvr>
                                        <p:cTn decel="100000" dur="500" fill="hold" id="27">
                                          <p:stCondLst>
                                            <p:cond delay="0"/>
                                          </p:stCondLst>
                                        </p:cTn>
                                        <p:tgtEl>
                                          <p:spTgt spid="104860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p:bldP spid="1048599" grpId="0"/>
      <p:bldP spid="1048600" grpId="0"/>
      <p:bldP spid="104860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pic>
        <p:nvPicPr>
          <p:cNvPr id="209715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1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1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618"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访问控制策略</a:t>
            </a:r>
          </a:p>
        </p:txBody>
      </p:sp>
      <p:sp>
        <p:nvSpPr>
          <p:cNvPr id="1048619" name="文本框 18"/>
          <p:cNvSpPr txBox="1"/>
          <p:nvPr/>
        </p:nvSpPr>
        <p:spPr>
          <a:xfrm>
            <a:off x="1491464" y="1647183"/>
            <a:ext cx="8997242" cy="954107"/>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强制性访问控制策略</a:t>
            </a:r>
          </a:p>
          <a:p>
            <a:pPr>
              <a:buSzPct val="150000"/>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Mandatory Access Control Policies</a:t>
            </a:r>
          </a:p>
        </p:txBody>
      </p:sp>
      <p:sp>
        <p:nvSpPr>
          <p:cNvPr id="1048620" name="矩形 19"/>
          <p:cNvSpPr/>
          <p:nvPr/>
        </p:nvSpPr>
        <p:spPr>
          <a:xfrm>
            <a:off x="920758" y="2884639"/>
            <a:ext cx="9420411" cy="200054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根据中央权威所确定的强制性规则来进行访问控制，不允许主体干涉，基于安全属性的访问控制</a:t>
            </a:r>
            <a:endPar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lvl="2">
              <a:lnSpc>
                <a:spcPct val="120000"/>
              </a:lnSpc>
              <a:spcAft>
                <a:spcPts val="600"/>
              </a:spcAft>
              <a:buClr>
                <a:srgbClr val="15449F"/>
              </a:buClr>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强制实施，任何人都不能回避</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8619"/>
                                        </p:tgtEl>
                                        <p:attrNameLst>
                                          <p:attrName>style.visibility</p:attrName>
                                        </p:attrNameLst>
                                      </p:cBhvr>
                                      <p:to>
                                        <p:strVal val="visible"/>
                                      </p:to>
                                    </p:set>
                                    <p:anim calcmode="lin" to="0" valueType="num">
                                      <p:cBhvr>
                                        <p:cTn decel="100000" dur="500" fill="hold" id="7">
                                          <p:stCondLst>
                                            <p:cond delay="0"/>
                                          </p:stCondLst>
                                        </p:cTn>
                                        <p:tgtEl>
                                          <p:spTgt spid="1048619"/>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8619"/>
                                        </p:tgtEl>
                                      </p:cBhvr>
                                    </p:animEffect>
                                    <p:animScale>
                                      <p:cBhvr>
                                        <p:cTn decel="100000" dur="500" fill="hold" id="9">
                                          <p:stCondLst>
                                            <p:cond delay="0"/>
                                          </p:stCondLst>
                                        </p:cTn>
                                        <p:tgtEl>
                                          <p:spTgt spid="1048619"/>
                                        </p:tgtEl>
                                      </p:cBhvr>
                                      <p:by x="100000" y="100000"/>
                                      <p:from x="110000" y="110000"/>
                                      <p:to x="100000" y="100000"/>
                                    </p:animScale>
                                  </p:childTnLst>
                                </p:cTn>
                              </p:par>
                            </p:childTnLst>
                          </p:cTn>
                        </p:par>
                        <p:par>
                          <p:cTn fill="hold" id="10">
                            <p:stCondLst>
                              <p:cond delay="8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620"/>
                                        </p:tgtEl>
                                        <p:attrNameLst>
                                          <p:attrName>style.visibility</p:attrName>
                                        </p:attrNameLst>
                                      </p:cBhvr>
                                      <p:to>
                                        <p:strVal val="visible"/>
                                      </p:to>
                                    </p:set>
                                    <p:anim calcmode="lin" to="0" valueType="num">
                                      <p:cBhvr>
                                        <p:cTn decel="100000" dur="500" fill="hold" id="13">
                                          <p:stCondLst>
                                            <p:cond delay="0"/>
                                          </p:stCondLst>
                                        </p:cTn>
                                        <p:tgtEl>
                                          <p:spTgt spid="1048620"/>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620"/>
                                        </p:tgtEl>
                                      </p:cBhvr>
                                    </p:animEffect>
                                    <p:animScale>
                                      <p:cBhvr>
                                        <p:cTn decel="100000" dur="500" fill="hold" id="15">
                                          <p:stCondLst>
                                            <p:cond delay="0"/>
                                          </p:stCondLst>
                                        </p:cTn>
                                        <p:tgtEl>
                                          <p:spTgt spid="1048620"/>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9" grpId="0"/>
      <p:bldP spid="10486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pic>
        <p:nvPicPr>
          <p:cNvPr id="209715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33"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34"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5"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636" name="文本框 58"/>
          <p:cNvSpPr txBox="1"/>
          <p:nvPr/>
        </p:nvSpPr>
        <p:spPr>
          <a:xfrm>
            <a:off x="2864345" y="653569"/>
            <a:ext cx="64633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访问控制策略</a:t>
            </a:r>
          </a:p>
        </p:txBody>
      </p:sp>
      <p:sp>
        <p:nvSpPr>
          <p:cNvPr id="1048637" name="文本框 18"/>
          <p:cNvSpPr txBox="1"/>
          <p:nvPr/>
        </p:nvSpPr>
        <p:spPr>
          <a:xfrm>
            <a:off x="1491464" y="1647183"/>
            <a:ext cx="8997242" cy="954107"/>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 自主性访问控制策略</a:t>
            </a:r>
          </a:p>
          <a:p>
            <a:pPr>
              <a:buSzPct val="150000"/>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Discretionary Access Control Policies </a:t>
            </a:r>
          </a:p>
        </p:txBody>
      </p:sp>
      <p:sp>
        <p:nvSpPr>
          <p:cNvPr id="1048638" name="矩形 19"/>
          <p:cNvSpPr/>
          <p:nvPr/>
        </p:nvSpPr>
        <p:spPr>
          <a:xfrm>
            <a:off x="920758" y="2884639"/>
            <a:ext cx="9420411" cy="296388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根据主体的标识或主体所属的组对主体访问客体的过程进行限制</a:t>
            </a:r>
            <a:endPar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为一些特定用户提供了访问资源的权限，以后可以利用此权限控制这些用户对资源的进一步访问，权限可以传递</a:t>
            </a:r>
          </a:p>
          <a:p>
            <a:pPr indent="-342900" lvl="2" marL="1257300">
              <a:lnSpc>
                <a:spcPct val="120000"/>
              </a:lnSpc>
              <a:spcAft>
                <a:spcPts val="600"/>
              </a:spcAft>
              <a:buClr>
                <a:srgbClr val="15449F"/>
              </a:buClr>
              <a:buFont typeface="Wingdings" panose="05000000000000000000" pitchFamily="2" charset="2"/>
              <a:buChar char="l"/>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8637"/>
                                        </p:tgtEl>
                                        <p:attrNameLst>
                                          <p:attrName>style.visibility</p:attrName>
                                        </p:attrNameLst>
                                      </p:cBhvr>
                                      <p:to>
                                        <p:strVal val="visible"/>
                                      </p:to>
                                    </p:set>
                                    <p:anim calcmode="lin" to="0" valueType="num">
                                      <p:cBhvr>
                                        <p:cTn decel="100000" dur="500" fill="hold" id="7">
                                          <p:stCondLst>
                                            <p:cond delay="0"/>
                                          </p:stCondLst>
                                        </p:cTn>
                                        <p:tgtEl>
                                          <p:spTgt spid="1048637"/>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8637"/>
                                        </p:tgtEl>
                                      </p:cBhvr>
                                    </p:animEffect>
                                    <p:animScale>
                                      <p:cBhvr>
                                        <p:cTn decel="100000" dur="500" fill="hold" id="9">
                                          <p:stCondLst>
                                            <p:cond delay="0"/>
                                          </p:stCondLst>
                                        </p:cTn>
                                        <p:tgtEl>
                                          <p:spTgt spid="1048637"/>
                                        </p:tgtEl>
                                      </p:cBhvr>
                                      <p:by x="100000" y="100000"/>
                                      <p:from x="110000" y="110000"/>
                                      <p:to x="100000" y="100000"/>
                                    </p:animScale>
                                  </p:childTnLst>
                                </p:cTn>
                              </p:par>
                            </p:childTnLst>
                          </p:cTn>
                        </p:par>
                        <p:par>
                          <p:cTn fill="hold" id="10">
                            <p:stCondLst>
                              <p:cond delay="9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8638"/>
                                        </p:tgtEl>
                                        <p:attrNameLst>
                                          <p:attrName>style.visibility</p:attrName>
                                        </p:attrNameLst>
                                      </p:cBhvr>
                                      <p:to>
                                        <p:strVal val="visible"/>
                                      </p:to>
                                    </p:set>
                                    <p:anim calcmode="lin" to="0" valueType="num">
                                      <p:cBhvr>
                                        <p:cTn decel="100000" dur="500" fill="hold" id="13">
                                          <p:stCondLst>
                                            <p:cond delay="0"/>
                                          </p:stCondLst>
                                        </p:cTn>
                                        <p:tgtEl>
                                          <p:spTgt spid="104863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8638"/>
                                        </p:tgtEl>
                                      </p:cBhvr>
                                    </p:animEffect>
                                    <p:animScale>
                                      <p:cBhvr>
                                        <p:cTn decel="100000" dur="500" fill="hold" id="15">
                                          <p:stCondLst>
                                            <p:cond delay="0"/>
                                          </p:stCondLst>
                                        </p:cTn>
                                        <p:tgtEl>
                                          <p:spTgt spid="104863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p:bldP spid="10486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pic>
        <p:nvPicPr>
          <p:cNvPr id="209727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46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47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7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472" name="文本框 58"/>
          <p:cNvSpPr txBox="1"/>
          <p:nvPr/>
        </p:nvSpPr>
        <p:spPr>
          <a:xfrm>
            <a:off x="3787675" y="653569"/>
            <a:ext cx="461664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网络安全策略</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责任</a:t>
            </a:r>
          </a:p>
        </p:txBody>
      </p:sp>
      <p:sp>
        <p:nvSpPr>
          <p:cNvPr id="1049473" name="矩形 92"/>
          <p:cNvSpPr/>
          <p:nvPr/>
        </p:nvSpPr>
        <p:spPr>
          <a:xfrm>
            <a:off x="964703" y="2790693"/>
            <a:ext cx="9704457" cy="200054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执行任务时，受到安全策略约束的任何个体需要对其行为负责；</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某些网络安全防护措施，如对人员的身份及采用这些身份从事的相关活动进行认证，都直接支持这一原则。</a:t>
            </a:r>
          </a:p>
          <a:p>
            <a:pPr indent="-342900" lvl="2" marL="1257300">
              <a:lnSpc>
                <a:spcPct val="120000"/>
              </a:lnSpc>
              <a:spcAft>
                <a:spcPts val="600"/>
              </a:spcAft>
              <a:buClr>
                <a:srgbClr val="15449F"/>
              </a:buClr>
              <a:buFont typeface="Wingdings" panose="05000000000000000000" pitchFamily="2" charset="2"/>
              <a:buChar char="l"/>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49474" name="矩形: 圆角 22"/>
          <p:cNvSpPr>
            <a:spLocks noChangeArrowheads="1"/>
          </p:cNvSpPr>
          <p:nvPr/>
        </p:nvSpPr>
        <p:spPr bwMode="auto">
          <a:xfrm>
            <a:off x="2254249" y="1800944"/>
            <a:ext cx="7683500" cy="510778"/>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en-US" dirty="0" sz="2400" lang="zh-CN">
                <a:solidFill>
                  <a:schemeClr val="bg1"/>
                </a:solidFill>
                <a:latin typeface="方正正大黑简体" panose="02000000000000000000" pitchFamily="2" charset="-122"/>
                <a:ea typeface="方正正大黑简体" panose="02000000000000000000" pitchFamily="2" charset="-122"/>
              </a:rPr>
              <a:t>所有安全策略的一个潜在基本原则：</a:t>
            </a:r>
            <a:r>
              <a:rPr altLang="en-US" dirty="0" sz="2400" lang="zh-CN">
                <a:solidFill>
                  <a:srgbClr val="FFC000"/>
                </a:solidFill>
                <a:latin typeface="方正正大黑简体" panose="02000000000000000000" pitchFamily="2" charset="-122"/>
                <a:ea typeface="方正正大黑简体" panose="02000000000000000000" pitchFamily="2" charset="-122"/>
              </a:rPr>
              <a:t>责任</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472"/>
                                        </p:tgtEl>
                                        <p:attrNameLst>
                                          <p:attrName>style.visibility</p:attrName>
                                        </p:attrNameLst>
                                      </p:cBhvr>
                                      <p:to>
                                        <p:strVal val="visible"/>
                                      </p:to>
                                    </p:set>
                                    <p:animEffect transition="in" filter="fade">
                                      <p:cBhvr>
                                        <p:cTn dur="500" id="7">
                                          <p:stCondLst>
                                            <p:cond delay="0"/>
                                          </p:stCondLst>
                                        </p:cTn>
                                        <p:tgtEl>
                                          <p:spTgt spid="1049472"/>
                                        </p:tgtEl>
                                      </p:cBhvr>
                                    </p:animEffect>
                                    <p:set>
                                      <p:cBhvr>
                                        <p:cTn dur="500" fill="hold" id="8">
                                          <p:stCondLst>
                                            <p:cond delay="500"/>
                                          </p:stCondLst>
                                        </p:cTn>
                                        <p:tgtEl>
                                          <p:spTgt spid="1049472"/>
                                        </p:tgtEl>
                                        <p:attrNameLst>
                                          <p:attrName>style.visibility</p:attrName>
                                        </p:attrNameLst>
                                      </p:cBhvr>
                                      <p:to>
                                        <p:strVal val="visible"/>
                                      </p:to>
                                    </p:set>
                                    <p:anim calcmode="lin" to="0" valueType="num">
                                      <p:cBhvr>
                                        <p:cTn decel="100000" dur="1000" fill="hold" id="9">
                                          <p:stCondLst>
                                            <p:cond delay="0"/>
                                          </p:stCondLst>
                                        </p:cTn>
                                        <p:tgtEl>
                                          <p:spTgt spid="1049472"/>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 presetSubtype="4">
                                  <p:stCondLst>
                                    <p:cond delay="0"/>
                                  </p:stCondLst>
                                  <p:childTnLst>
                                    <p:set>
                                      <p:cBhvr>
                                        <p:cTn dur="1" fill="hold" id="13">
                                          <p:stCondLst>
                                            <p:cond delay="0"/>
                                          </p:stCondLst>
                                        </p:cTn>
                                        <p:tgtEl>
                                          <p:spTgt spid="1049474"/>
                                        </p:tgtEl>
                                        <p:attrNameLst>
                                          <p:attrName>style.visibility</p:attrName>
                                        </p:attrNameLst>
                                      </p:cBhvr>
                                      <p:to>
                                        <p:strVal val="visible"/>
                                      </p:to>
                                    </p:set>
                                    <p:anim calcmode="lin" valueType="num">
                                      <p:cBhvr additive="base">
                                        <p:cTn dur="500" fill="hold" id="14"/>
                                        <p:tgtEl>
                                          <p:spTgt spid="1049474"/>
                                        </p:tgtEl>
                                        <p:attrNameLst>
                                          <p:attrName>ppt_x</p:attrName>
                                        </p:attrNameLst>
                                      </p:cBhvr>
                                      <p:tavLst>
                                        <p:tav tm="0">
                                          <p:val>
                                            <p:strVal val="#ppt_x"/>
                                          </p:val>
                                        </p:tav>
                                        <p:tav tm="100000">
                                          <p:val>
                                            <p:strVal val="#ppt_x"/>
                                          </p:val>
                                        </p:tav>
                                      </p:tavLst>
                                    </p:anim>
                                    <p:anim calcmode="lin" valueType="num">
                                      <p:cBhvr additive="base">
                                        <p:cTn dur="500" fill="hold" id="15"/>
                                        <p:tgtEl>
                                          <p:spTgt spid="1049474"/>
                                        </p:tgtEl>
                                        <p:attrNameLst>
                                          <p:attrName>ppt_y</p:attrName>
                                        </p:attrNameLst>
                                      </p:cBhvr>
                                      <p:tavLst>
                                        <p:tav tm="0">
                                          <p:val>
                                            <p:strVal val="1+#ppt_h/2"/>
                                          </p:val>
                                        </p:tav>
                                        <p:tav tm="100000">
                                          <p:val>
                                            <p:strVal val="#ppt_y"/>
                                          </p:val>
                                        </p:tav>
                                      </p:tavLst>
                                    </p:anim>
                                  </p:childTnLst>
                                </p:cTn>
                              </p:par>
                            </p:childTnLst>
                          </p:cTn>
                        </p:par>
                        <p:par>
                          <p:cTn fill="hold" id="16">
                            <p:stCondLst>
                              <p:cond delay="5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473"/>
                                        </p:tgtEl>
                                        <p:attrNameLst>
                                          <p:attrName>style.visibility</p:attrName>
                                        </p:attrNameLst>
                                      </p:cBhvr>
                                      <p:to>
                                        <p:strVal val="visible"/>
                                      </p:to>
                                    </p:set>
                                    <p:anim calcmode="lin" to="0" valueType="num">
                                      <p:cBhvr>
                                        <p:cTn decel="100000" dur="500" fill="hold" id="19">
                                          <p:stCondLst>
                                            <p:cond delay="0"/>
                                          </p:stCondLst>
                                        </p:cTn>
                                        <p:tgtEl>
                                          <p:spTgt spid="1049473"/>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473"/>
                                        </p:tgtEl>
                                      </p:cBhvr>
                                    </p:animEffect>
                                    <p:animScale>
                                      <p:cBhvr>
                                        <p:cTn decel="100000" dur="500" fill="hold" id="21">
                                          <p:stCondLst>
                                            <p:cond delay="0"/>
                                          </p:stCondLst>
                                        </p:cTn>
                                        <p:tgtEl>
                                          <p:spTgt spid="1049473"/>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72" grpId="0"/>
      <p:bldP spid="1049473" grpId="0"/>
      <p:bldP spid="104947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410" name=""/>
        <p:cNvGrpSpPr/>
        <p:nvPr/>
      </p:nvGrpSpPr>
      <p:grpSpPr>
        <a:xfrm>
          <a:off x="0" y="0"/>
          <a:ext cx="0" cy="0"/>
          <a:chOff x="0" y="0"/>
          <a:chExt cx="0" cy="0"/>
        </a:xfrm>
      </p:grpSpPr>
      <p:pic>
        <p:nvPicPr>
          <p:cNvPr id="2097275" name="图片 14"/>
          <p:cNvPicPr>
            <a:picLocks noChangeAspect="1"/>
          </p:cNvPicPr>
          <p:nvPr/>
        </p:nvPicPr>
        <p:blipFill rotWithShape="1">
          <a:blip xmlns:r="http://schemas.openxmlformats.org/officeDocument/2006/relationships" r:embed="rId1"/>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411" name="组合 8"/>
          <p:cNvGrpSpPr/>
          <p:nvPr/>
        </p:nvGrpSpPr>
        <p:grpSpPr>
          <a:xfrm>
            <a:off x="426473" y="326002"/>
            <a:ext cx="2768387" cy="1023878"/>
            <a:chOff x="380753" y="256554"/>
            <a:chExt cx="2768387" cy="1023878"/>
          </a:xfrm>
        </p:grpSpPr>
        <p:sp>
          <p:nvSpPr>
            <p:cNvPr id="1049478" name="文本框 17"/>
            <p:cNvSpPr txBox="1"/>
            <p:nvPr/>
          </p:nvSpPr>
          <p:spPr>
            <a:xfrm>
              <a:off x="380753" y="256554"/>
              <a:ext cx="2768387" cy="677108"/>
            </a:xfrm>
            <a:prstGeom prst="rect"/>
            <a:noFill/>
          </p:spPr>
          <p:txBody>
            <a:bodyPr bIns="0" lIns="0" rIns="0" rtlCol="0" tIns="0" wrap="none">
              <a:spAutoFit/>
            </a:bodyPr>
            <a:p>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4400" lang="en-US"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9479" name="文本框 25"/>
            <p:cNvSpPr txBox="1"/>
            <p:nvPr/>
          </p:nvSpPr>
          <p:spPr>
            <a:xfrm>
              <a:off x="500758" y="1064988"/>
              <a:ext cx="2121791" cy="215444"/>
            </a:xfrm>
            <a:prstGeom prst="rect"/>
            <a:noFill/>
          </p:spPr>
          <p:txBody>
            <a:bodyPr bIns="0" lIns="0" rIns="0" rtlCol="0" tIns="0" wrap="square">
              <a:spAutoFit/>
            </a:bodyPr>
            <a:p>
              <a:pPr algn="dist"/>
              <a:endParaRPr altLang="en-US" dirty="0" sz="1400" i="1" lang="zh-CN">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1049480"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grpSp>
        <p:nvGrpSpPr>
          <p:cNvPr id="412" name="组合 10"/>
          <p:cNvGrpSpPr/>
          <p:nvPr/>
        </p:nvGrpSpPr>
        <p:grpSpPr>
          <a:xfrm>
            <a:off x="2654194" y="1376289"/>
            <a:ext cx="3645006" cy="660250"/>
            <a:chOff x="1672156" y="1953172"/>
            <a:chExt cx="3314043" cy="600299"/>
          </a:xfrm>
        </p:grpSpPr>
        <p:grpSp>
          <p:nvGrpSpPr>
            <p:cNvPr id="413" name="组合 9"/>
            <p:cNvGrpSpPr/>
            <p:nvPr/>
          </p:nvGrpSpPr>
          <p:grpSpPr>
            <a:xfrm>
              <a:off x="1672156" y="1953172"/>
              <a:ext cx="3314043" cy="600299"/>
              <a:chOff x="1442977" y="2200774"/>
              <a:chExt cx="3314043" cy="600299"/>
            </a:xfrm>
          </p:grpSpPr>
          <p:sp>
            <p:nvSpPr>
              <p:cNvPr id="1049481" name="矩形: 圆角 24"/>
              <p:cNvSpPr/>
              <p:nvPr/>
            </p:nvSpPr>
            <p:spPr>
              <a:xfrm>
                <a:off x="1442977" y="2200774"/>
                <a:ext cx="3314043"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82"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01</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83" name="文本框 32"/>
            <p:cNvSpPr txBox="1"/>
            <p:nvPr/>
          </p:nvSpPr>
          <p:spPr>
            <a:xfrm>
              <a:off x="2590559" y="2057551"/>
              <a:ext cx="223864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网络安全现状</a:t>
              </a:r>
            </a:p>
          </p:txBody>
        </p:sp>
      </p:grpSp>
      <p:grpSp>
        <p:nvGrpSpPr>
          <p:cNvPr id="414" name="组合 36"/>
          <p:cNvGrpSpPr/>
          <p:nvPr/>
        </p:nvGrpSpPr>
        <p:grpSpPr>
          <a:xfrm>
            <a:off x="4010025" y="2468618"/>
            <a:ext cx="5575443" cy="660250"/>
            <a:chOff x="1672156" y="1953172"/>
            <a:chExt cx="4879601" cy="600299"/>
          </a:xfrm>
        </p:grpSpPr>
        <p:grpSp>
          <p:nvGrpSpPr>
            <p:cNvPr id="415" name="组合 37"/>
            <p:cNvGrpSpPr/>
            <p:nvPr/>
          </p:nvGrpSpPr>
          <p:grpSpPr>
            <a:xfrm>
              <a:off x="1672156" y="1953172"/>
              <a:ext cx="4879601" cy="600299"/>
              <a:chOff x="1442977" y="2200774"/>
              <a:chExt cx="4879601" cy="600299"/>
            </a:xfrm>
          </p:grpSpPr>
          <p:sp>
            <p:nvSpPr>
              <p:cNvPr id="1049484" name="矩形: 圆角 39"/>
              <p:cNvSpPr/>
              <p:nvPr/>
            </p:nvSpPr>
            <p:spPr>
              <a:xfrm>
                <a:off x="1442977" y="2200774"/>
                <a:ext cx="487960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85"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02</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86" name="文本框 38"/>
            <p:cNvSpPr txBox="1"/>
            <p:nvPr/>
          </p:nvSpPr>
          <p:spPr>
            <a:xfrm>
              <a:off x="2482036" y="2046059"/>
              <a:ext cx="3950680"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网络安全威胁与防护措施</a:t>
              </a:r>
            </a:p>
          </p:txBody>
        </p:sp>
      </p:grpSp>
      <p:grpSp>
        <p:nvGrpSpPr>
          <p:cNvPr id="416" name="组合 41"/>
          <p:cNvGrpSpPr/>
          <p:nvPr/>
        </p:nvGrpSpPr>
        <p:grpSpPr>
          <a:xfrm>
            <a:off x="2654194" y="3560947"/>
            <a:ext cx="3834131" cy="660250"/>
            <a:chOff x="1672156" y="1953172"/>
            <a:chExt cx="3218804" cy="600299"/>
          </a:xfrm>
        </p:grpSpPr>
        <p:grpSp>
          <p:nvGrpSpPr>
            <p:cNvPr id="417" name="组合 42"/>
            <p:cNvGrpSpPr/>
            <p:nvPr/>
          </p:nvGrpSpPr>
          <p:grpSpPr>
            <a:xfrm>
              <a:off x="1672156" y="1953172"/>
              <a:ext cx="3218804" cy="600299"/>
              <a:chOff x="1442977" y="2200774"/>
              <a:chExt cx="3218804" cy="600299"/>
            </a:xfrm>
          </p:grpSpPr>
          <p:sp>
            <p:nvSpPr>
              <p:cNvPr id="1049487" name="矩形: 圆角 44"/>
              <p:cNvSpPr/>
              <p:nvPr/>
            </p:nvSpPr>
            <p:spPr>
              <a:xfrm>
                <a:off x="1442977" y="2200774"/>
                <a:ext cx="321880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88"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03</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89" name="文本框 43"/>
            <p:cNvSpPr txBox="1"/>
            <p:nvPr/>
          </p:nvSpPr>
          <p:spPr>
            <a:xfrm>
              <a:off x="2542526" y="2050207"/>
              <a:ext cx="2067061"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网络安全策略</a:t>
              </a:r>
            </a:p>
          </p:txBody>
        </p:sp>
      </p:grpSp>
      <p:grpSp>
        <p:nvGrpSpPr>
          <p:cNvPr id="418" name="组合 46"/>
          <p:cNvGrpSpPr/>
          <p:nvPr/>
        </p:nvGrpSpPr>
        <p:grpSpPr>
          <a:xfrm>
            <a:off x="4182051" y="4653275"/>
            <a:ext cx="4671663" cy="660250"/>
            <a:chOff x="1672156" y="1953172"/>
            <a:chExt cx="3541918" cy="600299"/>
          </a:xfrm>
        </p:grpSpPr>
        <p:grpSp>
          <p:nvGrpSpPr>
            <p:cNvPr id="419" name="组合 47"/>
            <p:cNvGrpSpPr/>
            <p:nvPr/>
          </p:nvGrpSpPr>
          <p:grpSpPr>
            <a:xfrm>
              <a:off x="1672156" y="1953172"/>
              <a:ext cx="3541918" cy="600299"/>
              <a:chOff x="1442977" y="2200774"/>
              <a:chExt cx="3541918" cy="600299"/>
            </a:xfrm>
          </p:grpSpPr>
          <p:sp>
            <p:nvSpPr>
              <p:cNvPr id="1049490" name="矩形: 圆角 49"/>
              <p:cNvSpPr/>
              <p:nvPr/>
            </p:nvSpPr>
            <p:spPr>
              <a:xfrm>
                <a:off x="1442977" y="2200774"/>
                <a:ext cx="3541918"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9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04</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92" name="文本框 48"/>
            <p:cNvSpPr txBox="1"/>
            <p:nvPr/>
          </p:nvSpPr>
          <p:spPr>
            <a:xfrm>
              <a:off x="2535214" y="2050208"/>
              <a:ext cx="2489036" cy="447729"/>
            </a:xfrm>
            <a:prstGeom prst="rect"/>
            <a:noFill/>
          </p:spPr>
          <p:txBody>
            <a:bodyPr bIns="0" lIns="0" rIns="0" rtlCol="0" tIns="0" wrap="none">
              <a:spAutoFit/>
            </a:bodyPr>
            <a:p>
              <a:r>
                <a:rPr altLang="en-US" dirty="0" sz="3200" lang="zh-CN">
                  <a:solidFill>
                    <a:srgbClr val="FFC000"/>
                  </a:solidFill>
                  <a:latin typeface="方正正大黑简体" panose="02000000000000000000" pitchFamily="2" charset="-122"/>
                  <a:ea typeface="方正正大黑简体" panose="02000000000000000000" pitchFamily="2" charset="-122"/>
                </a:rPr>
                <a:t>网络安全体系结构</a:t>
              </a:r>
            </a:p>
          </p:txBody>
        </p:sp>
      </p:grpSp>
      <p:grpSp>
        <p:nvGrpSpPr>
          <p:cNvPr id="420" name="组合 13"/>
          <p:cNvGrpSpPr/>
          <p:nvPr/>
        </p:nvGrpSpPr>
        <p:grpSpPr>
          <a:xfrm>
            <a:off x="8671068" y="1502263"/>
            <a:ext cx="1261641" cy="914400"/>
            <a:chOff x="8171726" y="1006998"/>
            <a:chExt cx="1261641" cy="914400"/>
          </a:xfrm>
        </p:grpSpPr>
        <p:sp>
          <p:nvSpPr>
            <p:cNvPr id="1049493" name="椭圆 11"/>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94" name="椭圆 51"/>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421" name="组合 54"/>
          <p:cNvGrpSpPr/>
          <p:nvPr/>
        </p:nvGrpSpPr>
        <p:grpSpPr>
          <a:xfrm rot="7080203">
            <a:off x="1385110" y="3275645"/>
            <a:ext cx="569921" cy="413062"/>
            <a:chOff x="8171726" y="1006998"/>
            <a:chExt cx="1261641" cy="914400"/>
          </a:xfrm>
        </p:grpSpPr>
        <p:sp>
          <p:nvSpPr>
            <p:cNvPr id="1049495" name="椭圆 55"/>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96" name="椭圆 56"/>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422" name="组合 52"/>
          <p:cNvGrpSpPr/>
          <p:nvPr/>
        </p:nvGrpSpPr>
        <p:grpSpPr>
          <a:xfrm>
            <a:off x="2668269" y="5650515"/>
            <a:ext cx="3834131" cy="660250"/>
            <a:chOff x="1672156" y="1953172"/>
            <a:chExt cx="2906926" cy="600299"/>
          </a:xfrm>
        </p:grpSpPr>
        <p:grpSp>
          <p:nvGrpSpPr>
            <p:cNvPr id="423" name="组合 53"/>
            <p:cNvGrpSpPr/>
            <p:nvPr/>
          </p:nvGrpSpPr>
          <p:grpSpPr>
            <a:xfrm>
              <a:off x="1672156" y="1953172"/>
              <a:ext cx="2906926" cy="600299"/>
              <a:chOff x="1442977" y="2200774"/>
              <a:chExt cx="2906926" cy="600299"/>
            </a:xfrm>
          </p:grpSpPr>
          <p:sp>
            <p:nvSpPr>
              <p:cNvPr id="1049497" name="矩形: 圆角 58"/>
              <p:cNvSpPr/>
              <p:nvPr/>
            </p:nvSpPr>
            <p:spPr>
              <a:xfrm>
                <a:off x="1442977" y="2200774"/>
                <a:ext cx="290692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498" name="矩形: 圆角 59"/>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05</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499" name="文本框 57"/>
            <p:cNvSpPr txBox="1"/>
            <p:nvPr/>
          </p:nvSpPr>
          <p:spPr>
            <a:xfrm>
              <a:off x="2535214" y="2050208"/>
              <a:ext cx="1866778"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网络安全模型</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9480"/>
                                        </p:tgtEl>
                                        <p:attrNameLst>
                                          <p:attrName>style.visibility</p:attrName>
                                        </p:attrNameLst>
                                      </p:cBhvr>
                                      <p:to>
                                        <p:strVal val="visible"/>
                                      </p:to>
                                    </p:set>
                                    <p:animEffect transition="in" filter="fade">
                                      <p:cBhvr>
                                        <p:cTn dur="1000" id="7"/>
                                        <p:tgtEl>
                                          <p:spTgt spid="1049480"/>
                                        </p:tgtEl>
                                      </p:cBhvr>
                                    </p:animEffect>
                                    <p:anim calcmode="lin" valueType="num">
                                      <p:cBhvr>
                                        <p:cTn dur="1000" fill="hold" id="8"/>
                                        <p:tgtEl>
                                          <p:spTgt spid="1049480"/>
                                        </p:tgtEl>
                                        <p:attrNameLst>
                                          <p:attrName>ppt_x</p:attrName>
                                        </p:attrNameLst>
                                      </p:cBhvr>
                                      <p:tavLst>
                                        <p:tav tm="0">
                                          <p:val>
                                            <p:strVal val="#ppt_x"/>
                                          </p:val>
                                        </p:tav>
                                        <p:tav tm="100000">
                                          <p:val>
                                            <p:strVal val="#ppt_x"/>
                                          </p:val>
                                        </p:tav>
                                      </p:tavLst>
                                    </p:anim>
                                    <p:anim calcmode="lin" valueType="num">
                                      <p:cBhvr>
                                        <p:cTn dur="1000" fill="hold" id="9"/>
                                        <p:tgtEl>
                                          <p:spTgt spid="1049480"/>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421"/>
                                        </p:tgtEl>
                                        <p:attrNameLst>
                                          <p:attrName>style.visibility</p:attrName>
                                        </p:attrNameLst>
                                      </p:cBhvr>
                                      <p:to>
                                        <p:strVal val="visible"/>
                                      </p:to>
                                    </p:set>
                                    <p:animEffect transition="in" filter="fade">
                                      <p:cBhvr>
                                        <p:cTn dur="1000" id="12"/>
                                        <p:tgtEl>
                                          <p:spTgt spid="421"/>
                                        </p:tgtEl>
                                      </p:cBhvr>
                                    </p:animEffect>
                                    <p:anim calcmode="lin" valueType="num">
                                      <p:cBhvr>
                                        <p:cTn dur="1000" fill="hold" id="13"/>
                                        <p:tgtEl>
                                          <p:spTgt spid="421"/>
                                        </p:tgtEl>
                                        <p:attrNameLst>
                                          <p:attrName>ppt_x</p:attrName>
                                        </p:attrNameLst>
                                      </p:cBhvr>
                                      <p:tavLst>
                                        <p:tav tm="0">
                                          <p:val>
                                            <p:strVal val="#ppt_x"/>
                                          </p:val>
                                        </p:tav>
                                        <p:tav tm="100000">
                                          <p:val>
                                            <p:strVal val="#ppt_x"/>
                                          </p:val>
                                        </p:tav>
                                      </p:tavLst>
                                    </p:anim>
                                    <p:anim calcmode="lin" valueType="num">
                                      <p:cBhvr>
                                        <p:cTn dur="1000" fill="hold" id="14"/>
                                        <p:tgtEl>
                                          <p:spTgt spid="421"/>
                                        </p:tgtEl>
                                        <p:attrNameLst>
                                          <p:attrName>ppt_y</p:attrName>
                                        </p:attrNameLst>
                                      </p:cBhvr>
                                      <p:tavLst>
                                        <p:tav tm="0">
                                          <p:val>
                                            <p:strVal val="#ppt_y-.1"/>
                                          </p:val>
                                        </p:tav>
                                        <p:tav tm="100000">
                                          <p:val>
                                            <p:strVal val="#ppt_y"/>
                                          </p:val>
                                        </p:tav>
                                      </p:tavLst>
                                    </p:anim>
                                  </p:childTnLst>
                                </p:cTn>
                              </p:par>
                              <p:par>
                                <p:cTn fill="hold" id="15" nodeType="withEffect" presetClass="entr" presetID="47" presetSubtype="0">
                                  <p:stCondLst>
                                    <p:cond delay="0"/>
                                  </p:stCondLst>
                                  <p:childTnLst>
                                    <p:set>
                                      <p:cBhvr>
                                        <p:cTn dur="1" fill="hold" id="16">
                                          <p:stCondLst>
                                            <p:cond delay="0"/>
                                          </p:stCondLst>
                                        </p:cTn>
                                        <p:tgtEl>
                                          <p:spTgt spid="420"/>
                                        </p:tgtEl>
                                        <p:attrNameLst>
                                          <p:attrName>style.visibility</p:attrName>
                                        </p:attrNameLst>
                                      </p:cBhvr>
                                      <p:to>
                                        <p:strVal val="visible"/>
                                      </p:to>
                                    </p:set>
                                    <p:animEffect transition="in" filter="fade">
                                      <p:cBhvr>
                                        <p:cTn dur="1000" id="17"/>
                                        <p:tgtEl>
                                          <p:spTgt spid="420"/>
                                        </p:tgtEl>
                                      </p:cBhvr>
                                    </p:animEffect>
                                    <p:anim calcmode="lin" valueType="num">
                                      <p:cBhvr>
                                        <p:cTn dur="1000" fill="hold" id="18"/>
                                        <p:tgtEl>
                                          <p:spTgt spid="420"/>
                                        </p:tgtEl>
                                        <p:attrNameLst>
                                          <p:attrName>ppt_x</p:attrName>
                                        </p:attrNameLst>
                                      </p:cBhvr>
                                      <p:tavLst>
                                        <p:tav tm="0">
                                          <p:val>
                                            <p:strVal val="#ppt_x"/>
                                          </p:val>
                                        </p:tav>
                                        <p:tav tm="100000">
                                          <p:val>
                                            <p:strVal val="#ppt_x"/>
                                          </p:val>
                                        </p:tav>
                                      </p:tavLst>
                                    </p:anim>
                                    <p:anim calcmode="lin" valueType="num">
                                      <p:cBhvr>
                                        <p:cTn dur="1000" fill="hold" id="19"/>
                                        <p:tgtEl>
                                          <p:spTgt spid="420"/>
                                        </p:tgtEl>
                                        <p:attrNameLst>
                                          <p:attrName>ppt_y</p:attrName>
                                        </p:attrNameLst>
                                      </p:cBhvr>
                                      <p:tavLst>
                                        <p:tav tm="0">
                                          <p:val>
                                            <p:strVal val="#ppt_y-.1"/>
                                          </p:val>
                                        </p:tav>
                                        <p:tav tm="100000">
                                          <p:val>
                                            <p:strVal val="#ppt_y"/>
                                          </p:val>
                                        </p:tav>
                                      </p:tavLst>
                                    </p:anim>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411"/>
                                        </p:tgtEl>
                                        <p:attrNameLst>
                                          <p:attrName>style.visibility</p:attrName>
                                        </p:attrNameLst>
                                      </p:cBhvr>
                                      <p:to>
                                        <p:strVal val="visible"/>
                                      </p:to>
                                    </p:set>
                                    <p:animEffect transition="in" filter="fade">
                                      <p:cBhvr>
                                        <p:cTn dur="1000" id="23"/>
                                        <p:tgtEl>
                                          <p:spTgt spid="411"/>
                                        </p:tgtEl>
                                      </p:cBhvr>
                                    </p:animEffect>
                                    <p:anim calcmode="lin" valueType="num">
                                      <p:cBhvr>
                                        <p:cTn dur="1000" fill="hold" id="24"/>
                                        <p:tgtEl>
                                          <p:spTgt spid="411"/>
                                        </p:tgtEl>
                                        <p:attrNameLst>
                                          <p:attrName>ppt_x</p:attrName>
                                        </p:attrNameLst>
                                      </p:cBhvr>
                                      <p:tavLst>
                                        <p:tav tm="0">
                                          <p:val>
                                            <p:strVal val="#ppt_x"/>
                                          </p:val>
                                        </p:tav>
                                        <p:tav tm="100000">
                                          <p:val>
                                            <p:strVal val="#ppt_x"/>
                                          </p:val>
                                        </p:tav>
                                      </p:tavLst>
                                    </p:anim>
                                    <p:anim calcmode="lin" valueType="num">
                                      <p:cBhvr>
                                        <p:cTn dur="1000" fill="hold" id="25"/>
                                        <p:tgtEl>
                                          <p:spTgt spid="411"/>
                                        </p:tgtEl>
                                        <p:attrNameLst>
                                          <p:attrName>ppt_y</p:attrName>
                                        </p:attrNameLst>
                                      </p:cBhvr>
                                      <p:tavLst>
                                        <p:tav tm="0">
                                          <p:val>
                                            <p:strVal val="#ppt_y+.1"/>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4">
                                  <p:stCondLst>
                                    <p:cond delay="0"/>
                                  </p:stCondLst>
                                  <p:childTnLst>
                                    <p:set>
                                      <p:cBhvr>
                                        <p:cTn dur="1" fill="hold" id="29">
                                          <p:stCondLst>
                                            <p:cond delay="0"/>
                                          </p:stCondLst>
                                        </p:cTn>
                                        <p:tgtEl>
                                          <p:spTgt spid="412"/>
                                        </p:tgtEl>
                                        <p:attrNameLst>
                                          <p:attrName>style.visibility</p:attrName>
                                        </p:attrNameLst>
                                      </p:cBhvr>
                                      <p:to>
                                        <p:strVal val="visible"/>
                                      </p:to>
                                    </p:set>
                                    <p:animEffect transition="in" filter="wipe(down)">
                                      <p:cBhvr>
                                        <p:cTn dur="500" id="30"/>
                                        <p:tgtEl>
                                          <p:spTgt spid="4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4">
                                  <p:stCondLst>
                                    <p:cond delay="0"/>
                                  </p:stCondLst>
                                  <p:childTnLst>
                                    <p:set>
                                      <p:cBhvr>
                                        <p:cTn dur="1" fill="hold" id="34">
                                          <p:stCondLst>
                                            <p:cond delay="0"/>
                                          </p:stCondLst>
                                        </p:cTn>
                                        <p:tgtEl>
                                          <p:spTgt spid="414"/>
                                        </p:tgtEl>
                                        <p:attrNameLst>
                                          <p:attrName>style.visibility</p:attrName>
                                        </p:attrNameLst>
                                      </p:cBhvr>
                                      <p:to>
                                        <p:strVal val="visible"/>
                                      </p:to>
                                    </p:set>
                                    <p:animEffect transition="in" filter="wipe(down)">
                                      <p:cBhvr>
                                        <p:cTn dur="500" id="35"/>
                                        <p:tgtEl>
                                          <p:spTgt spid="414"/>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416"/>
                                        </p:tgtEl>
                                        <p:attrNameLst>
                                          <p:attrName>style.visibility</p:attrName>
                                        </p:attrNameLst>
                                      </p:cBhvr>
                                      <p:to>
                                        <p:strVal val="visible"/>
                                      </p:to>
                                    </p:set>
                                    <p:animEffect transition="in" filter="wipe(down)">
                                      <p:cBhvr>
                                        <p:cTn dur="500" id="40"/>
                                        <p:tgtEl>
                                          <p:spTgt spid="416"/>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4">
                                  <p:stCondLst>
                                    <p:cond delay="0"/>
                                  </p:stCondLst>
                                  <p:childTnLst>
                                    <p:set>
                                      <p:cBhvr>
                                        <p:cTn dur="1" fill="hold" id="44">
                                          <p:stCondLst>
                                            <p:cond delay="0"/>
                                          </p:stCondLst>
                                        </p:cTn>
                                        <p:tgtEl>
                                          <p:spTgt spid="418"/>
                                        </p:tgtEl>
                                        <p:attrNameLst>
                                          <p:attrName>style.visibility</p:attrName>
                                        </p:attrNameLst>
                                      </p:cBhvr>
                                      <p:to>
                                        <p:strVal val="visible"/>
                                      </p:to>
                                    </p:set>
                                    <p:animEffect transition="in" filter="wipe(down)">
                                      <p:cBhvr>
                                        <p:cTn dur="500" id="45"/>
                                        <p:tgtEl>
                                          <p:spTgt spid="418"/>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4">
                                  <p:stCondLst>
                                    <p:cond delay="0"/>
                                  </p:stCondLst>
                                  <p:childTnLst>
                                    <p:set>
                                      <p:cBhvr>
                                        <p:cTn dur="1" fill="hold" id="49">
                                          <p:stCondLst>
                                            <p:cond delay="0"/>
                                          </p:stCondLst>
                                        </p:cTn>
                                        <p:tgtEl>
                                          <p:spTgt spid="422"/>
                                        </p:tgtEl>
                                        <p:attrNameLst>
                                          <p:attrName>style.visibility</p:attrName>
                                        </p:attrNameLst>
                                      </p:cBhvr>
                                      <p:to>
                                        <p:strVal val="visible"/>
                                      </p:to>
                                    </p:set>
                                    <p:animEffect transition="in" filter="wipe(down)">
                                      <p:cBhvr>
                                        <p:cTn dur="500" id="5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8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pic>
        <p:nvPicPr>
          <p:cNvPr id="2097276" name="图片 14"/>
          <p:cNvPicPr>
            <a:picLocks noChangeAspect="1"/>
          </p:cNvPicPr>
          <p:nvPr/>
        </p:nvPicPr>
        <p:blipFill rotWithShape="1">
          <a:blip xmlns:r="http://schemas.openxmlformats.org/officeDocument/2006/relationships" r:embed="rId1"/>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03" name="椭圆 35"/>
          <p:cNvSpPr/>
          <p:nvPr/>
        </p:nvSpPr>
        <p:spPr>
          <a:xfrm flipV="1">
            <a:off x="2645229" y="-108856"/>
            <a:ext cx="6901542" cy="6901542"/>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04" name="文本框 17"/>
          <p:cNvSpPr txBox="1"/>
          <p:nvPr/>
        </p:nvSpPr>
        <p:spPr>
          <a:xfrm>
            <a:off x="1581943" y="3329453"/>
            <a:ext cx="9028114" cy="1354217"/>
          </a:xfrm>
          <a:prstGeom prst="rect"/>
          <a:noFill/>
        </p:spPr>
        <p:txBody>
          <a:bodyPr bIns="0" lIns="0" rIns="0" rtlCol="0" tIns="0" wrap="none">
            <a:spAutoFit/>
          </a:bodyPr>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网络安全体系结构</a:t>
            </a:r>
          </a:p>
        </p:txBody>
      </p:sp>
      <p:sp>
        <p:nvSpPr>
          <p:cNvPr id="1049505" name="文本框 25"/>
          <p:cNvSpPr txBox="1"/>
          <p:nvPr/>
        </p:nvSpPr>
        <p:spPr>
          <a:xfrm>
            <a:off x="4829200" y="2221472"/>
            <a:ext cx="2483437" cy="738664"/>
          </a:xfrm>
          <a:prstGeom prst="rect"/>
          <a:noFill/>
        </p:spPr>
        <p:txBody>
          <a:bodyPr bIns="0" lIns="0" rIns="0" rtlCol="0" tIns="0" wrap="none">
            <a:spAutoFit/>
          </a:bodyPr>
          <a:p>
            <a:pPr algn="dist"/>
            <a:r>
              <a:rPr altLang="zh-CN" dirty="0" sz="4800" lang="en-US">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PART-04</a:t>
            </a:r>
            <a:endParaRPr altLang="en-US" dirty="0" sz="4800" lang="zh-CN">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04950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507"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508" name="文本框 34"/>
          <p:cNvSpPr txBox="1"/>
          <p:nvPr/>
        </p:nvSpPr>
        <p:spPr>
          <a:xfrm rot="5400000">
            <a:off x="-104164" y="2007446"/>
            <a:ext cx="1012828" cy="153888"/>
          </a:xfrm>
          <a:prstGeom prst="rect"/>
          <a:noFill/>
        </p:spPr>
        <p:txBody>
          <a:bodyPr bIns="0" lIns="0" rIns="0" rtlCol="0" tIns="0" wrap="square">
            <a:spAutoFit/>
          </a:bodyPr>
          <a:p>
            <a:pPr algn="dist"/>
            <a:r>
              <a:rPr altLang="zh-CN" dirty="0" sz="1000" lang="en-US">
                <a:solidFill>
                  <a:schemeClr val="bg1"/>
                </a:solidFill>
                <a:latin typeface="+mn-ea"/>
              </a:rPr>
              <a:t>BUSINESS PLAN</a:t>
            </a:r>
            <a:endParaRPr altLang="en-US" dirty="0" sz="1000" lang="zh-CN">
              <a:solidFill>
                <a:schemeClr val="bg1"/>
              </a:solidFill>
              <a:latin typeface="+mn-ea"/>
            </a:endParaRPr>
          </a:p>
        </p:txBody>
      </p:sp>
      <p:sp>
        <p:nvSpPr>
          <p:cNvPr id="1049509"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sz="1600" lang="zh-CN">
              <a:latin typeface="字魂45号-冰宇雅宋" panose="00000500000000000000" pitchFamily="2" charset="-122"/>
              <a:ea typeface="字魂45号-冰宇雅宋" panose="00000500000000000000" pitchFamily="2" charset="-122"/>
            </a:endParaRPr>
          </a:p>
        </p:txBody>
      </p:sp>
      <p:sp>
        <p:nvSpPr>
          <p:cNvPr id="1049510" name="椭圆 10"/>
          <p:cNvSpPr/>
          <p:nvPr/>
        </p:nvSpPr>
        <p:spPr>
          <a:xfrm>
            <a:off x="9256486" y="2044700"/>
            <a:ext cx="304800" cy="304800"/>
          </a:xfrm>
          <a:prstGeom prst="ellipse"/>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CN">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506"/>
                                        </p:tgtEl>
                                        <p:attrNameLst>
                                          <p:attrName>style.visibility</p:attrName>
                                        </p:attrNameLst>
                                      </p:cBhvr>
                                      <p:to>
                                        <p:strVal val="visible"/>
                                      </p:to>
                                    </p:set>
                                    <p:animEffect transition="in" filter="fade">
                                      <p:cBhvr>
                                        <p:cTn dur="1000" id="7"/>
                                        <p:tgtEl>
                                          <p:spTgt spid="1049506"/>
                                        </p:tgtEl>
                                      </p:cBhvr>
                                    </p:animEffect>
                                    <p:anim calcmode="lin" valueType="num">
                                      <p:cBhvr>
                                        <p:cTn dur="1000" fill="hold" id="8"/>
                                        <p:tgtEl>
                                          <p:spTgt spid="1049506"/>
                                        </p:tgtEl>
                                        <p:attrNameLst>
                                          <p:attrName>ppt_x</p:attrName>
                                        </p:attrNameLst>
                                      </p:cBhvr>
                                      <p:tavLst>
                                        <p:tav tm="0">
                                          <p:val>
                                            <p:strVal val="#ppt_x"/>
                                          </p:val>
                                        </p:tav>
                                        <p:tav tm="100000">
                                          <p:val>
                                            <p:strVal val="#ppt_x"/>
                                          </p:val>
                                        </p:tav>
                                      </p:tavLst>
                                    </p:anim>
                                    <p:anim calcmode="lin" valueType="num">
                                      <p:cBhvr>
                                        <p:cTn dur="1000" fill="hold" id="9"/>
                                        <p:tgtEl>
                                          <p:spTgt spid="1049506"/>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9508"/>
                                        </p:tgtEl>
                                        <p:attrNameLst>
                                          <p:attrName>style.visibility</p:attrName>
                                        </p:attrNameLst>
                                      </p:cBhvr>
                                      <p:to>
                                        <p:strVal val="visible"/>
                                      </p:to>
                                    </p:set>
                                    <p:animEffect transition="in" filter="fade">
                                      <p:cBhvr>
                                        <p:cTn dur="1000" id="12"/>
                                        <p:tgtEl>
                                          <p:spTgt spid="1049508"/>
                                        </p:tgtEl>
                                      </p:cBhvr>
                                    </p:animEffect>
                                    <p:anim calcmode="lin" valueType="num">
                                      <p:cBhvr>
                                        <p:cTn dur="1000" fill="hold" id="13"/>
                                        <p:tgtEl>
                                          <p:spTgt spid="1049508"/>
                                        </p:tgtEl>
                                        <p:attrNameLst>
                                          <p:attrName>ppt_x</p:attrName>
                                        </p:attrNameLst>
                                      </p:cBhvr>
                                      <p:tavLst>
                                        <p:tav tm="0">
                                          <p:val>
                                            <p:strVal val="#ppt_x"/>
                                          </p:val>
                                        </p:tav>
                                        <p:tav tm="100000">
                                          <p:val>
                                            <p:strVal val="#ppt_x"/>
                                          </p:val>
                                        </p:tav>
                                      </p:tavLst>
                                    </p:anim>
                                    <p:anim calcmode="lin" valueType="num">
                                      <p:cBhvr>
                                        <p:cTn dur="1000" fill="hold" id="14"/>
                                        <p:tgtEl>
                                          <p:spTgt spid="1049508"/>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9507"/>
                                        </p:tgtEl>
                                        <p:attrNameLst>
                                          <p:attrName>style.visibility</p:attrName>
                                        </p:attrNameLst>
                                      </p:cBhvr>
                                      <p:to>
                                        <p:strVal val="visible"/>
                                      </p:to>
                                    </p:set>
                                    <p:animEffect transition="in" filter="fade">
                                      <p:cBhvr>
                                        <p:cTn dur="1000" id="17"/>
                                        <p:tgtEl>
                                          <p:spTgt spid="1049507"/>
                                        </p:tgtEl>
                                      </p:cBhvr>
                                    </p:animEffect>
                                    <p:anim calcmode="lin" valueType="num">
                                      <p:cBhvr>
                                        <p:cTn dur="1000" fill="hold" id="18"/>
                                        <p:tgtEl>
                                          <p:spTgt spid="1049507"/>
                                        </p:tgtEl>
                                        <p:attrNameLst>
                                          <p:attrName>ppt_x</p:attrName>
                                        </p:attrNameLst>
                                      </p:cBhvr>
                                      <p:tavLst>
                                        <p:tav tm="0">
                                          <p:val>
                                            <p:strVal val="#ppt_x"/>
                                          </p:val>
                                        </p:tav>
                                        <p:tav tm="100000">
                                          <p:val>
                                            <p:strVal val="#ppt_x"/>
                                          </p:val>
                                        </p:tav>
                                      </p:tavLst>
                                    </p:anim>
                                    <p:anim calcmode="lin" valueType="num">
                                      <p:cBhvr>
                                        <p:cTn dur="1000" fill="hold" id="19"/>
                                        <p:tgtEl>
                                          <p:spTgt spid="1049507"/>
                                        </p:tgtEl>
                                        <p:attrNameLst>
                                          <p:attrName>ppt_y</p:attrName>
                                        </p:attrNameLst>
                                      </p:cBhvr>
                                      <p:tavLst>
                                        <p:tav tm="0">
                                          <p:val>
                                            <p:strVal val="#ppt_y+.1"/>
                                          </p:val>
                                        </p:tav>
                                        <p:tav tm="100000">
                                          <p:val>
                                            <p:strVal val="#ppt_y"/>
                                          </p:val>
                                        </p:tav>
                                      </p:tavLst>
                                    </p:anim>
                                  </p:childTnLst>
                                </p:cTn>
                              </p:par>
                              <p:par>
                                <p:cTn accel="30000" decel="70000" fill="hold" grpId="0" id="20" nodeType="withEffect" presetClass="entr" presetID="10" presetSubtype="0">
                                  <p:stCondLst>
                                    <p:cond delay="0"/>
                                  </p:stCondLst>
                                  <p:iterate type="wd">
                                    <p:tmPct val="10000"/>
                                  </p:iterate>
                                  <p:childTnLst>
                                    <p:set>
                                      <p:cBhvr>
                                        <p:cTn dur="1" fill="hold" id="21">
                                          <p:stCondLst>
                                            <p:cond delay="0"/>
                                          </p:stCondLst>
                                        </p:cTn>
                                        <p:tgtEl>
                                          <p:spTgt spid="1049505"/>
                                        </p:tgtEl>
                                        <p:attrNameLst>
                                          <p:attrName>style.visibility</p:attrName>
                                        </p:attrNameLst>
                                      </p:cBhvr>
                                      <p:to>
                                        <p:strVal val="visible"/>
                                      </p:to>
                                    </p:set>
                                    <p:animEffect transition="in" filter="fade">
                                      <p:cBhvr>
                                        <p:cTn decel="100000" dur="600" id="22">
                                          <p:stCondLst>
                                            <p:cond delay="0"/>
                                          </p:stCondLst>
                                        </p:cTn>
                                        <p:tgtEl>
                                          <p:spTgt spid="1049505"/>
                                        </p:tgtEl>
                                      </p:cBhvr>
                                    </p:animEffect>
                                    <p:anim calcmode="lin" to="0" valueType="num">
                                      <p:cBhvr>
                                        <p:cTn dur="750" fill="hold" id="23">
                                          <p:stCondLst>
                                            <p:cond delay="0"/>
                                          </p:stCondLst>
                                        </p:cTn>
                                        <p:tgtEl>
                                          <p:spTgt spid="1049505"/>
                                        </p:tgtEl>
                                        <p:attrNameLst>
                                          <p:attrName>ppt_h</p:attrName>
                                        </p:attrNameLst>
                                      </p:cBhvr>
                                      <p:tavLst>
                                        <p:tav tm="0">
                                          <p:val>
                                            <p:strVal val="ppt_h*2.1"/>
                                          </p:val>
                                        </p:tav>
                                        <p:tav tm="45000">
                                          <p:val>
                                            <p:strVal val="ppt_h*1.04"/>
                                          </p:val>
                                        </p:tav>
                                        <p:tav tm="100000">
                                          <p:val>
                                            <p:strVal val="#ppt_h"/>
                                          </p:val>
                                        </p:tav>
                                      </p:tavLst>
                                    </p:anim>
                                    <p:anim calcmode="lin" to="0" valueType="num">
                                      <p:cBhvr>
                                        <p:cTn dur="750" fill="hold" id="24">
                                          <p:stCondLst>
                                            <p:cond delay="0"/>
                                          </p:stCondLst>
                                        </p:cTn>
                                        <p:tgtEl>
                                          <p:spTgt spid="1049505"/>
                                        </p:tgtEl>
                                        <p:attrNameLst>
                                          <p:attrName>ppt_w</p:attrName>
                                        </p:attrNameLst>
                                      </p:cBhvr>
                                      <p:tavLst>
                                        <p:tav tm="0">
                                          <p:val>
                                            <p:strVal val="ppt_w*2.1"/>
                                          </p:val>
                                        </p:tav>
                                        <p:tav tm="45000">
                                          <p:val>
                                            <p:strVal val="ppt_w*1.04"/>
                                          </p:val>
                                        </p:tav>
                                        <p:tav tm="100000">
                                          <p:val>
                                            <p:strVal val="#ppt_w"/>
                                          </p:val>
                                        </p:tav>
                                      </p:tavLst>
                                    </p:anim>
                                  </p:childTnLst>
                                </p:cTn>
                              </p:par>
                              <p:par>
                                <p:cTn fill="hold" grpId="0" id="25" nodeType="withEffect" presetClass="entr" presetID="10" presetSubtype="0">
                                  <p:stCondLst>
                                    <p:cond delay="0"/>
                                  </p:stCondLst>
                                  <p:iterate type="wd">
                                    <p:tmPct val="10000"/>
                                  </p:iterate>
                                  <p:childTnLst>
                                    <p:set>
                                      <p:cBhvr>
                                        <p:cTn dur="1" fill="hold" id="26">
                                          <p:stCondLst>
                                            <p:cond delay="0"/>
                                          </p:stCondLst>
                                        </p:cTn>
                                        <p:tgtEl>
                                          <p:spTgt spid="1049504"/>
                                        </p:tgtEl>
                                        <p:attrNameLst>
                                          <p:attrName>style.visibility</p:attrName>
                                        </p:attrNameLst>
                                      </p:cBhvr>
                                      <p:to>
                                        <p:strVal val="visible"/>
                                      </p:to>
                                    </p:set>
                                    <p:anim calcmode="lin" to="0" valueType="num">
                                      <p:cBhvr>
                                        <p:cTn decel="100000" dur="500" fill="hold" id="27">
                                          <p:stCondLst>
                                            <p:cond delay="0"/>
                                          </p:stCondLst>
                                        </p:cTn>
                                        <p:tgtEl>
                                          <p:spTgt spid="1049504"/>
                                        </p:tgtEl>
                                        <p:attrNameLst>
                                          <p:attrName>ppt_y</p:attrName>
                                        </p:attrNameLst>
                                      </p:cBhvr>
                                      <p:tavLst>
                                        <p:tav tm="0">
                                          <p:val>
                                            <p:strVal val="ppt_y-0.02"/>
                                          </p:val>
                                        </p:tav>
                                        <p:tav tm="100000">
                                          <p:val>
                                            <p:strVal val="#ppt_y"/>
                                          </p:val>
                                        </p:tav>
                                      </p:tavLst>
                                    </p:anim>
                                    <p:animEffect transition="in" filter="fade">
                                      <p:cBhvr>
                                        <p:cTn dur="500" id="28">
                                          <p:stCondLst>
                                            <p:cond delay="0"/>
                                          </p:stCondLst>
                                        </p:cTn>
                                        <p:tgtEl>
                                          <p:spTgt spid="1049504"/>
                                        </p:tgtEl>
                                      </p:cBhvr>
                                    </p:animEffect>
                                    <p:animScale>
                                      <p:cBhvr>
                                        <p:cTn decel="100000" dur="500" fill="hold" id="29">
                                          <p:stCondLst>
                                            <p:cond delay="0"/>
                                          </p:stCondLst>
                                        </p:cTn>
                                        <p:tgtEl>
                                          <p:spTgt spid="1049504"/>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04" grpId="0"/>
      <p:bldP spid="1049505" grpId="0"/>
      <p:bldP spid="1049506" grpId="0" animBg="1"/>
      <p:bldP spid="1049507" grpId="0" animBg="1"/>
      <p:bldP spid="10495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690" name="文本框 58"/>
          <p:cNvSpPr txBox="1"/>
          <p:nvPr/>
        </p:nvSpPr>
        <p:spPr>
          <a:xfrm>
            <a:off x="5504490" y="653569"/>
            <a:ext cx="12446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引  言</a:t>
            </a:r>
          </a:p>
        </p:txBody>
      </p:sp>
      <p:sp>
        <p:nvSpPr>
          <p:cNvPr id="1048691" name="Oval 8"/>
          <p:cNvSpPr>
            <a:spLocks noChangeArrowheads="1"/>
          </p:cNvSpPr>
          <p:nvPr/>
        </p:nvSpPr>
        <p:spPr bwMode="gray">
          <a:xfrm>
            <a:off x="1173405" y="1529485"/>
            <a:ext cx="1548572" cy="4136572"/>
          </a:xfrm>
          <a:prstGeom prst="ellipse"/>
        </p:spPr>
        <p:style>
          <a:lnRef idx="2">
            <a:schemeClr val="accent1">
              <a:shade val="50000"/>
            </a:schemeClr>
          </a:lnRef>
          <a:fillRef idx="1">
            <a:schemeClr val="accent1"/>
          </a:fillRef>
          <a:effectRef idx="0">
            <a:schemeClr val="accent1"/>
          </a:effectRef>
          <a:fontRef idx="minor">
            <a:schemeClr val="lt1"/>
          </a:fontRef>
        </p:style>
        <p:txBody>
          <a:bodyPr anchor="ctr" wrap="none">
            <a:flatTx z="0"/>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pPr>
            <a:endParaRPr altLang="en-US" sz="3300" lang="zh-CN">
              <a:solidFill>
                <a:schemeClr val="bg1"/>
              </a:solidFill>
              <a:latin typeface="Gulim" pitchFamily="34" charset="-127"/>
            </a:endParaRPr>
          </a:p>
        </p:txBody>
      </p:sp>
      <p:sp>
        <p:nvSpPr>
          <p:cNvPr id="1048692" name="TextBox 7"/>
          <p:cNvSpPr txBox="1">
            <a:spLocks noChangeArrowheads="1"/>
          </p:cNvSpPr>
          <p:nvPr/>
        </p:nvSpPr>
        <p:spPr bwMode="auto">
          <a:xfrm>
            <a:off x="1193340" y="1963977"/>
            <a:ext cx="1474504" cy="3291840"/>
          </a:xfrm>
          <a:prstGeom prst="rect"/>
          <a:noFill/>
          <a:ln>
            <a:noFill/>
          </a:ln>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信息</a:t>
            </a:r>
          </a:p>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安全</a:t>
            </a:r>
          </a:p>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的</a:t>
            </a:r>
          </a:p>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两次</a:t>
            </a:r>
          </a:p>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重大</a:t>
            </a:r>
          </a:p>
          <a:p>
            <a:pPr algn="ctr"/>
            <a:r>
              <a:rPr altLang="en-US" dirty="0" sz="3600" lang="zh-CN">
                <a:solidFill>
                  <a:schemeClr val="bg1"/>
                </a:solidFill>
                <a:latin typeface="方正正大黑简体" panose="02000000000000000000" pitchFamily="2" charset="-122"/>
                <a:ea typeface="方正正大黑简体" panose="02000000000000000000" pitchFamily="2" charset="-122"/>
              </a:rPr>
              <a:t>变革</a:t>
            </a:r>
          </a:p>
        </p:txBody>
      </p:sp>
      <p:sp>
        <p:nvSpPr>
          <p:cNvPr id="1048693" name="右箭头 31"/>
          <p:cNvSpPr/>
          <p:nvPr/>
        </p:nvSpPr>
        <p:spPr bwMode="auto">
          <a:xfrm rot="10800000" flipH="1">
            <a:off x="2837633" y="2195393"/>
            <a:ext cx="912672" cy="773999"/>
          </a:xfrm>
          <a:prstGeom prst="rightArrow"/>
          <a:ln>
            <a:headEnd type="none" w="med" len="med"/>
            <a:tailEnd type="none" w="med" len="sm"/>
          </a:ln>
        </p:spPr>
        <p:style>
          <a:lnRef idx="3">
            <a:schemeClr val="lt1"/>
          </a:lnRef>
          <a:fillRef idx="1">
            <a:schemeClr val="accent2"/>
          </a:fillRef>
          <a:effectRef idx="1">
            <a:schemeClr val="accent2"/>
          </a:effectRef>
          <a:fontRef idx="minor">
            <a:schemeClr val="lt1"/>
          </a:fontRef>
        </p:style>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dirty="0" sz="750" kumimoji="1" lang="zh-CN">
              <a:latin typeface="+mn-lt"/>
              <a:ea typeface="+mn-ea"/>
            </a:endParaRPr>
          </a:p>
        </p:txBody>
      </p:sp>
      <p:sp>
        <p:nvSpPr>
          <p:cNvPr id="1048694" name="右箭头 32"/>
          <p:cNvSpPr/>
          <p:nvPr/>
        </p:nvSpPr>
        <p:spPr bwMode="auto">
          <a:xfrm rot="10800000" flipH="1">
            <a:off x="2890817" y="4058841"/>
            <a:ext cx="891029" cy="774001"/>
          </a:xfrm>
          <a:prstGeom prst="rightArrow"/>
        </p:spPr>
        <p:style>
          <a:lnRef idx="3">
            <a:schemeClr val="lt1"/>
          </a:lnRef>
          <a:fillRef idx="1">
            <a:schemeClr val="accent2"/>
          </a:fillRef>
          <a:effectRef idx="1">
            <a:schemeClr val="accent2"/>
          </a:effectRef>
          <a:fontRef idx="minor">
            <a:schemeClr val="lt1"/>
          </a:fontRef>
        </p:style>
        <p:txBody>
          <a:bodyPr anchor="ctr" wrap="none"/>
          <a:p>
            <a:pPr algn="ctr" latinLnBrk="1">
              <a:lnSpc>
                <a:spcPct val="80000"/>
              </a:lnSpc>
              <a:spcBef>
                <a:spcPct val="50000"/>
              </a:spcBef>
              <a:buClr>
                <a:srgbClr val="FF0000"/>
              </a:buClr>
            </a:pPr>
            <a:endParaRPr altLang="en-US" dirty="0" sz="100" lang="zh-CN">
              <a:solidFill>
                <a:srgbClr val="000000"/>
              </a:solidFill>
              <a:latin typeface="Gulim" pitchFamily="34" charset="-127"/>
              <a:cs typeface="Tahoma" panose="020B0604030504040204" pitchFamily="34" charset="0"/>
            </a:endParaRPr>
          </a:p>
        </p:txBody>
      </p:sp>
      <p:pic>
        <p:nvPicPr>
          <p:cNvPr id="2097173" name="Picture 2"/>
          <p:cNvPicPr>
            <a:picLocks noChangeAspect="1" noChangeArrowheads="1"/>
          </p:cNvPicPr>
          <p:nvPr/>
        </p:nvPicPr>
        <p:blipFill>
          <a:blip xmlns:r="http://schemas.openxmlformats.org/officeDocument/2006/relationships" r:embed="rId1"/>
          <a:stretch>
            <a:fillRect/>
          </a:stretch>
        </p:blipFill>
        <p:spPr bwMode="auto">
          <a:xfrm>
            <a:off x="3950981" y="1775295"/>
            <a:ext cx="2257725" cy="1584613"/>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174" name="图片 37"/>
          <p:cNvPicPr>
            <a:picLocks noChangeAspect="1"/>
          </p:cNvPicPr>
          <p:nvPr/>
        </p:nvPicPr>
        <p:blipFill>
          <a:blip xmlns:r="http://schemas.openxmlformats.org/officeDocument/2006/relationships" r:embed="rId2"/>
          <a:stretch>
            <a:fillRect/>
          </a:stretch>
        </p:blipFill>
        <p:spPr>
          <a:xfrm>
            <a:off x="3955277" y="3621620"/>
            <a:ext cx="2253429" cy="2007219"/>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
        <p:nvSpPr>
          <p:cNvPr id="1048695" name="文本框 25"/>
          <p:cNvSpPr txBox="1"/>
          <p:nvPr/>
        </p:nvSpPr>
        <p:spPr>
          <a:xfrm>
            <a:off x="7025045" y="1825221"/>
            <a:ext cx="3396212" cy="802640"/>
          </a:xfrm>
          <a:prstGeom prst="rec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a:effectLst>
            <a:outerShdw algn="tl" blurRad="50800" dir="2700000" dist="38100" rotWithShape="0">
              <a:prstClr val="black">
                <a:alpha val="40000"/>
              </a:prstClr>
            </a:outerShdw>
          </a:effectLst>
        </p:spPr>
        <p:txBody>
          <a:bodyPr rtlCol="0" wrap="square">
            <a:spAutoFit/>
          </a:bodyPr>
          <a:p>
            <a:pPr algn="ctr"/>
            <a:r>
              <a:rPr altLang="en-US" dirty="0" sz="2400" lang="zh-CN">
                <a:solidFill>
                  <a:srgbClr val="15449F"/>
                </a:solidFill>
                <a:latin typeface="方正正大黑简体" panose="02000000000000000000" pitchFamily="2" charset="-122"/>
                <a:ea typeface="方正正大黑简体" panose="02000000000000000000" pitchFamily="2" charset="-122"/>
              </a:rPr>
              <a:t>重要信息被存储在计算机中</a:t>
            </a:r>
          </a:p>
        </p:txBody>
      </p:sp>
      <p:grpSp>
        <p:nvGrpSpPr>
          <p:cNvPr id="143" name="组合 26"/>
          <p:cNvGrpSpPr/>
          <p:nvPr/>
        </p:nvGrpSpPr>
        <p:grpSpPr>
          <a:xfrm>
            <a:off x="7968344" y="2825060"/>
            <a:ext cx="1988456" cy="710261"/>
            <a:chOff x="6636878" y="2348881"/>
            <a:chExt cx="2650811" cy="946849"/>
          </a:xfrm>
        </p:grpSpPr>
        <p:sp>
          <p:nvSpPr>
            <p:cNvPr id="1048696" name="右箭头 31"/>
            <p:cNvSpPr/>
            <p:nvPr/>
          </p:nvSpPr>
          <p:spPr bwMode="auto">
            <a:xfrm rot="5400000" flipH="1">
              <a:off x="7372553" y="2485138"/>
              <a:ext cx="432048" cy="159533"/>
            </a:xfrm>
            <a:prstGeom prst="rightArrow">
              <a:avLst>
                <a:gd name="adj1" fmla="val 62977"/>
                <a:gd name="adj2" fmla="val 50000"/>
              </a:avLst>
            </a:prstGeom>
            <a:solidFill>
              <a:srgbClr val="CC3300"/>
            </a:solidFill>
            <a:ln w="46990" cap="flat" cmpd="sng" algn="ctr">
              <a:noFill/>
              <a:prstDash val="solid"/>
              <a:round/>
              <a:headEnd type="none" w="med" len="med"/>
              <a:tailEnd type="none" w="med" len="sm"/>
            </a:ln>
            <a:effectLst/>
            <a:scene3d>
              <a:camera prst="orthographicFront">
                <a:rot lat="0" lon="0" rev="1080000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
          <p:nvSpPr>
            <p:cNvPr id="1048697" name="文本框 30"/>
            <p:cNvSpPr txBox="1"/>
            <p:nvPr/>
          </p:nvSpPr>
          <p:spPr>
            <a:xfrm>
              <a:off x="6636878" y="2762345"/>
              <a:ext cx="2650811" cy="533385"/>
            </a:xfrm>
            <a:prstGeom prst="rect"/>
            <a:noFill/>
            <a:ln>
              <a:noFill/>
            </a:ln>
            <a:effectLst>
              <a:outerShdw algn="tl" blurRad="50800" dir="2700000" dist="38100" rotWithShape="0">
                <a:prstClr val="black">
                  <a:alpha val="40000"/>
                </a:prstClr>
              </a:outerShdw>
            </a:effectLst>
          </p:spPr>
          <p:txBody>
            <a:bodyPr rtlCol="0" wrap="square">
              <a:spAutoFit/>
            </a:bodyPr>
            <a:p>
              <a:r>
                <a:rPr altLang="en-US" dirty="0" sz="2000" lang="zh-CN">
                  <a:latin typeface="方正正大黑简体" panose="02000000000000000000" pitchFamily="2" charset="-122"/>
                  <a:ea typeface="方正正大黑简体" panose="02000000000000000000" pitchFamily="2" charset="-122"/>
                </a:rPr>
                <a:t>计算机安全</a:t>
              </a:r>
            </a:p>
          </p:txBody>
        </p:sp>
      </p:grpSp>
      <p:sp>
        <p:nvSpPr>
          <p:cNvPr id="1048698" name="文本框 32"/>
          <p:cNvSpPr txBox="1"/>
          <p:nvPr/>
        </p:nvSpPr>
        <p:spPr>
          <a:xfrm>
            <a:off x="6917015" y="3656447"/>
            <a:ext cx="3504242" cy="1158240"/>
          </a:xfrm>
          <a:prstGeom prst="rec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a:effectLst>
            <a:outerShdw algn="tl" blurRad="50800" dir="2700000" dist="38100" rotWithShape="0">
              <a:prstClr val="black">
                <a:alpha val="40000"/>
              </a:prstClr>
            </a:outerShdw>
          </a:effectLst>
        </p:spPr>
        <p:txBody>
          <a:bodyPr rtlCol="0" wrap="square">
            <a:spAutoFit/>
          </a:bodyPr>
          <a:p>
            <a:pPr algn="ctr"/>
            <a:r>
              <a:rPr altLang="en-US" dirty="0" sz="2400" lang="zh-CN">
                <a:solidFill>
                  <a:srgbClr val="15449F"/>
                </a:solidFill>
                <a:latin typeface="方正正大黑简体" panose="02000000000000000000" pitchFamily="2" charset="-122"/>
                <a:ea typeface="方正正大黑简体" panose="02000000000000000000" pitchFamily="2" charset="-122"/>
              </a:rPr>
              <a:t>通过网络进行数据传输、交换、存储、共享和分布式计算</a:t>
            </a:r>
          </a:p>
        </p:txBody>
      </p:sp>
      <p:grpSp>
        <p:nvGrpSpPr>
          <p:cNvPr id="144" name="组合 33"/>
          <p:cNvGrpSpPr/>
          <p:nvPr/>
        </p:nvGrpSpPr>
        <p:grpSpPr>
          <a:xfrm>
            <a:off x="8114897" y="4988703"/>
            <a:ext cx="1320378" cy="783187"/>
            <a:chOff x="6660851" y="4941168"/>
            <a:chExt cx="1760196" cy="1044065"/>
          </a:xfrm>
        </p:grpSpPr>
        <p:sp>
          <p:nvSpPr>
            <p:cNvPr id="1048699" name="右箭头 31"/>
            <p:cNvSpPr/>
            <p:nvPr/>
          </p:nvSpPr>
          <p:spPr bwMode="auto">
            <a:xfrm rot="5400000" flipH="1">
              <a:off x="7236295" y="5068562"/>
              <a:ext cx="432048" cy="177259"/>
            </a:xfrm>
            <a:prstGeom prst="rightArrow">
              <a:avLst>
                <a:gd name="adj1" fmla="val 62977"/>
                <a:gd name="adj2" fmla="val 50000"/>
              </a:avLst>
            </a:prstGeom>
            <a:solidFill>
              <a:srgbClr val="CC3300"/>
            </a:solidFill>
            <a:ln w="46990" cap="flat" cmpd="sng" algn="ctr">
              <a:noFill/>
              <a:prstDash val="solid"/>
              <a:round/>
              <a:headEnd type="none" w="med" len="med"/>
              <a:tailEnd type="none" w="med" len="sm"/>
            </a:ln>
            <a:effectLst/>
            <a:scene3d>
              <a:camera prst="orthographicFront">
                <a:rot lat="0" lon="0" rev="1080000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
          <p:nvSpPr>
            <p:cNvPr id="1048700" name="文本框 39"/>
            <p:cNvSpPr txBox="1"/>
            <p:nvPr/>
          </p:nvSpPr>
          <p:spPr>
            <a:xfrm>
              <a:off x="6660851" y="5433303"/>
              <a:ext cx="1760196" cy="551930"/>
            </a:xfrm>
            <a:prstGeom prst="rect"/>
            <a:noFill/>
            <a:ln>
              <a:noFill/>
            </a:ln>
            <a:effectLst>
              <a:outerShdw algn="tl" blurRad="50800" dir="2700000" dist="38100" rotWithShape="0">
                <a:prstClr val="black">
                  <a:alpha val="40000"/>
                </a:prstClr>
              </a:outerShdw>
            </a:effectLst>
          </p:spPr>
          <p:txBody>
            <a:bodyPr rtlCol="0" wrap="square">
              <a:spAutoFit/>
            </a:bodyPr>
            <a:p>
              <a:r>
                <a:rPr altLang="en-US" dirty="0" sz="2000" lang="zh-CN">
                  <a:solidFill>
                    <a:srgbClr val="FF0000"/>
                  </a:solidFill>
                  <a:latin typeface="方正正大黑简体" panose="02000000000000000000" pitchFamily="2" charset="-122"/>
                  <a:ea typeface="方正正大黑简体" panose="02000000000000000000" pitchFamily="2" charset="-122"/>
                </a:rPr>
                <a:t>网络安全</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1048691"/>
                                        </p:tgtEl>
                                        <p:attrNameLst>
                                          <p:attrName>style.visibility</p:attrName>
                                        </p:attrNameLst>
                                      </p:cBhvr>
                                      <p:to>
                                        <p:strVal val="visible"/>
                                      </p:to>
                                    </p:set>
                                    <p:animEffect transition="in" filter="fade">
                                      <p:cBhvr>
                                        <p:cTn dur="500" id="7"/>
                                        <p:tgtEl>
                                          <p:spTgt spid="104869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693"/>
                                        </p:tgtEl>
                                        <p:attrNameLst>
                                          <p:attrName>style.visibility</p:attrName>
                                        </p:attrNameLst>
                                      </p:cBhvr>
                                      <p:to>
                                        <p:strVal val="visible"/>
                                      </p:to>
                                    </p:set>
                                    <p:animEffect transition="in" filter="wipe(left)">
                                      <p:cBhvr>
                                        <p:cTn dur="500" id="12"/>
                                        <p:tgtEl>
                                          <p:spTgt spid="1048693"/>
                                        </p:tgtEl>
                                      </p:cBhvr>
                                    </p:animEffect>
                                  </p:childTnLst>
                                </p:cTn>
                              </p:par>
                            </p:childTnLst>
                          </p:cTn>
                        </p:par>
                        <p:par>
                          <p:cTn fill="hold" id="13">
                            <p:stCondLst>
                              <p:cond delay="500"/>
                            </p:stCondLst>
                            <p:childTnLst>
                              <p:par>
                                <p:cTn fill="hold" id="14" nodeType="afterEffect" presetClass="entr" presetID="10" presetSubtype="0">
                                  <p:stCondLst>
                                    <p:cond delay="0"/>
                                  </p:stCondLst>
                                  <p:childTnLst>
                                    <p:set>
                                      <p:cBhvr>
                                        <p:cTn dur="1" fill="hold" id="15">
                                          <p:stCondLst>
                                            <p:cond delay="0"/>
                                          </p:stCondLst>
                                        </p:cTn>
                                        <p:tgtEl>
                                          <p:spTgt spid="2097173"/>
                                        </p:tgtEl>
                                        <p:attrNameLst>
                                          <p:attrName>style.visibility</p:attrName>
                                        </p:attrNameLst>
                                      </p:cBhvr>
                                      <p:to>
                                        <p:strVal val="visible"/>
                                      </p:to>
                                    </p:set>
                                    <p:animEffect transition="in" filter="fade">
                                      <p:cBhvr>
                                        <p:cTn dur="500" id="16"/>
                                        <p:tgtEl>
                                          <p:spTgt spid="2097173"/>
                                        </p:tgtEl>
                                      </p:cBhvr>
                                    </p:animEffect>
                                  </p:childTnLst>
                                </p:cTn>
                              </p:par>
                            </p:childTnLst>
                          </p:cTn>
                        </p:par>
                        <p:par>
                          <p:cTn fill="hold" id="17">
                            <p:stCondLst>
                              <p:cond delay="1000"/>
                            </p:stCondLst>
                            <p:childTnLst>
                              <p:par>
                                <p:cTn fill="hold" grpId="0" id="18" nodeType="afterEffect" presetClass="entr" presetID="22" presetSubtype="8">
                                  <p:stCondLst>
                                    <p:cond delay="0"/>
                                  </p:stCondLst>
                                  <p:childTnLst>
                                    <p:set>
                                      <p:cBhvr>
                                        <p:cTn dur="1" fill="hold" id="19">
                                          <p:stCondLst>
                                            <p:cond delay="0"/>
                                          </p:stCondLst>
                                        </p:cTn>
                                        <p:tgtEl>
                                          <p:spTgt spid="1048694"/>
                                        </p:tgtEl>
                                        <p:attrNameLst>
                                          <p:attrName>style.visibility</p:attrName>
                                        </p:attrNameLst>
                                      </p:cBhvr>
                                      <p:to>
                                        <p:strVal val="visible"/>
                                      </p:to>
                                    </p:set>
                                    <p:animEffect transition="in" filter="wipe(left)">
                                      <p:cBhvr>
                                        <p:cTn dur="500" id="20"/>
                                        <p:tgtEl>
                                          <p:spTgt spid="1048694"/>
                                        </p:tgtEl>
                                      </p:cBhvr>
                                    </p:animEffect>
                                  </p:childTnLst>
                                </p:cTn>
                              </p:par>
                            </p:childTnLst>
                          </p:cTn>
                        </p:par>
                        <p:par>
                          <p:cTn fill="hold" id="21">
                            <p:stCondLst>
                              <p:cond delay="1500"/>
                            </p:stCondLst>
                            <p:childTnLst>
                              <p:par>
                                <p:cTn fill="hold" id="22" nodeType="afterEffect" presetClass="entr" presetID="10" presetSubtype="0">
                                  <p:stCondLst>
                                    <p:cond delay="0"/>
                                  </p:stCondLst>
                                  <p:childTnLst>
                                    <p:set>
                                      <p:cBhvr>
                                        <p:cTn dur="1" fill="hold" id="23">
                                          <p:stCondLst>
                                            <p:cond delay="0"/>
                                          </p:stCondLst>
                                        </p:cTn>
                                        <p:tgtEl>
                                          <p:spTgt spid="2097174"/>
                                        </p:tgtEl>
                                        <p:attrNameLst>
                                          <p:attrName>style.visibility</p:attrName>
                                        </p:attrNameLst>
                                      </p:cBhvr>
                                      <p:to>
                                        <p:strVal val="visible"/>
                                      </p:to>
                                    </p:set>
                                    <p:animEffect transition="in" filter="fade">
                                      <p:cBhvr>
                                        <p:cTn dur="500" id="24"/>
                                        <p:tgtEl>
                                          <p:spTgt spid="2097174"/>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48695"/>
                                        </p:tgtEl>
                                        <p:attrNameLst>
                                          <p:attrName>style.visibility</p:attrName>
                                        </p:attrNameLst>
                                      </p:cBhvr>
                                      <p:to>
                                        <p:strVal val="visible"/>
                                      </p:to>
                                    </p:set>
                                    <p:animEffect transition="in" filter="fade">
                                      <p:cBhvr>
                                        <p:cTn dur="500" id="29"/>
                                        <p:tgtEl>
                                          <p:spTgt spid="1048695"/>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43"/>
                                        </p:tgtEl>
                                        <p:attrNameLst>
                                          <p:attrName>style.visibility</p:attrName>
                                        </p:attrNameLst>
                                      </p:cBhvr>
                                      <p:to>
                                        <p:strVal val="visible"/>
                                      </p:to>
                                    </p:set>
                                    <p:animEffect transition="in" filter="wipe(up)">
                                      <p:cBhvr>
                                        <p:cTn dur="500" id="34"/>
                                        <p:tgtEl>
                                          <p:spTgt spid="14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048698"/>
                                        </p:tgtEl>
                                        <p:attrNameLst>
                                          <p:attrName>style.visibility</p:attrName>
                                        </p:attrNameLst>
                                      </p:cBhvr>
                                      <p:to>
                                        <p:strVal val="visible"/>
                                      </p:to>
                                    </p:set>
                                    <p:animEffect transition="in" filter="fade">
                                      <p:cBhvr>
                                        <p:cTn dur="500" id="39"/>
                                        <p:tgtEl>
                                          <p:spTgt spid="1048698"/>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22" presetSubtype="1">
                                  <p:stCondLst>
                                    <p:cond delay="0"/>
                                  </p:stCondLst>
                                  <p:childTnLst>
                                    <p:set>
                                      <p:cBhvr>
                                        <p:cTn dur="1" fill="hold" id="43">
                                          <p:stCondLst>
                                            <p:cond delay="0"/>
                                          </p:stCondLst>
                                        </p:cTn>
                                        <p:tgtEl>
                                          <p:spTgt spid="144"/>
                                        </p:tgtEl>
                                        <p:attrNameLst>
                                          <p:attrName>style.visibility</p:attrName>
                                        </p:attrNameLst>
                                      </p:cBhvr>
                                      <p:to>
                                        <p:strVal val="visible"/>
                                      </p:to>
                                    </p:set>
                                    <p:animEffect transition="in" filter="wipe(up)">
                                      <p:cBhvr>
                                        <p:cTn dur="500" id="44"/>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animBg="1"/>
      <p:bldP spid="1048694" grpId="0" animBg="1"/>
      <p:bldP spid="1048695" grpId="0" bldLvl="0" animBg="1"/>
      <p:bldP spid="104869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pic>
        <p:nvPicPr>
          <p:cNvPr id="209727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1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1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1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17" name="文本框 58"/>
          <p:cNvSpPr txBox="1"/>
          <p:nvPr/>
        </p:nvSpPr>
        <p:spPr>
          <a:xfrm>
            <a:off x="4249339" y="653569"/>
            <a:ext cx="369331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网络安全体系结构</a:t>
            </a:r>
          </a:p>
        </p:txBody>
      </p:sp>
      <p:sp>
        <p:nvSpPr>
          <p:cNvPr id="1049518"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研究目的</a:t>
            </a:r>
          </a:p>
        </p:txBody>
      </p:sp>
      <p:sp>
        <p:nvSpPr>
          <p:cNvPr id="1049519" name="矩形 19"/>
          <p:cNvSpPr/>
          <p:nvPr/>
        </p:nvSpPr>
        <p:spPr>
          <a:xfrm>
            <a:off x="968188" y="2270885"/>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将普遍性的安全理论与实际信息系统相结合，形成满足信息系统安全需求的安全体系结构</a:t>
            </a:r>
          </a:p>
        </p:txBody>
      </p:sp>
      <p:sp>
        <p:nvSpPr>
          <p:cNvPr id="1049520"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应用目的</a:t>
            </a:r>
          </a:p>
        </p:txBody>
      </p:sp>
      <p:sp>
        <p:nvSpPr>
          <p:cNvPr id="1049521" name="矩形 21"/>
          <p:cNvSpPr/>
          <p:nvPr/>
        </p:nvSpPr>
        <p:spPr>
          <a:xfrm>
            <a:off x="968188" y="4468604"/>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从管理上和技术上保证完整、准确地实现安全策略，满足安全需求</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517"/>
                                        </p:tgtEl>
                                        <p:attrNameLst>
                                          <p:attrName>style.visibility</p:attrName>
                                        </p:attrNameLst>
                                      </p:cBhvr>
                                      <p:to>
                                        <p:strVal val="visible"/>
                                      </p:to>
                                    </p:set>
                                    <p:animEffect transition="in" filter="fade">
                                      <p:cBhvr>
                                        <p:cTn dur="500" id="7">
                                          <p:stCondLst>
                                            <p:cond delay="0"/>
                                          </p:stCondLst>
                                        </p:cTn>
                                        <p:tgtEl>
                                          <p:spTgt spid="1049517"/>
                                        </p:tgtEl>
                                      </p:cBhvr>
                                    </p:animEffect>
                                    <p:set>
                                      <p:cBhvr>
                                        <p:cTn dur="500" fill="hold" id="8">
                                          <p:stCondLst>
                                            <p:cond delay="500"/>
                                          </p:stCondLst>
                                        </p:cTn>
                                        <p:tgtEl>
                                          <p:spTgt spid="1049517"/>
                                        </p:tgtEl>
                                        <p:attrNameLst>
                                          <p:attrName>style.visibility</p:attrName>
                                        </p:attrNameLst>
                                      </p:cBhvr>
                                      <p:to>
                                        <p:strVal val="visible"/>
                                      </p:to>
                                    </p:set>
                                    <p:anim calcmode="lin" to="0" valueType="num">
                                      <p:cBhvr>
                                        <p:cTn decel="100000" dur="1000" fill="hold" id="9">
                                          <p:stCondLst>
                                            <p:cond delay="0"/>
                                          </p:stCondLst>
                                        </p:cTn>
                                        <p:tgtEl>
                                          <p:spTgt spid="104951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2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518"/>
                                        </p:tgtEl>
                                        <p:attrNameLst>
                                          <p:attrName>style.visibility</p:attrName>
                                        </p:attrNameLst>
                                      </p:cBhvr>
                                      <p:to>
                                        <p:strVal val="visible"/>
                                      </p:to>
                                    </p:set>
                                    <p:anim calcmode="lin" to="0" valueType="num">
                                      <p:cBhvr>
                                        <p:cTn decel="100000" dur="500" fill="hold" id="13">
                                          <p:stCondLst>
                                            <p:cond delay="0"/>
                                          </p:stCondLst>
                                        </p:cTn>
                                        <p:tgtEl>
                                          <p:spTgt spid="104951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518"/>
                                        </p:tgtEl>
                                      </p:cBhvr>
                                    </p:animEffect>
                                    <p:animScale>
                                      <p:cBhvr>
                                        <p:cTn decel="100000" dur="500" fill="hold" id="15">
                                          <p:stCondLst>
                                            <p:cond delay="0"/>
                                          </p:stCondLst>
                                        </p:cTn>
                                        <p:tgtEl>
                                          <p:spTgt spid="1049518"/>
                                        </p:tgtEl>
                                      </p:cBhvr>
                                      <p:by x="100000" y="100000"/>
                                      <p:from x="110000" y="110000"/>
                                      <p:to x="100000" y="100000"/>
                                    </p:animScale>
                                  </p:childTnLst>
                                </p:cTn>
                              </p:par>
                            </p:childTnLst>
                          </p:cTn>
                        </p:par>
                        <p:par>
                          <p:cTn fill="hold" id="16">
                            <p:stCondLst>
                              <p:cond delay="17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519"/>
                                        </p:tgtEl>
                                        <p:attrNameLst>
                                          <p:attrName>style.visibility</p:attrName>
                                        </p:attrNameLst>
                                      </p:cBhvr>
                                      <p:to>
                                        <p:strVal val="visible"/>
                                      </p:to>
                                    </p:set>
                                    <p:anim calcmode="lin" to="0" valueType="num">
                                      <p:cBhvr>
                                        <p:cTn decel="100000" dur="500" fill="hold" id="19">
                                          <p:stCondLst>
                                            <p:cond delay="0"/>
                                          </p:stCondLst>
                                        </p:cTn>
                                        <p:tgtEl>
                                          <p:spTgt spid="104951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519"/>
                                        </p:tgtEl>
                                      </p:cBhvr>
                                    </p:animEffect>
                                    <p:animScale>
                                      <p:cBhvr>
                                        <p:cTn decel="100000" dur="500" fill="hold" id="21">
                                          <p:stCondLst>
                                            <p:cond delay="0"/>
                                          </p:stCondLst>
                                        </p:cTn>
                                        <p:tgtEl>
                                          <p:spTgt spid="1049519"/>
                                        </p:tgtEl>
                                      </p:cBhvr>
                                      <p:by x="100000" y="100000"/>
                                      <p:from x="110000" y="110000"/>
                                      <p:to x="100000" y="100000"/>
                                    </p:animScale>
                                  </p:childTnLst>
                                </p:cTn>
                              </p:par>
                            </p:childTnLst>
                          </p:cTn>
                        </p:par>
                        <p:par>
                          <p:cTn fill="hold" id="22">
                            <p:stCondLst>
                              <p:cond delay="31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520"/>
                                        </p:tgtEl>
                                        <p:attrNameLst>
                                          <p:attrName>style.visibility</p:attrName>
                                        </p:attrNameLst>
                                      </p:cBhvr>
                                      <p:to>
                                        <p:strVal val="visible"/>
                                      </p:to>
                                    </p:set>
                                    <p:anim calcmode="lin" to="0" valueType="num">
                                      <p:cBhvr>
                                        <p:cTn decel="100000" dur="500" fill="hold" id="25">
                                          <p:stCondLst>
                                            <p:cond delay="0"/>
                                          </p:stCondLst>
                                        </p:cTn>
                                        <p:tgtEl>
                                          <p:spTgt spid="1049520"/>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520"/>
                                        </p:tgtEl>
                                      </p:cBhvr>
                                    </p:animEffect>
                                    <p:animScale>
                                      <p:cBhvr>
                                        <p:cTn decel="100000" dur="500" fill="hold" id="27">
                                          <p:stCondLst>
                                            <p:cond delay="0"/>
                                          </p:stCondLst>
                                        </p:cTn>
                                        <p:tgtEl>
                                          <p:spTgt spid="1049520"/>
                                        </p:tgtEl>
                                      </p:cBhvr>
                                      <p:by x="100000" y="100000"/>
                                      <p:from x="110000" y="110000"/>
                                      <p:to x="100000" y="100000"/>
                                    </p:animScale>
                                  </p:childTnLst>
                                </p:cTn>
                              </p:par>
                            </p:childTnLst>
                          </p:cTn>
                        </p:par>
                        <p:par>
                          <p:cTn fill="hold" id="28">
                            <p:stCondLst>
                              <p:cond delay="370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521"/>
                                        </p:tgtEl>
                                        <p:attrNameLst>
                                          <p:attrName>style.visibility</p:attrName>
                                        </p:attrNameLst>
                                      </p:cBhvr>
                                      <p:to>
                                        <p:strVal val="visible"/>
                                      </p:to>
                                    </p:set>
                                    <p:anim calcmode="lin" to="0" valueType="num">
                                      <p:cBhvr>
                                        <p:cTn decel="100000" dur="500" fill="hold" id="31">
                                          <p:stCondLst>
                                            <p:cond delay="0"/>
                                          </p:stCondLst>
                                        </p:cTn>
                                        <p:tgtEl>
                                          <p:spTgt spid="1049521"/>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521"/>
                                        </p:tgtEl>
                                      </p:cBhvr>
                                    </p:animEffect>
                                    <p:animScale>
                                      <p:cBhvr>
                                        <p:cTn decel="100000" dur="500" fill="hold" id="33">
                                          <p:stCondLst>
                                            <p:cond delay="0"/>
                                          </p:stCondLst>
                                        </p:cTn>
                                        <p:tgtEl>
                                          <p:spTgt spid="104952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7" grpId="0"/>
      <p:bldP spid="1049518" grpId="0"/>
      <p:bldP spid="1049519" grpId="0"/>
      <p:bldP spid="1049520" grpId="0"/>
      <p:bldP spid="10495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pic>
        <p:nvPicPr>
          <p:cNvPr id="209727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2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2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2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28" name="文本框 58"/>
          <p:cNvSpPr txBox="1"/>
          <p:nvPr/>
        </p:nvSpPr>
        <p:spPr>
          <a:xfrm>
            <a:off x="4249339" y="653569"/>
            <a:ext cx="369331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网络安全体系结构</a:t>
            </a:r>
          </a:p>
        </p:txBody>
      </p:sp>
      <p:sp>
        <p:nvSpPr>
          <p:cNvPr id="1049529"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开放系统互连（</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OSI</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）安全体系结构</a:t>
            </a:r>
          </a:p>
        </p:txBody>
      </p:sp>
      <p:sp>
        <p:nvSpPr>
          <p:cNvPr id="1049530" name="矩形 19"/>
          <p:cNvSpPr/>
          <p:nvPr/>
        </p:nvSpPr>
        <p:spPr>
          <a:xfrm>
            <a:off x="968188" y="2270885"/>
            <a:ext cx="9420411" cy="2443746"/>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定义了必需的安全服务、安全机制和技术管理，以及它们在系统上的合理部署和关系配置。</a:t>
            </a:r>
            <a:endPar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r>
              <a:rPr altLang="zh-CN" dirty="0" sz="2400" lang="en-US">
                <a:solidFill>
                  <a:srgbClr val="FFC000"/>
                </a:solidFill>
                <a:latin typeface="方正正大黑简体" panose="02000000000000000000" pitchFamily="2" charset="-122"/>
                <a:ea typeface="方正正大黑简体" panose="02000000000000000000" pitchFamily="2" charset="-122"/>
              </a:rPr>
              <a:t>OSI</a:t>
            </a:r>
            <a:r>
              <a:rPr altLang="en-US" dirty="0" sz="2400" lang="zh-CN">
                <a:solidFill>
                  <a:srgbClr val="FFC000"/>
                </a:solidFill>
                <a:latin typeface="方正正大黑简体" panose="02000000000000000000" pitchFamily="2" charset="-122"/>
                <a:ea typeface="方正正大黑简体" panose="02000000000000000000" pitchFamily="2" charset="-122"/>
              </a:rPr>
              <a:t>安全框架：</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X.800</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定义了一种安全的组织方法，将产品、服务与安全机制的结构化定义紧密结合。</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529"/>
                                        </p:tgtEl>
                                        <p:attrNameLst>
                                          <p:attrName>style.visibility</p:attrName>
                                        </p:attrNameLst>
                                      </p:cBhvr>
                                      <p:to>
                                        <p:strVal val="visible"/>
                                      </p:to>
                                    </p:set>
                                    <p:anim calcmode="lin" to="0" valueType="num">
                                      <p:cBhvr>
                                        <p:cTn decel="100000" dur="500" fill="hold" id="7">
                                          <p:stCondLst>
                                            <p:cond delay="0"/>
                                          </p:stCondLst>
                                        </p:cTn>
                                        <p:tgtEl>
                                          <p:spTgt spid="1049529"/>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529"/>
                                        </p:tgtEl>
                                      </p:cBhvr>
                                    </p:animEffect>
                                    <p:animScale>
                                      <p:cBhvr>
                                        <p:cTn decel="100000" dur="500" fill="hold" id="9">
                                          <p:stCondLst>
                                            <p:cond delay="0"/>
                                          </p:stCondLst>
                                        </p:cTn>
                                        <p:tgtEl>
                                          <p:spTgt spid="1049529"/>
                                        </p:tgtEl>
                                      </p:cBhvr>
                                      <p:by x="100000" y="100000"/>
                                      <p:from x="110000" y="110000"/>
                                      <p:to x="100000" y="100000"/>
                                    </p:animScale>
                                  </p:childTnLst>
                                </p:cTn>
                              </p:par>
                            </p:childTnLst>
                          </p:cTn>
                        </p:par>
                        <p:par>
                          <p:cTn fill="hold" id="10">
                            <p:stCondLst>
                              <p:cond delay="7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530"/>
                                        </p:tgtEl>
                                        <p:attrNameLst>
                                          <p:attrName>style.visibility</p:attrName>
                                        </p:attrNameLst>
                                      </p:cBhvr>
                                      <p:to>
                                        <p:strVal val="visible"/>
                                      </p:to>
                                    </p:set>
                                    <p:anim calcmode="lin" to="0" valueType="num">
                                      <p:cBhvr>
                                        <p:cTn decel="100000" dur="500" fill="hold" id="13">
                                          <p:stCondLst>
                                            <p:cond delay="0"/>
                                          </p:stCondLst>
                                        </p:cTn>
                                        <p:tgtEl>
                                          <p:spTgt spid="1049530"/>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530"/>
                                        </p:tgtEl>
                                      </p:cBhvr>
                                    </p:animEffect>
                                    <p:animScale>
                                      <p:cBhvr>
                                        <p:cTn decel="100000" dur="500" fill="hold" id="15">
                                          <p:stCondLst>
                                            <p:cond delay="0"/>
                                          </p:stCondLst>
                                        </p:cTn>
                                        <p:tgtEl>
                                          <p:spTgt spid="1049530"/>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9" grpId="0"/>
      <p:bldP spid="10495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pic>
        <p:nvPicPr>
          <p:cNvPr id="209727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3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3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3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37" name="文本框 58"/>
          <p:cNvSpPr txBox="1"/>
          <p:nvPr/>
        </p:nvSpPr>
        <p:spPr>
          <a:xfrm>
            <a:off x="4249339" y="653569"/>
            <a:ext cx="3693319"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p>
        </p:txBody>
      </p:sp>
      <p:sp>
        <p:nvSpPr>
          <p:cNvPr id="1049538" name="文本框 18"/>
          <p:cNvSpPr txBox="1"/>
          <p:nvPr/>
        </p:nvSpPr>
        <p:spPr>
          <a:xfrm>
            <a:off x="2478435" y="218832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1. </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安全服务</a:t>
            </a:r>
          </a:p>
        </p:txBody>
      </p:sp>
      <p:sp>
        <p:nvSpPr>
          <p:cNvPr id="1049539" name="文本框 20"/>
          <p:cNvSpPr txBox="1"/>
          <p:nvPr/>
        </p:nvSpPr>
        <p:spPr>
          <a:xfrm>
            <a:off x="2478435" y="438604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2. </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安全机制</a:t>
            </a:r>
          </a:p>
        </p:txBody>
      </p:sp>
      <p:sp>
        <p:nvSpPr>
          <p:cNvPr id="1049540" name="AutoShape 44"/>
          <p:cNvSpPr>
            <a:spLocks noChangeArrowheads="1"/>
          </p:cNvSpPr>
          <p:nvPr/>
        </p:nvSpPr>
        <p:spPr bwMode="auto">
          <a:xfrm rot="5400000" flipH="1">
            <a:off x="-1169967" y="1628869"/>
            <a:ext cx="4307244" cy="3709446"/>
          </a:xfrm>
          <a:custGeom>
            <a:avLst/>
            <a:gdLst>
              <a:gd name="T0" fmla="*/ 2856107 w 21600"/>
              <a:gd name="T1" fmla="*/ 2472532 h 21600"/>
              <a:gd name="T2" fmla="*/ 2870994 w 21600"/>
              <a:gd name="T3" fmla="*/ 2459711 h 21600"/>
              <a:gd name="T4" fmla="*/ 2885880 w 21600"/>
              <a:gd name="T5" fmla="*/ 2472303 h 21600"/>
              <a:gd name="T6" fmla="*/ 5741987 w 21600"/>
              <a:gd name="T7" fmla="*/ 2472532 h 21600"/>
              <a:gd name="T8" fmla="*/ 2870994 w 21600"/>
              <a:gd name="T9" fmla="*/ 0 h 21600"/>
              <a:gd name="T10" fmla="*/ 0 w 21600"/>
              <a:gd name="T11" fmla="*/ 2472532 h 21600"/>
              <a:gd name="T12" fmla="*/ 2856107 w 21600"/>
              <a:gd name="T13" fmla="*/ 247253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0">
            <a:gsLst>
              <a:gs pos="0">
                <a:srgbClr val="E3EBFF"/>
              </a:gs>
              <a:gs pos="100000">
                <a:srgbClr val="B8CCFE"/>
              </a:gs>
            </a:gsLst>
            <a:lin ang="0" scaled="1"/>
          </a:gradFill>
          <a:ln>
            <a:noFill/>
          </a:ln>
        </p:spPr>
        <p:txBody>
          <a:bodyPr/>
          <a:p>
            <a:endParaRPr altLang="en-US" sz="10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537"/>
                                        </p:tgtEl>
                                        <p:attrNameLst>
                                          <p:attrName>style.visibility</p:attrName>
                                        </p:attrNameLst>
                                      </p:cBhvr>
                                      <p:to>
                                        <p:strVal val="visible"/>
                                      </p:to>
                                    </p:set>
                                    <p:animEffect transition="in" filter="fade">
                                      <p:cBhvr>
                                        <p:cTn dur="500" id="7">
                                          <p:stCondLst>
                                            <p:cond delay="0"/>
                                          </p:stCondLst>
                                        </p:cTn>
                                        <p:tgtEl>
                                          <p:spTgt spid="1049537"/>
                                        </p:tgtEl>
                                      </p:cBhvr>
                                    </p:animEffect>
                                    <p:set>
                                      <p:cBhvr>
                                        <p:cTn dur="500" fill="hold" id="8">
                                          <p:stCondLst>
                                            <p:cond delay="500"/>
                                          </p:stCondLst>
                                        </p:cTn>
                                        <p:tgtEl>
                                          <p:spTgt spid="1049537"/>
                                        </p:tgtEl>
                                        <p:attrNameLst>
                                          <p:attrName>style.visibility</p:attrName>
                                        </p:attrNameLst>
                                      </p:cBhvr>
                                      <p:to>
                                        <p:strVal val="visible"/>
                                      </p:to>
                                    </p:set>
                                    <p:anim calcmode="lin" to="0" valueType="num">
                                      <p:cBhvr>
                                        <p:cTn decel="100000" dur="1000" fill="hold" id="9">
                                          <p:stCondLst>
                                            <p:cond delay="0"/>
                                          </p:stCondLst>
                                        </p:cTn>
                                        <p:tgtEl>
                                          <p:spTgt spid="104953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2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538"/>
                                        </p:tgtEl>
                                        <p:attrNameLst>
                                          <p:attrName>style.visibility</p:attrName>
                                        </p:attrNameLst>
                                      </p:cBhvr>
                                      <p:to>
                                        <p:strVal val="visible"/>
                                      </p:to>
                                    </p:set>
                                    <p:anim calcmode="lin" to="0" valueType="num">
                                      <p:cBhvr>
                                        <p:cTn decel="100000" dur="500" fill="hold" id="13">
                                          <p:stCondLst>
                                            <p:cond delay="0"/>
                                          </p:stCondLst>
                                        </p:cTn>
                                        <p:tgtEl>
                                          <p:spTgt spid="104953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538"/>
                                        </p:tgtEl>
                                      </p:cBhvr>
                                    </p:animEffect>
                                    <p:animScale>
                                      <p:cBhvr>
                                        <p:cTn decel="100000" dur="500" fill="hold" id="15">
                                          <p:stCondLst>
                                            <p:cond delay="0"/>
                                          </p:stCondLst>
                                        </p:cTn>
                                        <p:tgtEl>
                                          <p:spTgt spid="1049538"/>
                                        </p:tgtEl>
                                      </p:cBhvr>
                                      <p:by x="100000" y="100000"/>
                                      <p:from x="110000" y="110000"/>
                                      <p:to x="100000" y="100000"/>
                                    </p:animScale>
                                  </p:childTnLst>
                                </p:cTn>
                              </p:par>
                            </p:childTnLst>
                          </p:cTn>
                        </p:par>
                        <p:par>
                          <p:cTn fill="hold" id="16">
                            <p:stCondLst>
                              <p:cond delay="18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539"/>
                                        </p:tgtEl>
                                        <p:attrNameLst>
                                          <p:attrName>style.visibility</p:attrName>
                                        </p:attrNameLst>
                                      </p:cBhvr>
                                      <p:to>
                                        <p:strVal val="visible"/>
                                      </p:to>
                                    </p:set>
                                    <p:anim calcmode="lin" to="0" valueType="num">
                                      <p:cBhvr>
                                        <p:cTn decel="100000" dur="500" fill="hold" id="19">
                                          <p:stCondLst>
                                            <p:cond delay="0"/>
                                          </p:stCondLst>
                                        </p:cTn>
                                        <p:tgtEl>
                                          <p:spTgt spid="104953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539"/>
                                        </p:tgtEl>
                                      </p:cBhvr>
                                    </p:animEffect>
                                    <p:animScale>
                                      <p:cBhvr>
                                        <p:cTn decel="100000" dur="500" fill="hold" id="21">
                                          <p:stCondLst>
                                            <p:cond delay="0"/>
                                          </p:stCondLst>
                                        </p:cTn>
                                        <p:tgtEl>
                                          <p:spTgt spid="1049539"/>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37" grpId="0"/>
      <p:bldP spid="1049538" grpId="0"/>
      <p:bldP spid="104953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pic>
        <p:nvPicPr>
          <p:cNvPr id="209728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4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45" name="任意多边形: 形状 57"/>
          <p:cNvSpPr/>
          <p:nvPr/>
        </p:nvSpPr>
        <p:spPr>
          <a:xfrm>
            <a:off x="1783897" y="3786976"/>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4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47" name="文本框 58"/>
          <p:cNvSpPr txBox="1"/>
          <p:nvPr/>
        </p:nvSpPr>
        <p:spPr>
          <a:xfrm>
            <a:off x="2752936" y="653569"/>
            <a:ext cx="6686125"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1.7 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安全服务</a:t>
            </a:r>
          </a:p>
        </p:txBody>
      </p:sp>
      <p:sp>
        <p:nvSpPr>
          <p:cNvPr id="1049548"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X.800</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定义的</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5</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类安全服务（共</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14</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种）</a:t>
            </a:r>
          </a:p>
        </p:txBody>
      </p:sp>
      <p:grpSp>
        <p:nvGrpSpPr>
          <p:cNvPr id="439" name="Group 14"/>
          <p:cNvGrpSpPr/>
          <p:nvPr/>
        </p:nvGrpSpPr>
        <p:grpSpPr bwMode="auto">
          <a:xfrm>
            <a:off x="1799162" y="2422133"/>
            <a:ext cx="2001628" cy="680715"/>
            <a:chOff x="4326" y="1225"/>
            <a:chExt cx="414" cy="329"/>
          </a:xfrm>
        </p:grpSpPr>
        <p:sp>
          <p:nvSpPr>
            <p:cNvPr id="1049549" name="AutoShape 15"/>
            <p:cNvSpPr>
              <a:spLocks noChangeArrowheads="1"/>
            </p:cNvSpPr>
            <p:nvPr/>
          </p:nvSpPr>
          <p:spPr bwMode="gray">
            <a:xfrm>
              <a:off x="4326" y="1225"/>
              <a:ext cx="414" cy="329"/>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algn="ctr" dir="2700000" dist="53882" rotWithShape="0">
                <a:srgbClr val="000000">
                  <a:alpha val="50000"/>
                </a:srgbClr>
              </a:outerShdw>
            </a:effectLst>
          </p:spPr>
          <p:txBody>
            <a:bodyPr anchor="ctr" wrap="non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认证</a:t>
              </a:r>
              <a:r>
                <a:rPr altLang="zh-CN" dirty="0" sz="2400" lang="en-US">
                  <a:solidFill>
                    <a:schemeClr val="bg1"/>
                  </a:solidFill>
                  <a:latin typeface="方正正大黑简体" panose="02000000000000000000" pitchFamily="2" charset="-122"/>
                  <a:ea typeface="方正正大黑简体" panose="02000000000000000000" pitchFamily="2" charset="-122"/>
                </a:rPr>
                <a:t>/</a:t>
              </a:r>
              <a:r>
                <a:rPr altLang="en-US" dirty="0" sz="2400" lang="zh-CN">
                  <a:solidFill>
                    <a:schemeClr val="bg1"/>
                  </a:solidFill>
                  <a:latin typeface="方正正大黑简体" panose="02000000000000000000" pitchFamily="2" charset="-122"/>
                  <a:ea typeface="方正正大黑简体" panose="02000000000000000000" pitchFamily="2" charset="-122"/>
                </a:rPr>
                <a:t>鉴别</a:t>
              </a:r>
            </a:p>
          </p:txBody>
        </p:sp>
        <p:sp>
          <p:nvSpPr>
            <p:cNvPr id="1049550" name="Freeform 16"/>
            <p:cNvSpPr/>
            <p:nvPr/>
          </p:nvSpPr>
          <p:spPr bwMode="gray">
            <a:xfrm>
              <a:off x="4346" y="1262"/>
              <a:ext cx="206" cy="201"/>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p>
              <a:pPr eaLnBrk="1" fontAlgn="auto" hangingPunct="1">
                <a:spcBef>
                  <a:spcPts val="0"/>
                </a:spcBef>
                <a:spcAft>
                  <a:spcPts val="0"/>
                </a:spcAft>
              </a:pPr>
              <a:endParaRPr altLang="en-US" sz="100" kern="0" lang="zh-CN">
                <a:solidFill>
                  <a:sysClr lastClr="000000" val="windowText"/>
                </a:solidFill>
                <a:latin typeface="Times New Roman" panose="02020603050405020304" pitchFamily="18" charset="0"/>
                <a:ea typeface="黑体" panose="02010609060101010101" pitchFamily="2" charset="-122"/>
              </a:endParaRPr>
            </a:p>
          </p:txBody>
        </p:sp>
      </p:grpSp>
      <p:grpSp>
        <p:nvGrpSpPr>
          <p:cNvPr id="440" name="组合 16"/>
          <p:cNvGrpSpPr/>
          <p:nvPr/>
        </p:nvGrpSpPr>
        <p:grpSpPr bwMode="auto">
          <a:xfrm>
            <a:off x="4100796" y="2422133"/>
            <a:ext cx="6746150" cy="709270"/>
            <a:chOff x="4061615" y="1886871"/>
            <a:chExt cx="4068579" cy="685101"/>
          </a:xfrm>
        </p:grpSpPr>
        <p:grpSp>
          <p:nvGrpSpPr>
            <p:cNvPr id="441" name="Group 9"/>
            <p:cNvGrpSpPr/>
            <p:nvPr/>
          </p:nvGrpSpPr>
          <p:grpSpPr bwMode="auto">
            <a:xfrm>
              <a:off x="4061616" y="1886871"/>
              <a:ext cx="4068578" cy="616322"/>
              <a:chOff x="4397" y="1430"/>
              <a:chExt cx="861" cy="658"/>
            </a:xfrm>
          </p:grpSpPr>
          <p:sp>
            <p:nvSpPr>
              <p:cNvPr id="1049551" name="AutoShape 10"/>
              <p:cNvSpPr>
                <a:spLocks noChangeArrowheads="1"/>
              </p:cNvSpPr>
              <p:nvPr/>
            </p:nvSpPr>
            <p:spPr bwMode="auto">
              <a:xfrm>
                <a:off x="4397" y="1430"/>
                <a:ext cx="861" cy="658"/>
              </a:xfrm>
              <a:prstGeom prst="homePlate">
                <a:avLst>
                  <a:gd name="adj" fmla="val 26164"/>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sp>
            <p:nvSpPr>
              <p:cNvPr id="1049552" name="AutoShape 11"/>
              <p:cNvSpPr>
                <a:spLocks noChangeArrowheads="1"/>
              </p:cNvSpPr>
              <p:nvPr/>
            </p:nvSpPr>
            <p:spPr bwMode="auto">
              <a:xfrm>
                <a:off x="4407" y="1440"/>
                <a:ext cx="838" cy="648"/>
              </a:xfrm>
              <a:prstGeom prst="homePlate">
                <a:avLst>
                  <a:gd name="adj" fmla="val 26170"/>
                </a:avLst>
              </a:prstGeom>
              <a:noFill/>
              <a:ln w="9525">
                <a:solidFill>
                  <a:srgbClr val="FFFFFF"/>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grpSp>
        <p:sp>
          <p:nvSpPr>
            <p:cNvPr id="1049553" name="矩形 18"/>
            <p:cNvSpPr>
              <a:spLocks noChangeArrowheads="1"/>
            </p:cNvSpPr>
            <p:nvPr/>
          </p:nvSpPr>
          <p:spPr bwMode="auto">
            <a:xfrm>
              <a:off x="4061615" y="1939325"/>
              <a:ext cx="3682310" cy="632647"/>
            </a:xfrm>
            <a:prstGeom prst="rect"/>
            <a:noFill/>
            <a:ln>
              <a:noFill/>
            </a:ln>
          </p:spPr>
          <p:txBody>
            <a:bodyPr>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lvl="1" marL="0">
                <a:lnSpc>
                  <a:spcPct val="120000"/>
                </a:lnSpc>
                <a:buClr>
                  <a:schemeClr val="accent1"/>
                </a:buClr>
              </a:pPr>
              <a:r>
                <a:rPr altLang="en-US" dirty="0" sz="2400" lang="zh-CN">
                  <a:solidFill>
                    <a:srgbClr val="0070C0"/>
                  </a:solidFill>
                  <a:latin typeface="方正正大黑简体" panose="02000000000000000000" pitchFamily="2" charset="-122"/>
                  <a:ea typeface="方正正大黑简体" panose="02000000000000000000" pitchFamily="2" charset="-122"/>
                </a:rPr>
                <a:t>提供对通信中的对等实体和数据来源的鉴别</a:t>
              </a:r>
            </a:p>
          </p:txBody>
        </p:sp>
      </p:grpSp>
      <p:grpSp>
        <p:nvGrpSpPr>
          <p:cNvPr id="442" name="Group 14"/>
          <p:cNvGrpSpPr/>
          <p:nvPr/>
        </p:nvGrpSpPr>
        <p:grpSpPr bwMode="auto">
          <a:xfrm>
            <a:off x="1783897" y="3542961"/>
            <a:ext cx="2023563" cy="667272"/>
            <a:chOff x="4320" y="1226"/>
            <a:chExt cx="617" cy="328"/>
          </a:xfrm>
        </p:grpSpPr>
        <p:sp>
          <p:nvSpPr>
            <p:cNvPr id="1049554" name="AutoShape 15"/>
            <p:cNvSpPr>
              <a:spLocks noChangeArrowheads="1"/>
            </p:cNvSpPr>
            <p:nvPr/>
          </p:nvSpPr>
          <p:spPr bwMode="gray">
            <a:xfrm>
              <a:off x="4320" y="1226"/>
              <a:ext cx="617" cy="328"/>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algn="ctr" dir="2700000" dist="53882" rotWithShape="0">
                <a:srgbClr val="000000">
                  <a:alpha val="50000"/>
                </a:srgbClr>
              </a:outerShdw>
            </a:effectLst>
          </p:spPr>
          <p:txBody>
            <a:bodyPr anchor="ctr" wrap="none"/>
            <a:p>
              <a:pPr algn="ctr" eaLnBrk="1" fontAlgn="auto" hangingPunct="1">
                <a:spcBef>
                  <a:spcPts val="0"/>
                </a:spcBef>
                <a:spcAft>
                  <a:spcPts val="0"/>
                </a:spcAft>
              </a:pPr>
              <a:r>
                <a:rPr altLang="en-US" dirty="0" sz="2400" lang="zh-CN">
                  <a:solidFill>
                    <a:schemeClr val="bg1"/>
                  </a:solidFill>
                  <a:latin typeface="方正正大黑简体" panose="02000000000000000000" pitchFamily="2" charset="-122"/>
                  <a:ea typeface="方正正大黑简体" panose="02000000000000000000" pitchFamily="2" charset="-122"/>
                </a:rPr>
                <a:t>访问控制</a:t>
              </a:r>
            </a:p>
          </p:txBody>
        </p:sp>
        <p:sp>
          <p:nvSpPr>
            <p:cNvPr id="1049555" name="Freeform 16"/>
            <p:cNvSpPr/>
            <p:nvPr/>
          </p:nvSpPr>
          <p:spPr bwMode="gray">
            <a:xfrm>
              <a:off x="4335" y="1264"/>
              <a:ext cx="206" cy="201"/>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p>
              <a:pPr eaLnBrk="1" fontAlgn="auto" hangingPunct="1">
                <a:spcBef>
                  <a:spcPts val="0"/>
                </a:spcBef>
                <a:spcAft>
                  <a:spcPts val="0"/>
                </a:spcAft>
              </a:pPr>
              <a:endParaRPr altLang="en-US" b="1" sz="100" kern="0" lang="zh-CN">
                <a:solidFill>
                  <a:sysClr lastClr="000000" val="windowText"/>
                </a:solidFill>
                <a:latin typeface="Times New Roman" panose="02020603050405020304" pitchFamily="18" charset="0"/>
                <a:ea typeface="黑体" panose="02010609060101010101" pitchFamily="2" charset="-122"/>
              </a:endParaRPr>
            </a:p>
          </p:txBody>
        </p:sp>
      </p:grpSp>
      <p:grpSp>
        <p:nvGrpSpPr>
          <p:cNvPr id="443" name="组合 25"/>
          <p:cNvGrpSpPr/>
          <p:nvPr/>
        </p:nvGrpSpPr>
        <p:grpSpPr bwMode="auto">
          <a:xfrm>
            <a:off x="4104698" y="3610546"/>
            <a:ext cx="6718431" cy="709270"/>
            <a:chOff x="4061616" y="1886870"/>
            <a:chExt cx="4366279" cy="2697349"/>
          </a:xfrm>
        </p:grpSpPr>
        <p:grpSp>
          <p:nvGrpSpPr>
            <p:cNvPr id="444" name="Group 9"/>
            <p:cNvGrpSpPr/>
            <p:nvPr/>
          </p:nvGrpSpPr>
          <p:grpSpPr bwMode="auto">
            <a:xfrm>
              <a:off x="4061616" y="1886870"/>
              <a:ext cx="4366279" cy="2210516"/>
              <a:chOff x="4397" y="1430"/>
              <a:chExt cx="924" cy="2360"/>
            </a:xfrm>
          </p:grpSpPr>
          <p:sp>
            <p:nvSpPr>
              <p:cNvPr id="1049556" name="AutoShape 10"/>
              <p:cNvSpPr>
                <a:spLocks noChangeArrowheads="1"/>
              </p:cNvSpPr>
              <p:nvPr/>
            </p:nvSpPr>
            <p:spPr bwMode="auto">
              <a:xfrm>
                <a:off x="4397" y="1430"/>
                <a:ext cx="924" cy="2360"/>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sp>
            <p:nvSpPr>
              <p:cNvPr id="1049557" name="AutoShape 11"/>
              <p:cNvSpPr>
                <a:spLocks noChangeArrowheads="1"/>
              </p:cNvSpPr>
              <p:nvPr/>
            </p:nvSpPr>
            <p:spPr bwMode="auto">
              <a:xfrm>
                <a:off x="4407" y="1440"/>
                <a:ext cx="905" cy="2350"/>
              </a:xfrm>
              <a:prstGeom prst="homePlate">
                <a:avLst>
                  <a:gd name="adj" fmla="val 26171"/>
                </a:avLst>
              </a:prstGeom>
              <a:noFill/>
              <a:ln w="9525">
                <a:solidFill>
                  <a:srgbClr val="FFFFFF"/>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grpSp>
        <p:sp>
          <p:nvSpPr>
            <p:cNvPr id="1049558" name="矩形 28"/>
            <p:cNvSpPr>
              <a:spLocks noChangeArrowheads="1"/>
            </p:cNvSpPr>
            <p:nvPr/>
          </p:nvSpPr>
          <p:spPr bwMode="auto">
            <a:xfrm>
              <a:off x="4089184" y="2172624"/>
              <a:ext cx="4219817" cy="2411595"/>
            </a:xfrm>
            <a:prstGeom prst="rect"/>
            <a:noFill/>
            <a:ln>
              <a:noFill/>
            </a:ln>
          </p:spPr>
          <p:txBody>
            <a:bodyPr>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buClr>
                  <a:schemeClr val="accent1"/>
                </a:buClr>
              </a:pPr>
              <a:r>
                <a:rPr altLang="en-US" dirty="0" sz="2400" lang="zh-CN">
                  <a:solidFill>
                    <a:srgbClr val="0070C0"/>
                  </a:solidFill>
                  <a:latin typeface="方正正大黑简体" panose="02000000000000000000" pitchFamily="2" charset="-122"/>
                  <a:ea typeface="方正正大黑简体" panose="02000000000000000000" pitchFamily="2" charset="-122"/>
                </a:rPr>
                <a:t>防止对资源的非授权访问</a:t>
              </a:r>
            </a:p>
          </p:txBody>
        </p:sp>
      </p:grpSp>
      <p:grpSp>
        <p:nvGrpSpPr>
          <p:cNvPr id="445" name="Group 14"/>
          <p:cNvGrpSpPr/>
          <p:nvPr/>
        </p:nvGrpSpPr>
        <p:grpSpPr bwMode="auto">
          <a:xfrm>
            <a:off x="1783897" y="4640424"/>
            <a:ext cx="2023563" cy="667269"/>
            <a:chOff x="4320" y="1226"/>
            <a:chExt cx="617" cy="328"/>
          </a:xfrm>
        </p:grpSpPr>
        <p:sp>
          <p:nvSpPr>
            <p:cNvPr id="1049559" name="AutoShape 15"/>
            <p:cNvSpPr>
              <a:spLocks noChangeArrowheads="1"/>
            </p:cNvSpPr>
            <p:nvPr/>
          </p:nvSpPr>
          <p:spPr bwMode="gray">
            <a:xfrm>
              <a:off x="4320" y="1226"/>
              <a:ext cx="617" cy="328"/>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algn="ctr" dir="2700000" dist="53882" rotWithShape="0">
                <a:srgbClr val="000000">
                  <a:alpha val="50000"/>
                </a:srgbClr>
              </a:outerShdw>
            </a:effectLst>
          </p:spPr>
          <p:txBody>
            <a:bodyPr anchor="ctr" wrap="none"/>
            <a:p>
              <a:pPr algn="ctr" eaLnBrk="1" fontAlgn="auto" hangingPunct="1">
                <a:spcBef>
                  <a:spcPts val="0"/>
                </a:spcBef>
                <a:spcAft>
                  <a:spcPts val="0"/>
                </a:spcAft>
              </a:pPr>
              <a:r>
                <a:rPr altLang="en-US" dirty="0" sz="2400" lang="zh-CN">
                  <a:solidFill>
                    <a:schemeClr val="bg1"/>
                  </a:solidFill>
                  <a:latin typeface="方正正大黑简体" panose="02000000000000000000" pitchFamily="2" charset="-122"/>
                  <a:ea typeface="方正正大黑简体" panose="02000000000000000000" pitchFamily="2" charset="-122"/>
                </a:rPr>
                <a:t>数据保密性</a:t>
              </a:r>
            </a:p>
          </p:txBody>
        </p:sp>
        <p:sp>
          <p:nvSpPr>
            <p:cNvPr id="1049560" name="Freeform 16"/>
            <p:cNvSpPr/>
            <p:nvPr/>
          </p:nvSpPr>
          <p:spPr bwMode="gray">
            <a:xfrm>
              <a:off x="4335" y="1264"/>
              <a:ext cx="206" cy="201"/>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p>
              <a:pPr eaLnBrk="1" fontAlgn="auto" hangingPunct="1">
                <a:spcBef>
                  <a:spcPts val="0"/>
                </a:spcBef>
                <a:spcAft>
                  <a:spcPts val="0"/>
                </a:spcAft>
              </a:pPr>
              <a:endParaRPr altLang="en-US" b="1" sz="100" kern="0" lang="zh-CN">
                <a:solidFill>
                  <a:sysClr lastClr="000000" val="windowText"/>
                </a:solidFill>
                <a:latin typeface="Times New Roman" panose="02020603050405020304" pitchFamily="18" charset="0"/>
                <a:ea typeface="黑体" panose="02010609060101010101" pitchFamily="2" charset="-122"/>
              </a:endParaRPr>
            </a:p>
          </p:txBody>
        </p:sp>
      </p:grpSp>
      <p:grpSp>
        <p:nvGrpSpPr>
          <p:cNvPr id="446" name="组合 47"/>
          <p:cNvGrpSpPr/>
          <p:nvPr/>
        </p:nvGrpSpPr>
        <p:grpSpPr bwMode="auto">
          <a:xfrm>
            <a:off x="4104698" y="4649952"/>
            <a:ext cx="6718431" cy="865476"/>
            <a:chOff x="4061616" y="1886870"/>
            <a:chExt cx="4366279" cy="2697349"/>
          </a:xfrm>
        </p:grpSpPr>
        <p:grpSp>
          <p:nvGrpSpPr>
            <p:cNvPr id="447" name="Group 9"/>
            <p:cNvGrpSpPr/>
            <p:nvPr/>
          </p:nvGrpSpPr>
          <p:grpSpPr bwMode="auto">
            <a:xfrm>
              <a:off x="4061616" y="1886870"/>
              <a:ext cx="4366279" cy="2210516"/>
              <a:chOff x="4397" y="1430"/>
              <a:chExt cx="924" cy="2360"/>
            </a:xfrm>
          </p:grpSpPr>
          <p:sp>
            <p:nvSpPr>
              <p:cNvPr id="1049561" name="AutoShape 10"/>
              <p:cNvSpPr>
                <a:spLocks noChangeArrowheads="1"/>
              </p:cNvSpPr>
              <p:nvPr/>
            </p:nvSpPr>
            <p:spPr bwMode="auto">
              <a:xfrm>
                <a:off x="4397" y="1430"/>
                <a:ext cx="924" cy="2360"/>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sp>
            <p:nvSpPr>
              <p:cNvPr id="1049562" name="AutoShape 11"/>
              <p:cNvSpPr>
                <a:spLocks noChangeArrowheads="1"/>
              </p:cNvSpPr>
              <p:nvPr/>
            </p:nvSpPr>
            <p:spPr bwMode="auto">
              <a:xfrm>
                <a:off x="4407" y="1440"/>
                <a:ext cx="905" cy="2350"/>
              </a:xfrm>
              <a:prstGeom prst="homePlate">
                <a:avLst>
                  <a:gd name="adj" fmla="val 26171"/>
                </a:avLst>
              </a:prstGeom>
              <a:noFill/>
              <a:ln w="9525">
                <a:solidFill>
                  <a:srgbClr val="FFFFFF"/>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grpSp>
        <p:sp>
          <p:nvSpPr>
            <p:cNvPr id="1049563" name="矩形 49"/>
            <p:cNvSpPr>
              <a:spLocks noChangeArrowheads="1"/>
            </p:cNvSpPr>
            <p:nvPr/>
          </p:nvSpPr>
          <p:spPr bwMode="auto">
            <a:xfrm>
              <a:off x="4089184" y="2172624"/>
              <a:ext cx="4219817" cy="2411595"/>
            </a:xfrm>
            <a:prstGeom prst="rect"/>
            <a:noFill/>
            <a:ln>
              <a:noFill/>
            </a:ln>
          </p:spPr>
          <p:txBody>
            <a:bodyPr>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buClr>
                  <a:schemeClr val="accent1"/>
                </a:buClr>
              </a:pPr>
              <a:r>
                <a:rPr altLang="en-US" dirty="0" sz="2400" lang="zh-CN">
                  <a:solidFill>
                    <a:srgbClr val="0070C0"/>
                  </a:solidFill>
                  <a:latin typeface="方正正大黑简体" panose="02000000000000000000" pitchFamily="2" charset="-122"/>
                  <a:ea typeface="方正正大黑简体" panose="02000000000000000000" pitchFamily="2" charset="-122"/>
                </a:rPr>
                <a:t>保护数据，使之不被非授权地泄露</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547"/>
                                        </p:tgtEl>
                                        <p:attrNameLst>
                                          <p:attrName>style.visibility</p:attrName>
                                        </p:attrNameLst>
                                      </p:cBhvr>
                                      <p:to>
                                        <p:strVal val="visible"/>
                                      </p:to>
                                    </p:set>
                                    <p:animEffect transition="in" filter="fade">
                                      <p:cBhvr>
                                        <p:cTn dur="500" id="7">
                                          <p:stCondLst>
                                            <p:cond delay="0"/>
                                          </p:stCondLst>
                                        </p:cTn>
                                        <p:tgtEl>
                                          <p:spTgt spid="1049547"/>
                                        </p:tgtEl>
                                      </p:cBhvr>
                                    </p:animEffect>
                                    <p:set>
                                      <p:cBhvr>
                                        <p:cTn dur="500" fill="hold" id="8">
                                          <p:stCondLst>
                                            <p:cond delay="500"/>
                                          </p:stCondLst>
                                        </p:cTn>
                                        <p:tgtEl>
                                          <p:spTgt spid="1049547"/>
                                        </p:tgtEl>
                                        <p:attrNameLst>
                                          <p:attrName>style.visibility</p:attrName>
                                        </p:attrNameLst>
                                      </p:cBhvr>
                                      <p:to>
                                        <p:strVal val="visible"/>
                                      </p:to>
                                    </p:set>
                                    <p:anim calcmode="lin" to="0" valueType="num">
                                      <p:cBhvr>
                                        <p:cTn decel="100000" dur="1000" fill="hold" id="9">
                                          <p:stCondLst>
                                            <p:cond delay="0"/>
                                          </p:stCondLst>
                                        </p:cTn>
                                        <p:tgtEl>
                                          <p:spTgt spid="104954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6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548"/>
                                        </p:tgtEl>
                                        <p:attrNameLst>
                                          <p:attrName>style.visibility</p:attrName>
                                        </p:attrNameLst>
                                      </p:cBhvr>
                                      <p:to>
                                        <p:strVal val="visible"/>
                                      </p:to>
                                    </p:set>
                                    <p:anim calcmode="lin" to="0" valueType="num">
                                      <p:cBhvr>
                                        <p:cTn decel="100000" dur="500" fill="hold" id="13">
                                          <p:stCondLst>
                                            <p:cond delay="0"/>
                                          </p:stCondLst>
                                        </p:cTn>
                                        <p:tgtEl>
                                          <p:spTgt spid="104954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548"/>
                                        </p:tgtEl>
                                      </p:cBhvr>
                                    </p:animEffect>
                                    <p:animScale>
                                      <p:cBhvr>
                                        <p:cTn decel="100000" dur="500" fill="hold" id="15">
                                          <p:stCondLst>
                                            <p:cond delay="0"/>
                                          </p:stCondLst>
                                        </p:cTn>
                                        <p:tgtEl>
                                          <p:spTgt spid="1049548"/>
                                        </p:tgtEl>
                                      </p:cBhvr>
                                      <p:by x="100000" y="100000"/>
                                      <p:from x="110000" y="110000"/>
                                      <p:to x="100000" y="100000"/>
                                    </p:animScale>
                                  </p:childTnLst>
                                </p:cTn>
                              </p:par>
                            </p:childTnLst>
                          </p:cTn>
                        </p:par>
                        <p:par>
                          <p:cTn fill="hold" id="16">
                            <p:stCondLst>
                              <p:cond delay="2750"/>
                            </p:stCondLst>
                            <p:childTnLst>
                              <p:par>
                                <p:cTn fill="hold" id="17" nodeType="afterEffect" presetClass="entr" presetID="10" presetSubtype="0">
                                  <p:stCondLst>
                                    <p:cond delay="0"/>
                                  </p:stCondLst>
                                  <p:childTnLst>
                                    <p:set>
                                      <p:cBhvr>
                                        <p:cTn dur="1" fill="hold" id="18">
                                          <p:stCondLst>
                                            <p:cond delay="0"/>
                                          </p:stCondLst>
                                        </p:cTn>
                                        <p:tgtEl>
                                          <p:spTgt spid="439"/>
                                        </p:tgtEl>
                                        <p:attrNameLst>
                                          <p:attrName>style.visibility</p:attrName>
                                        </p:attrNameLst>
                                      </p:cBhvr>
                                      <p:to>
                                        <p:strVal val="visible"/>
                                      </p:to>
                                    </p:set>
                                    <p:animEffect transition="in" filter="fade">
                                      <p:cBhvr>
                                        <p:cTn dur="500" id="19"/>
                                        <p:tgtEl>
                                          <p:spTgt spid="439"/>
                                        </p:tgtEl>
                                      </p:cBhvr>
                                    </p:animEffect>
                                  </p:childTnLst>
                                </p:cTn>
                              </p:par>
                              <p:par>
                                <p:cTn fill="hold" id="20" nodeType="withEffect" presetClass="entr" presetID="10" presetSubtype="0">
                                  <p:stCondLst>
                                    <p:cond delay="0"/>
                                  </p:stCondLst>
                                  <p:childTnLst>
                                    <p:set>
                                      <p:cBhvr>
                                        <p:cTn dur="1" fill="hold" id="21">
                                          <p:stCondLst>
                                            <p:cond delay="0"/>
                                          </p:stCondLst>
                                        </p:cTn>
                                        <p:tgtEl>
                                          <p:spTgt spid="442"/>
                                        </p:tgtEl>
                                        <p:attrNameLst>
                                          <p:attrName>style.visibility</p:attrName>
                                        </p:attrNameLst>
                                      </p:cBhvr>
                                      <p:to>
                                        <p:strVal val="visible"/>
                                      </p:to>
                                    </p:set>
                                    <p:animEffect transition="in" filter="fade">
                                      <p:cBhvr>
                                        <p:cTn dur="500" id="22"/>
                                        <p:tgtEl>
                                          <p:spTgt spid="442"/>
                                        </p:tgtEl>
                                      </p:cBhvr>
                                    </p:animEffect>
                                  </p:childTnLst>
                                </p:cTn>
                              </p:par>
                              <p:par>
                                <p:cTn fill="hold" id="23" nodeType="withEffect" presetClass="entr" presetID="10" presetSubtype="0">
                                  <p:stCondLst>
                                    <p:cond delay="0"/>
                                  </p:stCondLst>
                                  <p:childTnLst>
                                    <p:set>
                                      <p:cBhvr>
                                        <p:cTn dur="1" fill="hold" id="24">
                                          <p:stCondLst>
                                            <p:cond delay="0"/>
                                          </p:stCondLst>
                                        </p:cTn>
                                        <p:tgtEl>
                                          <p:spTgt spid="445"/>
                                        </p:tgtEl>
                                        <p:attrNameLst>
                                          <p:attrName>style.visibility</p:attrName>
                                        </p:attrNameLst>
                                      </p:cBhvr>
                                      <p:to>
                                        <p:strVal val="visible"/>
                                      </p:to>
                                    </p:set>
                                    <p:animEffect transition="in" filter="fade">
                                      <p:cBhvr>
                                        <p:cTn dur="500" id="25"/>
                                        <p:tgtEl>
                                          <p:spTgt spid="445"/>
                                        </p:tgtEl>
                                      </p:cBhvr>
                                    </p:animEffect>
                                  </p:childTnLst>
                                </p:cTn>
                              </p:par>
                            </p:childTnLst>
                          </p:cTn>
                        </p:par>
                        <p:par>
                          <p:cTn fill="hold" id="26">
                            <p:stCondLst>
                              <p:cond delay="3250"/>
                            </p:stCondLst>
                            <p:childTnLst>
                              <p:par>
                                <p:cTn fill="hold" id="27" nodeType="afterEffect" presetClass="entr" presetID="12" presetSubtype="8">
                                  <p:stCondLst>
                                    <p:cond delay="0"/>
                                  </p:stCondLst>
                                  <p:childTnLst>
                                    <p:set>
                                      <p:cBhvr>
                                        <p:cTn dur="1" fill="hold" id="28">
                                          <p:stCondLst>
                                            <p:cond delay="0"/>
                                          </p:stCondLst>
                                        </p:cTn>
                                        <p:tgtEl>
                                          <p:spTgt spid="440"/>
                                        </p:tgtEl>
                                        <p:attrNameLst>
                                          <p:attrName>style.visibility</p:attrName>
                                        </p:attrNameLst>
                                      </p:cBhvr>
                                      <p:to>
                                        <p:strVal val="visible"/>
                                      </p:to>
                                    </p:set>
                                    <p:animEffect transition="in" filter="slide(fromLeft)">
                                      <p:cBhvr>
                                        <p:cTn dur="500" id="29"/>
                                        <p:tgtEl>
                                          <p:spTgt spid="440"/>
                                        </p:tgtEl>
                                      </p:cBhvr>
                                    </p:animEffect>
                                  </p:childTnLst>
                                </p:cTn>
                              </p:par>
                              <p:par>
                                <p:cTn fill="hold" id="30" nodeType="withEffect" presetClass="entr" presetID="12" presetSubtype="8">
                                  <p:stCondLst>
                                    <p:cond delay="0"/>
                                  </p:stCondLst>
                                  <p:childTnLst>
                                    <p:set>
                                      <p:cBhvr>
                                        <p:cTn dur="1" fill="hold" id="31">
                                          <p:stCondLst>
                                            <p:cond delay="0"/>
                                          </p:stCondLst>
                                        </p:cTn>
                                        <p:tgtEl>
                                          <p:spTgt spid="443"/>
                                        </p:tgtEl>
                                        <p:attrNameLst>
                                          <p:attrName>style.visibility</p:attrName>
                                        </p:attrNameLst>
                                      </p:cBhvr>
                                      <p:to>
                                        <p:strVal val="visible"/>
                                      </p:to>
                                    </p:set>
                                    <p:animEffect transition="in" filter="slide(fromLeft)">
                                      <p:cBhvr>
                                        <p:cTn dur="500" id="32"/>
                                        <p:tgtEl>
                                          <p:spTgt spid="443"/>
                                        </p:tgtEl>
                                      </p:cBhvr>
                                    </p:animEffect>
                                  </p:childTnLst>
                                </p:cTn>
                              </p:par>
                              <p:par>
                                <p:cTn fill="hold" id="33" nodeType="withEffect" presetClass="entr" presetID="12" presetSubtype="8">
                                  <p:stCondLst>
                                    <p:cond delay="0"/>
                                  </p:stCondLst>
                                  <p:childTnLst>
                                    <p:set>
                                      <p:cBhvr>
                                        <p:cTn dur="1" fill="hold" id="34">
                                          <p:stCondLst>
                                            <p:cond delay="0"/>
                                          </p:stCondLst>
                                        </p:cTn>
                                        <p:tgtEl>
                                          <p:spTgt spid="446"/>
                                        </p:tgtEl>
                                        <p:attrNameLst>
                                          <p:attrName>style.visibility</p:attrName>
                                        </p:attrNameLst>
                                      </p:cBhvr>
                                      <p:to>
                                        <p:strVal val="visible"/>
                                      </p:to>
                                    </p:set>
                                    <p:animEffect transition="in" filter="slide(fromLeft)">
                                      <p:cBhvr>
                                        <p:cTn dur="500" id="35"/>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7" grpId="0"/>
      <p:bldP spid="104954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pic>
        <p:nvPicPr>
          <p:cNvPr id="209728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6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68" name="任意多边形: 形状 57"/>
          <p:cNvSpPr/>
          <p:nvPr/>
        </p:nvSpPr>
        <p:spPr>
          <a:xfrm>
            <a:off x="1783897" y="3786976"/>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6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70" name="文本框 58"/>
          <p:cNvSpPr txBox="1"/>
          <p:nvPr/>
        </p:nvSpPr>
        <p:spPr>
          <a:xfrm>
            <a:off x="2752936" y="653569"/>
            <a:ext cx="6686125"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1.7 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安全服务</a:t>
            </a:r>
          </a:p>
        </p:txBody>
      </p:sp>
      <p:sp>
        <p:nvSpPr>
          <p:cNvPr id="1049571"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X.800</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定义的</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5</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类安全服务（共</a:t>
            </a:r>
            <a:r>
              <a:rPr altLang="zh-CN" dirty="0" sz="2800" lang="en-US">
                <a:solidFill>
                  <a:schemeClr val="tx1">
                    <a:lumMod val="85000"/>
                    <a:lumOff val="15000"/>
                  </a:schemeClr>
                </a:solidFill>
                <a:latin typeface="方正正大黑简体" panose="02000000000000000000" pitchFamily="2" charset="-122"/>
                <a:ea typeface="方正正大黑简体" panose="02000000000000000000" pitchFamily="2" charset="-122"/>
              </a:rPr>
              <a:t>14</a:t>
            </a: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种）</a:t>
            </a:r>
          </a:p>
        </p:txBody>
      </p:sp>
      <p:grpSp>
        <p:nvGrpSpPr>
          <p:cNvPr id="451" name="Group 14"/>
          <p:cNvGrpSpPr/>
          <p:nvPr/>
        </p:nvGrpSpPr>
        <p:grpSpPr bwMode="auto">
          <a:xfrm>
            <a:off x="1783897" y="2691084"/>
            <a:ext cx="2023563" cy="907623"/>
            <a:chOff x="4320" y="1143"/>
            <a:chExt cx="617" cy="447"/>
          </a:xfrm>
        </p:grpSpPr>
        <p:sp>
          <p:nvSpPr>
            <p:cNvPr id="1049572" name="AutoShape 15"/>
            <p:cNvSpPr>
              <a:spLocks noChangeArrowheads="1"/>
            </p:cNvSpPr>
            <p:nvPr/>
          </p:nvSpPr>
          <p:spPr bwMode="gray">
            <a:xfrm>
              <a:off x="4320" y="1143"/>
              <a:ext cx="617" cy="447"/>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algn="ctr" dir="2700000" dist="53882" rotWithShape="0">
                <a:srgbClr val="000000">
                  <a:alpha val="50000"/>
                </a:srgbClr>
              </a:outerShdw>
            </a:effectLst>
          </p:spPr>
          <p:txBody>
            <a:bodyPr anchor="ctr" wrap="none"/>
            <a:p>
              <a:pPr algn="ctr" eaLnBrk="1" fontAlgn="auto" hangingPunct="1">
                <a:spcBef>
                  <a:spcPts val="0"/>
                </a:spcBef>
                <a:spcAft>
                  <a:spcPts val="0"/>
                </a:spcAft>
              </a:pPr>
              <a:r>
                <a:rPr altLang="en-US" dirty="0" sz="2400" lang="zh-CN">
                  <a:solidFill>
                    <a:schemeClr val="bg1"/>
                  </a:solidFill>
                  <a:latin typeface="方正正大黑简体" panose="02000000000000000000" pitchFamily="2" charset="-122"/>
                  <a:ea typeface="方正正大黑简体" panose="02000000000000000000" pitchFamily="2" charset="-122"/>
                </a:rPr>
                <a:t>数据完整性</a:t>
              </a:r>
            </a:p>
          </p:txBody>
        </p:sp>
        <p:sp>
          <p:nvSpPr>
            <p:cNvPr id="1049573" name="Freeform 16"/>
            <p:cNvSpPr/>
            <p:nvPr/>
          </p:nvSpPr>
          <p:spPr bwMode="gray">
            <a:xfrm>
              <a:off x="4335" y="1173"/>
              <a:ext cx="206" cy="201"/>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p>
              <a:pPr eaLnBrk="1" fontAlgn="auto" hangingPunct="1">
                <a:spcBef>
                  <a:spcPts val="0"/>
                </a:spcBef>
                <a:spcAft>
                  <a:spcPts val="0"/>
                </a:spcAft>
              </a:pPr>
              <a:endParaRPr altLang="en-US" b="1" sz="100" kern="0" lang="zh-CN">
                <a:solidFill>
                  <a:sysClr lastClr="000000" val="windowText"/>
                </a:solidFill>
                <a:latin typeface="Times New Roman" panose="02020603050405020304" pitchFamily="18" charset="0"/>
                <a:ea typeface="黑体" panose="02010609060101010101" pitchFamily="2" charset="-122"/>
              </a:endParaRPr>
            </a:p>
          </p:txBody>
        </p:sp>
      </p:grpSp>
      <p:grpSp>
        <p:nvGrpSpPr>
          <p:cNvPr id="452" name="组合 55"/>
          <p:cNvGrpSpPr/>
          <p:nvPr/>
        </p:nvGrpSpPr>
        <p:grpSpPr bwMode="auto">
          <a:xfrm>
            <a:off x="4104698" y="2701803"/>
            <a:ext cx="6718431" cy="1605743"/>
            <a:chOff x="4061616" y="1886870"/>
            <a:chExt cx="4366279" cy="4766031"/>
          </a:xfrm>
        </p:grpSpPr>
        <p:grpSp>
          <p:nvGrpSpPr>
            <p:cNvPr id="453" name="Group 9"/>
            <p:cNvGrpSpPr/>
            <p:nvPr/>
          </p:nvGrpSpPr>
          <p:grpSpPr bwMode="auto">
            <a:xfrm>
              <a:off x="4061616" y="1886870"/>
              <a:ext cx="4366279" cy="3209931"/>
              <a:chOff x="4397" y="1430"/>
              <a:chExt cx="924" cy="3427"/>
            </a:xfrm>
          </p:grpSpPr>
          <p:sp>
            <p:nvSpPr>
              <p:cNvPr id="1049574" name="AutoShape 10"/>
              <p:cNvSpPr>
                <a:spLocks noChangeArrowheads="1"/>
              </p:cNvSpPr>
              <p:nvPr/>
            </p:nvSpPr>
            <p:spPr bwMode="auto">
              <a:xfrm>
                <a:off x="4397" y="1430"/>
                <a:ext cx="924" cy="3427"/>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sp>
            <p:nvSpPr>
              <p:cNvPr id="1049575" name="AutoShape 11"/>
              <p:cNvSpPr>
                <a:spLocks noChangeArrowheads="1"/>
              </p:cNvSpPr>
              <p:nvPr/>
            </p:nvSpPr>
            <p:spPr bwMode="auto">
              <a:xfrm>
                <a:off x="4407" y="1440"/>
                <a:ext cx="905" cy="3417"/>
              </a:xfrm>
              <a:prstGeom prst="homePlate">
                <a:avLst>
                  <a:gd name="adj" fmla="val 26171"/>
                </a:avLst>
              </a:prstGeom>
              <a:noFill/>
              <a:ln w="9525">
                <a:solidFill>
                  <a:srgbClr val="FFFFFF"/>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grpSp>
        <p:sp>
          <p:nvSpPr>
            <p:cNvPr id="1049576" name="矩形 57"/>
            <p:cNvSpPr>
              <a:spLocks noChangeArrowheads="1"/>
            </p:cNvSpPr>
            <p:nvPr/>
          </p:nvSpPr>
          <p:spPr bwMode="auto">
            <a:xfrm>
              <a:off x="4089184" y="2172624"/>
              <a:ext cx="4219817" cy="4480277"/>
            </a:xfrm>
            <a:prstGeom prst="rect"/>
            <a:noFill/>
            <a:ln>
              <a:noFill/>
            </a:ln>
          </p:spPr>
          <p:txBody>
            <a:bodyPr>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buClr>
                  <a:schemeClr val="accent1"/>
                </a:buClr>
              </a:pPr>
              <a:r>
                <a:rPr altLang="en-US" dirty="0" sz="2400" lang="zh-CN">
                  <a:solidFill>
                    <a:srgbClr val="0070C0"/>
                  </a:solidFill>
                  <a:latin typeface="方正正大黑简体" panose="02000000000000000000" pitchFamily="2" charset="-122"/>
                  <a:ea typeface="方正正大黑简体" panose="02000000000000000000" pitchFamily="2" charset="-122"/>
                </a:rPr>
                <a:t>保证收到的数据确实是授权实体所发出的数据（即没有修改、插入、删除或重发）</a:t>
              </a:r>
            </a:p>
          </p:txBody>
        </p:sp>
      </p:grpSp>
      <p:grpSp>
        <p:nvGrpSpPr>
          <p:cNvPr id="454" name="Group 14"/>
          <p:cNvGrpSpPr/>
          <p:nvPr/>
        </p:nvGrpSpPr>
        <p:grpSpPr bwMode="auto">
          <a:xfrm>
            <a:off x="1783897" y="4208927"/>
            <a:ext cx="2023563" cy="1020234"/>
            <a:chOff x="4320" y="1226"/>
            <a:chExt cx="617" cy="502"/>
          </a:xfrm>
        </p:grpSpPr>
        <p:sp>
          <p:nvSpPr>
            <p:cNvPr id="1049577" name="AutoShape 15"/>
            <p:cNvSpPr>
              <a:spLocks noChangeArrowheads="1"/>
            </p:cNvSpPr>
            <p:nvPr/>
          </p:nvSpPr>
          <p:spPr bwMode="gray">
            <a:xfrm>
              <a:off x="4320" y="1226"/>
              <a:ext cx="617" cy="5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algn="ctr" dir="2700000" dist="53882" rotWithShape="0">
                <a:srgbClr val="000000">
                  <a:alpha val="50000"/>
                </a:srgbClr>
              </a:outerShdw>
            </a:effectLst>
          </p:spPr>
          <p:txBody>
            <a:bodyPr anchor="ctr" wrap="non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不可否认性</a:t>
              </a:r>
              <a:r>
                <a:rPr altLang="zh-CN" dirty="0" sz="2400" lang="en-US">
                  <a:solidFill>
                    <a:schemeClr val="bg1"/>
                  </a:solidFill>
                  <a:latin typeface="方正正大黑简体" panose="02000000000000000000" pitchFamily="2" charset="-122"/>
                  <a:ea typeface="方正正大黑简体" panose="02000000000000000000" pitchFamily="2" charset="-122"/>
                </a:rPr>
                <a:t>/</a:t>
              </a:r>
            </a:p>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抗抵赖性</a:t>
              </a:r>
            </a:p>
          </p:txBody>
        </p:sp>
        <p:sp>
          <p:nvSpPr>
            <p:cNvPr id="1049578" name="Freeform 16"/>
            <p:cNvSpPr/>
            <p:nvPr/>
          </p:nvSpPr>
          <p:spPr bwMode="gray">
            <a:xfrm>
              <a:off x="4335" y="1264"/>
              <a:ext cx="206" cy="201"/>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p>
              <a:pPr eaLnBrk="1" fontAlgn="auto" hangingPunct="1">
                <a:spcBef>
                  <a:spcPts val="0"/>
                </a:spcBef>
                <a:spcAft>
                  <a:spcPts val="0"/>
                </a:spcAft>
              </a:pPr>
              <a:endParaRPr altLang="en-US" b="1" sz="100" kern="0" lang="zh-CN">
                <a:solidFill>
                  <a:sysClr lastClr="000000" val="windowText"/>
                </a:solidFill>
                <a:latin typeface="Times New Roman" panose="02020603050405020304" pitchFamily="18" charset="0"/>
                <a:ea typeface="黑体" panose="02010609060101010101" pitchFamily="2" charset="-122"/>
              </a:endParaRPr>
            </a:p>
          </p:txBody>
        </p:sp>
      </p:grpSp>
      <p:grpSp>
        <p:nvGrpSpPr>
          <p:cNvPr id="455" name="组合 63"/>
          <p:cNvGrpSpPr/>
          <p:nvPr/>
        </p:nvGrpSpPr>
        <p:grpSpPr bwMode="auto">
          <a:xfrm>
            <a:off x="4104698" y="4220461"/>
            <a:ext cx="6718431" cy="1078315"/>
            <a:chOff x="4061616" y="1896236"/>
            <a:chExt cx="4366279" cy="4771342"/>
          </a:xfrm>
        </p:grpSpPr>
        <p:grpSp>
          <p:nvGrpSpPr>
            <p:cNvPr id="456" name="Group 9"/>
            <p:cNvGrpSpPr/>
            <p:nvPr/>
          </p:nvGrpSpPr>
          <p:grpSpPr bwMode="auto">
            <a:xfrm>
              <a:off x="4061616" y="1896236"/>
              <a:ext cx="4366279" cy="4771342"/>
              <a:chOff x="4397" y="1440"/>
              <a:chExt cx="924" cy="5094"/>
            </a:xfrm>
          </p:grpSpPr>
          <p:sp>
            <p:nvSpPr>
              <p:cNvPr id="1049579" name="AutoShape 10"/>
              <p:cNvSpPr>
                <a:spLocks noChangeArrowheads="1"/>
              </p:cNvSpPr>
              <p:nvPr/>
            </p:nvSpPr>
            <p:spPr bwMode="auto">
              <a:xfrm>
                <a:off x="4397" y="1502"/>
                <a:ext cx="924" cy="5032"/>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dirty="0" sz="100" lang="zh-CN">
                  <a:latin typeface="Times New Roman" panose="02020603050405020304" pitchFamily="18" charset="0"/>
                  <a:ea typeface="黑体" panose="02010609060101010101" pitchFamily="2" charset="-122"/>
                </a:endParaRPr>
              </a:p>
            </p:txBody>
          </p:sp>
          <p:sp>
            <p:nvSpPr>
              <p:cNvPr id="1049580" name="AutoShape 11"/>
              <p:cNvSpPr>
                <a:spLocks noChangeArrowheads="1"/>
              </p:cNvSpPr>
              <p:nvPr/>
            </p:nvSpPr>
            <p:spPr bwMode="auto">
              <a:xfrm>
                <a:off x="4407" y="1440"/>
                <a:ext cx="905" cy="5032"/>
              </a:xfrm>
              <a:prstGeom prst="homePlate">
                <a:avLst>
                  <a:gd name="adj" fmla="val 26171"/>
                </a:avLst>
              </a:prstGeom>
              <a:noFill/>
              <a:ln w="9525">
                <a:solidFill>
                  <a:srgbClr val="FFFFFF"/>
                </a:solidFill>
                <a:miter lim="800000"/>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b="1" sz="100" lang="zh-CN">
                  <a:latin typeface="Times New Roman" panose="02020603050405020304" pitchFamily="18" charset="0"/>
                  <a:ea typeface="黑体" panose="02010609060101010101" pitchFamily="2" charset="-122"/>
                </a:endParaRPr>
              </a:p>
            </p:txBody>
          </p:sp>
        </p:grpSp>
        <p:sp>
          <p:nvSpPr>
            <p:cNvPr id="1049581" name="矩形 65"/>
            <p:cNvSpPr>
              <a:spLocks noChangeArrowheads="1"/>
            </p:cNvSpPr>
            <p:nvPr/>
          </p:nvSpPr>
          <p:spPr bwMode="auto">
            <a:xfrm>
              <a:off x="4089184" y="2172621"/>
              <a:ext cx="4219817" cy="4478185"/>
            </a:xfrm>
            <a:prstGeom prst="rect"/>
            <a:noFill/>
            <a:ln>
              <a:noFill/>
            </a:ln>
          </p:spPr>
          <p:txBody>
            <a:bodyPr>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buClr>
                  <a:schemeClr val="accent1"/>
                </a:buClr>
              </a:pPr>
              <a:r>
                <a:rPr altLang="en-US" dirty="0" sz="2400" lang="zh-CN">
                  <a:solidFill>
                    <a:srgbClr val="0070C0"/>
                  </a:solidFill>
                  <a:latin typeface="方正正大黑简体" panose="02000000000000000000" pitchFamily="2" charset="-122"/>
                  <a:ea typeface="方正正大黑简体" panose="02000000000000000000" pitchFamily="2" charset="-122"/>
                </a:rPr>
                <a:t>防止整个或部分通信过程中，任意一个通信实体进行否认的行为</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451"/>
                                        </p:tgtEl>
                                        <p:attrNameLst>
                                          <p:attrName>style.visibility</p:attrName>
                                        </p:attrNameLst>
                                      </p:cBhvr>
                                      <p:to>
                                        <p:strVal val="visible"/>
                                      </p:to>
                                    </p:set>
                                    <p:animEffect transition="in" filter="fade">
                                      <p:cBhvr>
                                        <p:cTn dur="500" id="7"/>
                                        <p:tgtEl>
                                          <p:spTgt spid="451"/>
                                        </p:tgtEl>
                                      </p:cBhvr>
                                    </p:animEffect>
                                  </p:childTnLst>
                                </p:cTn>
                              </p:par>
                              <p:par>
                                <p:cTn fill="hold" id="8" nodeType="withEffect" presetClass="entr" presetID="10" presetSubtype="0">
                                  <p:stCondLst>
                                    <p:cond delay="0"/>
                                  </p:stCondLst>
                                  <p:childTnLst>
                                    <p:set>
                                      <p:cBhvr>
                                        <p:cTn dur="1" fill="hold" id="9">
                                          <p:stCondLst>
                                            <p:cond delay="0"/>
                                          </p:stCondLst>
                                        </p:cTn>
                                        <p:tgtEl>
                                          <p:spTgt spid="454"/>
                                        </p:tgtEl>
                                        <p:attrNameLst>
                                          <p:attrName>style.visibility</p:attrName>
                                        </p:attrNameLst>
                                      </p:cBhvr>
                                      <p:to>
                                        <p:strVal val="visible"/>
                                      </p:to>
                                    </p:set>
                                    <p:animEffect transition="in" filter="fade">
                                      <p:cBhvr>
                                        <p:cTn dur="500" id="10"/>
                                        <p:tgtEl>
                                          <p:spTgt spid="454"/>
                                        </p:tgtEl>
                                      </p:cBhvr>
                                    </p:animEffect>
                                  </p:childTnLst>
                                </p:cTn>
                              </p:par>
                              <p:par>
                                <p:cTn fill="hold" id="11" nodeType="withEffect" presetClass="entr" presetID="12" presetSubtype="8">
                                  <p:stCondLst>
                                    <p:cond delay="0"/>
                                  </p:stCondLst>
                                  <p:childTnLst>
                                    <p:set>
                                      <p:cBhvr>
                                        <p:cTn dur="1" fill="hold" id="12">
                                          <p:stCondLst>
                                            <p:cond delay="0"/>
                                          </p:stCondLst>
                                        </p:cTn>
                                        <p:tgtEl>
                                          <p:spTgt spid="452"/>
                                        </p:tgtEl>
                                        <p:attrNameLst>
                                          <p:attrName>style.visibility</p:attrName>
                                        </p:attrNameLst>
                                      </p:cBhvr>
                                      <p:to>
                                        <p:strVal val="visible"/>
                                      </p:to>
                                    </p:set>
                                    <p:animEffect transition="in" filter="slide(fromLeft)">
                                      <p:cBhvr>
                                        <p:cTn dur="500" id="13"/>
                                        <p:tgtEl>
                                          <p:spTgt spid="452"/>
                                        </p:tgtEl>
                                      </p:cBhvr>
                                    </p:animEffect>
                                  </p:childTnLst>
                                </p:cTn>
                              </p:par>
                              <p:par>
                                <p:cTn fill="hold" id="14" nodeType="withEffect" presetClass="entr" presetID="12" presetSubtype="8">
                                  <p:stCondLst>
                                    <p:cond delay="0"/>
                                  </p:stCondLst>
                                  <p:childTnLst>
                                    <p:set>
                                      <p:cBhvr>
                                        <p:cTn dur="1" fill="hold" id="15">
                                          <p:stCondLst>
                                            <p:cond delay="0"/>
                                          </p:stCondLst>
                                        </p:cTn>
                                        <p:tgtEl>
                                          <p:spTgt spid="455"/>
                                        </p:tgtEl>
                                        <p:attrNameLst>
                                          <p:attrName>style.visibility</p:attrName>
                                        </p:attrNameLst>
                                      </p:cBhvr>
                                      <p:to>
                                        <p:strVal val="visible"/>
                                      </p:to>
                                    </p:set>
                                    <p:animEffect transition="in" filter="slide(fromLeft)">
                                      <p:cBhvr>
                                        <p:cTn dur="500" id="16"/>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59" name=""/>
        <p:cNvGrpSpPr/>
        <p:nvPr/>
      </p:nvGrpSpPr>
      <p:grpSpPr>
        <a:xfrm>
          <a:off x="0" y="0"/>
          <a:ext cx="0" cy="0"/>
          <a:chOff x="0" y="0"/>
          <a:chExt cx="0" cy="0"/>
        </a:xfrm>
      </p:grpSpPr>
      <p:pic>
        <p:nvPicPr>
          <p:cNvPr id="209728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8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8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8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88" name="文本框 58"/>
          <p:cNvSpPr txBox="1"/>
          <p:nvPr/>
        </p:nvSpPr>
        <p:spPr>
          <a:xfrm>
            <a:off x="2078072" y="653569"/>
            <a:ext cx="8035854"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X.800</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定义的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5</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类安全服务（共</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14</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种）</a:t>
            </a:r>
          </a:p>
        </p:txBody>
      </p:sp>
      <p:sp>
        <p:nvSpPr>
          <p:cNvPr id="1049589"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认证</a:t>
            </a:r>
          </a:p>
        </p:txBody>
      </p:sp>
      <p:sp>
        <p:nvSpPr>
          <p:cNvPr id="1049590" name="矩形 19"/>
          <p:cNvSpPr/>
          <p:nvPr/>
        </p:nvSpPr>
        <p:spPr>
          <a:xfrm>
            <a:off x="968188" y="2270885"/>
            <a:ext cx="9420411" cy="148040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同等实体认证：</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为连接的实体的身份提供可信保障</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数据源点认证：</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在无连接传输时，保证收到的信息来源是所声称的来源</a:t>
            </a:r>
          </a:p>
        </p:txBody>
      </p:sp>
      <p:sp>
        <p:nvSpPr>
          <p:cNvPr id="1049591" name="文本框 20"/>
          <p:cNvSpPr txBox="1"/>
          <p:nvPr/>
        </p:nvSpPr>
        <p:spPr>
          <a:xfrm>
            <a:off x="1491464" y="4062614"/>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访问控制</a:t>
            </a:r>
          </a:p>
        </p:txBody>
      </p:sp>
      <p:sp>
        <p:nvSpPr>
          <p:cNvPr id="1049592" name="矩形 21"/>
          <p:cNvSpPr/>
          <p:nvPr/>
        </p:nvSpPr>
        <p:spPr>
          <a:xfrm>
            <a:off x="968188" y="4686316"/>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防止对策略的非授权访问，包括防止以非授权的方式使用某一资源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588"/>
                                        </p:tgtEl>
                                        <p:attrNameLst>
                                          <p:attrName>style.visibility</p:attrName>
                                        </p:attrNameLst>
                                      </p:cBhvr>
                                      <p:to>
                                        <p:strVal val="visible"/>
                                      </p:to>
                                    </p:set>
                                    <p:animEffect transition="in" filter="fade">
                                      <p:cBhvr>
                                        <p:cTn dur="500" id="7">
                                          <p:stCondLst>
                                            <p:cond delay="0"/>
                                          </p:stCondLst>
                                        </p:cTn>
                                        <p:tgtEl>
                                          <p:spTgt spid="1049588"/>
                                        </p:tgtEl>
                                      </p:cBhvr>
                                    </p:animEffect>
                                    <p:set>
                                      <p:cBhvr>
                                        <p:cTn dur="500" fill="hold" id="8">
                                          <p:stCondLst>
                                            <p:cond delay="500"/>
                                          </p:stCondLst>
                                        </p:cTn>
                                        <p:tgtEl>
                                          <p:spTgt spid="1049588"/>
                                        </p:tgtEl>
                                        <p:attrNameLst>
                                          <p:attrName>style.visibility</p:attrName>
                                        </p:attrNameLst>
                                      </p:cBhvr>
                                      <p:to>
                                        <p:strVal val="visible"/>
                                      </p:to>
                                    </p:set>
                                    <p:anim calcmode="lin" to="0" valueType="num">
                                      <p:cBhvr>
                                        <p:cTn decel="100000" dur="1000" fill="hold" id="9">
                                          <p:stCondLst>
                                            <p:cond delay="0"/>
                                          </p:stCondLst>
                                        </p:cTn>
                                        <p:tgtEl>
                                          <p:spTgt spid="1049588"/>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23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589"/>
                                        </p:tgtEl>
                                        <p:attrNameLst>
                                          <p:attrName>style.visibility</p:attrName>
                                        </p:attrNameLst>
                                      </p:cBhvr>
                                      <p:to>
                                        <p:strVal val="visible"/>
                                      </p:to>
                                    </p:set>
                                    <p:anim calcmode="lin" to="0" valueType="num">
                                      <p:cBhvr>
                                        <p:cTn decel="100000" dur="500" fill="hold" id="13">
                                          <p:stCondLst>
                                            <p:cond delay="0"/>
                                          </p:stCondLst>
                                        </p:cTn>
                                        <p:tgtEl>
                                          <p:spTgt spid="1049589"/>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589"/>
                                        </p:tgtEl>
                                      </p:cBhvr>
                                    </p:animEffect>
                                    <p:animScale>
                                      <p:cBhvr>
                                        <p:cTn decel="100000" dur="500" fill="hold" id="15">
                                          <p:stCondLst>
                                            <p:cond delay="0"/>
                                          </p:stCondLst>
                                        </p:cTn>
                                        <p:tgtEl>
                                          <p:spTgt spid="1049589"/>
                                        </p:tgtEl>
                                      </p:cBhvr>
                                      <p:by x="100000" y="100000"/>
                                      <p:from x="110000" y="110000"/>
                                      <p:to x="100000" y="100000"/>
                                    </p:animScale>
                                  </p:childTnLst>
                                </p:cTn>
                              </p:par>
                            </p:childTnLst>
                          </p:cTn>
                        </p:par>
                        <p:par>
                          <p:cTn fill="hold" id="16">
                            <p:stCondLst>
                              <p:cond delay="28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590"/>
                                        </p:tgtEl>
                                        <p:attrNameLst>
                                          <p:attrName>style.visibility</p:attrName>
                                        </p:attrNameLst>
                                      </p:cBhvr>
                                      <p:to>
                                        <p:strVal val="visible"/>
                                      </p:to>
                                    </p:set>
                                    <p:anim calcmode="lin" to="0" valueType="num">
                                      <p:cBhvr>
                                        <p:cTn decel="100000" dur="500" fill="hold" id="19">
                                          <p:stCondLst>
                                            <p:cond delay="0"/>
                                          </p:stCondLst>
                                        </p:cTn>
                                        <p:tgtEl>
                                          <p:spTgt spid="1049590"/>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590"/>
                                        </p:tgtEl>
                                      </p:cBhvr>
                                    </p:animEffect>
                                    <p:animScale>
                                      <p:cBhvr>
                                        <p:cTn decel="100000" dur="500" fill="hold" id="21">
                                          <p:stCondLst>
                                            <p:cond delay="0"/>
                                          </p:stCondLst>
                                        </p:cTn>
                                        <p:tgtEl>
                                          <p:spTgt spid="1049590"/>
                                        </p:tgtEl>
                                      </p:cBhvr>
                                      <p:by x="100000" y="100000"/>
                                      <p:from x="110000" y="110000"/>
                                      <p:to x="100000" y="100000"/>
                                    </p:animScale>
                                  </p:childTnLst>
                                </p:cTn>
                              </p:par>
                            </p:childTnLst>
                          </p:cTn>
                        </p:par>
                        <p:par>
                          <p:cTn fill="hold" id="22">
                            <p:stCondLst>
                              <p:cond delay="490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591"/>
                                        </p:tgtEl>
                                        <p:attrNameLst>
                                          <p:attrName>style.visibility</p:attrName>
                                        </p:attrNameLst>
                                      </p:cBhvr>
                                      <p:to>
                                        <p:strVal val="visible"/>
                                      </p:to>
                                    </p:set>
                                    <p:anim calcmode="lin" to="0" valueType="num">
                                      <p:cBhvr>
                                        <p:cTn decel="100000" dur="500" fill="hold" id="25">
                                          <p:stCondLst>
                                            <p:cond delay="0"/>
                                          </p:stCondLst>
                                        </p:cTn>
                                        <p:tgtEl>
                                          <p:spTgt spid="1049591"/>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591"/>
                                        </p:tgtEl>
                                      </p:cBhvr>
                                    </p:animEffect>
                                    <p:animScale>
                                      <p:cBhvr>
                                        <p:cTn decel="100000" dur="500" fill="hold" id="27">
                                          <p:stCondLst>
                                            <p:cond delay="0"/>
                                          </p:stCondLst>
                                        </p:cTn>
                                        <p:tgtEl>
                                          <p:spTgt spid="1049591"/>
                                        </p:tgtEl>
                                      </p:cBhvr>
                                      <p:by x="100000" y="100000"/>
                                      <p:from x="110000" y="110000"/>
                                      <p:to x="100000" y="100000"/>
                                    </p:animScale>
                                  </p:childTnLst>
                                </p:cTn>
                              </p:par>
                            </p:childTnLst>
                          </p:cTn>
                        </p:par>
                        <p:par>
                          <p:cTn fill="hold" id="28">
                            <p:stCondLst>
                              <p:cond delay="54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592"/>
                                        </p:tgtEl>
                                        <p:attrNameLst>
                                          <p:attrName>style.visibility</p:attrName>
                                        </p:attrNameLst>
                                      </p:cBhvr>
                                      <p:to>
                                        <p:strVal val="visible"/>
                                      </p:to>
                                    </p:set>
                                    <p:anim calcmode="lin" to="0" valueType="num">
                                      <p:cBhvr>
                                        <p:cTn decel="100000" dur="500" fill="hold" id="31">
                                          <p:stCondLst>
                                            <p:cond delay="0"/>
                                          </p:stCondLst>
                                        </p:cTn>
                                        <p:tgtEl>
                                          <p:spTgt spid="1049592"/>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592"/>
                                        </p:tgtEl>
                                      </p:cBhvr>
                                    </p:animEffect>
                                    <p:animScale>
                                      <p:cBhvr>
                                        <p:cTn decel="100000" dur="500" fill="hold" id="33">
                                          <p:stCondLst>
                                            <p:cond delay="0"/>
                                          </p:stCondLst>
                                        </p:cTn>
                                        <p:tgtEl>
                                          <p:spTgt spid="1049592"/>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8" grpId="0"/>
      <p:bldP spid="1049589" grpId="0"/>
      <p:bldP spid="1049590" grpId="0"/>
      <p:bldP spid="1049591" grpId="0"/>
      <p:bldP spid="104959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62" name=""/>
        <p:cNvGrpSpPr/>
        <p:nvPr/>
      </p:nvGrpSpPr>
      <p:grpSpPr>
        <a:xfrm>
          <a:off x="0" y="0"/>
          <a:ext cx="0" cy="0"/>
          <a:chOff x="0" y="0"/>
          <a:chExt cx="0" cy="0"/>
        </a:xfrm>
      </p:grpSpPr>
      <p:pic>
        <p:nvPicPr>
          <p:cNvPr id="209728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596"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597"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98"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599" name="文本框 58"/>
          <p:cNvSpPr txBox="1"/>
          <p:nvPr/>
        </p:nvSpPr>
        <p:spPr>
          <a:xfrm>
            <a:off x="2078072" y="653569"/>
            <a:ext cx="8035854"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X.800</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定义的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5</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类安全服务（共</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14</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种）</a:t>
            </a:r>
          </a:p>
        </p:txBody>
      </p:sp>
      <p:sp>
        <p:nvSpPr>
          <p:cNvPr id="1049600"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数据保密性</a:t>
            </a:r>
          </a:p>
        </p:txBody>
      </p:sp>
      <p:sp>
        <p:nvSpPr>
          <p:cNvPr id="1049601" name="矩形 19"/>
          <p:cNvSpPr/>
          <p:nvPr/>
        </p:nvSpPr>
        <p:spPr>
          <a:xfrm>
            <a:off x="968188" y="2270885"/>
            <a:ext cx="9420411" cy="2520690"/>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连接保密性：</a:t>
            </a:r>
            <a:r>
              <a:rPr altLang="en-US" dirty="0" sz="2400" lang="zh-CN">
                <a:latin typeface="方正正大黑简体" panose="02000000000000000000" pitchFamily="2" charset="-122"/>
                <a:ea typeface="方正正大黑简体" panose="02000000000000000000" pitchFamily="2" charset="-122"/>
              </a:rPr>
              <a:t>保护一次连接中所有的用户数据</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无连接保密性：</a:t>
            </a:r>
            <a:r>
              <a:rPr altLang="en-US" dirty="0" sz="2400" lang="zh-CN">
                <a:latin typeface="方正正大黑简体" panose="02000000000000000000" pitchFamily="2" charset="-122"/>
                <a:ea typeface="方正正大黑简体" panose="02000000000000000000" pitchFamily="2" charset="-122"/>
              </a:rPr>
              <a:t>保护单个数据单元里的所有用户数据</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选择域保密性：</a:t>
            </a:r>
            <a:r>
              <a:rPr altLang="en-US" dirty="0" sz="2400" lang="zh-CN">
                <a:latin typeface="方正正大黑简体" panose="02000000000000000000" pitchFamily="2" charset="-122"/>
                <a:ea typeface="方正正大黑简体" panose="02000000000000000000" pitchFamily="2" charset="-122"/>
              </a:rPr>
              <a:t>对一次连接或单个数据单元里选定的数据部分提供保密性保护</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流量保密性：</a:t>
            </a:r>
            <a:r>
              <a:rPr altLang="en-US" dirty="0" sz="2400" lang="zh-CN">
                <a:latin typeface="方正正大黑简体" panose="02000000000000000000" pitchFamily="2" charset="-122"/>
                <a:ea typeface="方正正大黑简体" panose="02000000000000000000" pitchFamily="2" charset="-122"/>
              </a:rPr>
              <a:t>保护那些可以通过观察流量而获得的信息</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600"/>
                                        </p:tgtEl>
                                        <p:attrNameLst>
                                          <p:attrName>style.visibility</p:attrName>
                                        </p:attrNameLst>
                                      </p:cBhvr>
                                      <p:to>
                                        <p:strVal val="visible"/>
                                      </p:to>
                                    </p:set>
                                    <p:anim calcmode="lin" to="0" valueType="num">
                                      <p:cBhvr>
                                        <p:cTn decel="100000" dur="500" fill="hold" id="7">
                                          <p:stCondLst>
                                            <p:cond delay="0"/>
                                          </p:stCondLst>
                                        </p:cTn>
                                        <p:tgtEl>
                                          <p:spTgt spid="1049600"/>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600"/>
                                        </p:tgtEl>
                                      </p:cBhvr>
                                    </p:animEffect>
                                    <p:animScale>
                                      <p:cBhvr>
                                        <p:cTn decel="100000" dur="500" fill="hold" id="9">
                                          <p:stCondLst>
                                            <p:cond delay="0"/>
                                          </p:stCondLst>
                                        </p:cTn>
                                        <p:tgtEl>
                                          <p:spTgt spid="1049600"/>
                                        </p:tgtEl>
                                      </p:cBhvr>
                                      <p:by x="100000" y="100000"/>
                                      <p:from x="110000" y="110000"/>
                                      <p:to x="100000" y="100000"/>
                                    </p:animScale>
                                  </p:childTnLst>
                                </p:cTn>
                              </p:par>
                            </p:childTnLst>
                          </p:cTn>
                        </p:par>
                        <p:par>
                          <p:cTn fill="hold" id="10">
                            <p:stCondLst>
                              <p:cond delay="5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601"/>
                                        </p:tgtEl>
                                        <p:attrNameLst>
                                          <p:attrName>style.visibility</p:attrName>
                                        </p:attrNameLst>
                                      </p:cBhvr>
                                      <p:to>
                                        <p:strVal val="visible"/>
                                      </p:to>
                                    </p:set>
                                    <p:anim calcmode="lin" to="0" valueType="num">
                                      <p:cBhvr>
                                        <p:cTn decel="100000" dur="500" fill="hold" id="13">
                                          <p:stCondLst>
                                            <p:cond delay="0"/>
                                          </p:stCondLst>
                                        </p:cTn>
                                        <p:tgtEl>
                                          <p:spTgt spid="1049601"/>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601"/>
                                        </p:tgtEl>
                                      </p:cBhvr>
                                    </p:animEffect>
                                    <p:animScale>
                                      <p:cBhvr>
                                        <p:cTn decel="100000" dur="500" fill="hold" id="15">
                                          <p:stCondLst>
                                            <p:cond delay="0"/>
                                          </p:stCondLst>
                                        </p:cTn>
                                        <p:tgtEl>
                                          <p:spTgt spid="104960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0" grpId="0"/>
      <p:bldP spid="104960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65" name=""/>
        <p:cNvGrpSpPr/>
        <p:nvPr/>
      </p:nvGrpSpPr>
      <p:grpSpPr>
        <a:xfrm>
          <a:off x="0" y="0"/>
          <a:ext cx="0" cy="0"/>
          <a:chOff x="0" y="0"/>
          <a:chExt cx="0" cy="0"/>
        </a:xfrm>
      </p:grpSpPr>
      <p:grpSp>
        <p:nvGrpSpPr>
          <p:cNvPr id="466" name="组合 7"/>
          <p:cNvGrpSpPr/>
          <p:nvPr/>
        </p:nvGrpSpPr>
        <p:grpSpPr>
          <a:xfrm>
            <a:off x="-265471" y="-870076"/>
            <a:ext cx="12722942" cy="8598152"/>
            <a:chOff x="-5715000" y="-6019800"/>
            <a:chExt cx="25031700" cy="16916400"/>
          </a:xfrm>
        </p:grpSpPr>
        <p:grpSp>
          <p:nvGrpSpPr>
            <p:cNvPr id="467" name="组合 3"/>
            <p:cNvGrpSpPr/>
            <p:nvPr/>
          </p:nvGrpSpPr>
          <p:grpSpPr>
            <a:xfrm>
              <a:off x="-5715000" y="-6019800"/>
              <a:ext cx="419100" cy="16916400"/>
              <a:chOff x="-5715000" y="-6019800"/>
              <a:chExt cx="419100" cy="16916400"/>
            </a:xfrm>
          </p:grpSpPr>
          <p:sp>
            <p:nvSpPr>
              <p:cNvPr id="1049605" name="椭圆 1"/>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6" name="椭圆 2"/>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468" name="组合 4"/>
            <p:cNvGrpSpPr/>
            <p:nvPr/>
          </p:nvGrpSpPr>
          <p:grpSpPr>
            <a:xfrm>
              <a:off x="18897600" y="-6019800"/>
              <a:ext cx="419100" cy="16916400"/>
              <a:chOff x="-5715000" y="-6019800"/>
              <a:chExt cx="419100" cy="16916400"/>
            </a:xfrm>
          </p:grpSpPr>
          <p:sp>
            <p:nvSpPr>
              <p:cNvPr id="1049607" name="椭圆 5"/>
              <p:cNvSpPr/>
              <p:nvPr/>
            </p:nvSpPr>
            <p:spPr>
              <a:xfrm>
                <a:off x="-5715000" y="-60198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8" name="椭圆 6"/>
              <p:cNvSpPr/>
              <p:nvPr/>
            </p:nvSpPr>
            <p:spPr>
              <a:xfrm>
                <a:off x="-5715000" y="10477500"/>
                <a:ext cx="419100" cy="419100"/>
              </a:xfrm>
              <a:prstGeom prst="ellipse"/>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pic>
        <p:nvPicPr>
          <p:cNvPr id="209728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60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61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1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612" name="文本框 58"/>
          <p:cNvSpPr txBox="1"/>
          <p:nvPr/>
        </p:nvSpPr>
        <p:spPr>
          <a:xfrm>
            <a:off x="1708580" y="653569"/>
            <a:ext cx="8774838"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X.800</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定义的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5</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类安全服务（共</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14</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种）</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续</a:t>
            </a:r>
          </a:p>
        </p:txBody>
      </p:sp>
      <p:sp>
        <p:nvSpPr>
          <p:cNvPr id="1049613"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数据完整性</a:t>
            </a:r>
          </a:p>
        </p:txBody>
      </p:sp>
      <p:sp>
        <p:nvSpPr>
          <p:cNvPr id="1049614" name="矩形 19"/>
          <p:cNvSpPr/>
          <p:nvPr/>
        </p:nvSpPr>
        <p:spPr>
          <a:xfrm>
            <a:off x="968188" y="2270885"/>
            <a:ext cx="10265869" cy="2366802"/>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具有恢复功能的连接完整性：</a:t>
            </a:r>
            <a:r>
              <a:rPr altLang="en-US" dirty="0" sz="2400" lang="zh-CN">
                <a:latin typeface="方正正大黑简体" panose="02000000000000000000" pitchFamily="2" charset="-122"/>
                <a:ea typeface="方正正大黑简体" panose="02000000000000000000" pitchFamily="2" charset="-122"/>
              </a:rPr>
              <a:t>提供一次连接中所有用户数据的完整性，检测整个数据序列内存在的修改、插入、删除或重发，且试图将其恢复</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无恢复功能的连接完整性：</a:t>
            </a:r>
            <a:r>
              <a:rPr altLang="en-US" dirty="0" sz="2400" lang="zh-CN">
                <a:latin typeface="方正正大黑简体" panose="02000000000000000000" pitchFamily="2" charset="-122"/>
                <a:ea typeface="方正正大黑简体" panose="02000000000000000000" pitchFamily="2" charset="-122"/>
              </a:rPr>
              <a:t>同具有恢复功能的连接完整性基本一致，但仅提供检测，无恢复</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612"/>
                                        </p:tgtEl>
                                        <p:attrNameLst>
                                          <p:attrName>style.visibility</p:attrName>
                                        </p:attrNameLst>
                                      </p:cBhvr>
                                      <p:to>
                                        <p:strVal val="visible"/>
                                      </p:to>
                                    </p:set>
                                    <p:animEffect transition="in" filter="fade">
                                      <p:cBhvr>
                                        <p:cTn dur="500" id="7">
                                          <p:stCondLst>
                                            <p:cond delay="0"/>
                                          </p:stCondLst>
                                        </p:cTn>
                                        <p:tgtEl>
                                          <p:spTgt spid="1049612"/>
                                        </p:tgtEl>
                                      </p:cBhvr>
                                    </p:animEffect>
                                    <p:set>
                                      <p:cBhvr>
                                        <p:cTn dur="500" fill="hold" id="8">
                                          <p:stCondLst>
                                            <p:cond delay="500"/>
                                          </p:stCondLst>
                                        </p:cTn>
                                        <p:tgtEl>
                                          <p:spTgt spid="1049612"/>
                                        </p:tgtEl>
                                        <p:attrNameLst>
                                          <p:attrName>style.visibility</p:attrName>
                                        </p:attrNameLst>
                                      </p:cBhvr>
                                      <p:to>
                                        <p:strVal val="visible"/>
                                      </p:to>
                                    </p:set>
                                    <p:anim calcmode="lin" to="0" valueType="num">
                                      <p:cBhvr>
                                        <p:cTn decel="100000" dur="1000" fill="hold" id="9">
                                          <p:stCondLst>
                                            <p:cond delay="0"/>
                                          </p:stCondLst>
                                        </p:cTn>
                                        <p:tgtEl>
                                          <p:spTgt spid="1049612"/>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25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613"/>
                                        </p:tgtEl>
                                        <p:attrNameLst>
                                          <p:attrName>style.visibility</p:attrName>
                                        </p:attrNameLst>
                                      </p:cBhvr>
                                      <p:to>
                                        <p:strVal val="visible"/>
                                      </p:to>
                                    </p:set>
                                    <p:anim calcmode="lin" to="0" valueType="num">
                                      <p:cBhvr>
                                        <p:cTn decel="100000" dur="500" fill="hold" id="13">
                                          <p:stCondLst>
                                            <p:cond delay="0"/>
                                          </p:stCondLst>
                                        </p:cTn>
                                        <p:tgtEl>
                                          <p:spTgt spid="1049613"/>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613"/>
                                        </p:tgtEl>
                                      </p:cBhvr>
                                    </p:animEffect>
                                    <p:animScale>
                                      <p:cBhvr>
                                        <p:cTn decel="100000" dur="500" fill="hold" id="15">
                                          <p:stCondLst>
                                            <p:cond delay="0"/>
                                          </p:stCondLst>
                                        </p:cTn>
                                        <p:tgtEl>
                                          <p:spTgt spid="1049613"/>
                                        </p:tgtEl>
                                      </p:cBhvr>
                                      <p:by x="100000" y="100000"/>
                                      <p:from x="110000" y="110000"/>
                                      <p:to x="100000" y="100000"/>
                                    </p:animScale>
                                  </p:childTnLst>
                                </p:cTn>
                              </p:par>
                            </p:childTnLst>
                          </p:cTn>
                        </p:par>
                        <p:par>
                          <p:cTn fill="hold" id="16">
                            <p:stCondLst>
                              <p:cond delay="30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614"/>
                                        </p:tgtEl>
                                        <p:attrNameLst>
                                          <p:attrName>style.visibility</p:attrName>
                                        </p:attrNameLst>
                                      </p:cBhvr>
                                      <p:to>
                                        <p:strVal val="visible"/>
                                      </p:to>
                                    </p:set>
                                    <p:anim calcmode="lin" to="0" valueType="num">
                                      <p:cBhvr>
                                        <p:cTn decel="100000" dur="500" fill="hold" id="19">
                                          <p:stCondLst>
                                            <p:cond delay="0"/>
                                          </p:stCondLst>
                                        </p:cTn>
                                        <p:tgtEl>
                                          <p:spTgt spid="1049614"/>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614"/>
                                        </p:tgtEl>
                                      </p:cBhvr>
                                    </p:animEffect>
                                    <p:animScale>
                                      <p:cBhvr>
                                        <p:cTn decel="100000" dur="500" fill="hold" id="21">
                                          <p:stCondLst>
                                            <p:cond delay="0"/>
                                          </p:stCondLst>
                                        </p:cTn>
                                        <p:tgtEl>
                                          <p:spTgt spid="1049614"/>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2" grpId="0"/>
      <p:bldP spid="1049613" grpId="0"/>
      <p:bldP spid="10496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71" name=""/>
        <p:cNvGrpSpPr/>
        <p:nvPr/>
      </p:nvGrpSpPr>
      <p:grpSpPr>
        <a:xfrm>
          <a:off x="0" y="0"/>
          <a:ext cx="0" cy="0"/>
          <a:chOff x="0" y="0"/>
          <a:chExt cx="0" cy="0"/>
        </a:xfrm>
      </p:grpSpPr>
      <p:pic>
        <p:nvPicPr>
          <p:cNvPr id="2097285"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61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61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2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621" name="文本框 58"/>
          <p:cNvSpPr txBox="1"/>
          <p:nvPr/>
        </p:nvSpPr>
        <p:spPr>
          <a:xfrm>
            <a:off x="1708580" y="653569"/>
            <a:ext cx="8774838"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X.800</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定义的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5</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类安全服务（共</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14</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种）</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续</a:t>
            </a:r>
          </a:p>
        </p:txBody>
      </p:sp>
      <p:sp>
        <p:nvSpPr>
          <p:cNvPr id="1049622"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数据完整性</a:t>
            </a:r>
          </a:p>
        </p:txBody>
      </p:sp>
      <p:sp>
        <p:nvSpPr>
          <p:cNvPr id="1049623" name="矩形 19"/>
          <p:cNvSpPr/>
          <p:nvPr/>
        </p:nvSpPr>
        <p:spPr>
          <a:xfrm>
            <a:off x="968188" y="2270885"/>
            <a:ext cx="10265869" cy="2366802"/>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选择域连接完整性：</a:t>
            </a:r>
            <a:r>
              <a:rPr altLang="en-US" dirty="0" sz="2400" lang="zh-CN">
                <a:latin typeface="方正正大黑简体" panose="02000000000000000000" pitchFamily="2" charset="-122"/>
                <a:ea typeface="方正正大黑简体" panose="02000000000000000000" pitchFamily="2" charset="-122"/>
              </a:rPr>
              <a:t>提供一次连接中传输的单个数据单元用户数据中选定部分的数据完整性，判断选定域是否有修改、插入、删除或重发</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无连接完整性：</a:t>
            </a:r>
            <a:r>
              <a:rPr altLang="en-US" dirty="0" sz="2400" lang="zh-CN">
                <a:latin typeface="方正正大黑简体" panose="02000000000000000000" pitchFamily="2" charset="-122"/>
                <a:ea typeface="方正正大黑简体" panose="02000000000000000000" pitchFamily="2" charset="-122"/>
              </a:rPr>
              <a:t>为单个无连接数据单元提供完整性保护，判断选定域是否被修改</a:t>
            </a:r>
          </a:p>
        </p:txBody>
      </p:sp>
      <p:sp>
        <p:nvSpPr>
          <p:cNvPr id="1049624" name="文本框 16"/>
          <p:cNvSpPr txBox="1"/>
          <p:nvPr/>
        </p:nvSpPr>
        <p:spPr>
          <a:xfrm>
            <a:off x="1491464" y="4800567"/>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不可否认性</a:t>
            </a:r>
          </a:p>
        </p:txBody>
      </p:sp>
      <p:sp>
        <p:nvSpPr>
          <p:cNvPr id="1049625" name="矩形 17"/>
          <p:cNvSpPr/>
          <p:nvPr/>
        </p:nvSpPr>
        <p:spPr>
          <a:xfrm>
            <a:off x="963064" y="5323599"/>
            <a:ext cx="10265869" cy="1037207"/>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源点的不可否认性：</a:t>
            </a:r>
            <a:r>
              <a:rPr altLang="en-US" dirty="0" sz="2400" lang="zh-CN">
                <a:latin typeface="方正正大黑简体" panose="02000000000000000000" pitchFamily="2" charset="-122"/>
                <a:ea typeface="方正正大黑简体" panose="02000000000000000000" pitchFamily="2" charset="-122"/>
              </a:rPr>
              <a:t>证明消息由特定的一方发出</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信宿的不可否认性：</a:t>
            </a:r>
            <a:r>
              <a:rPr altLang="en-US" dirty="0" sz="2400" lang="zh-CN">
                <a:latin typeface="方正正大黑简体" panose="02000000000000000000" pitchFamily="2" charset="-122"/>
                <a:ea typeface="方正正大黑简体" panose="02000000000000000000" pitchFamily="2" charset="-122"/>
              </a:rPr>
              <a:t>证明消息被特定方收到</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623"/>
                                        </p:tgtEl>
                                        <p:attrNameLst>
                                          <p:attrName>style.visibility</p:attrName>
                                        </p:attrNameLst>
                                      </p:cBhvr>
                                      <p:to>
                                        <p:strVal val="visible"/>
                                      </p:to>
                                    </p:set>
                                    <p:anim calcmode="lin" to="0" valueType="num">
                                      <p:cBhvr>
                                        <p:cTn decel="100000" dur="500" fill="hold" id="7">
                                          <p:stCondLst>
                                            <p:cond delay="0"/>
                                          </p:stCondLst>
                                        </p:cTn>
                                        <p:tgtEl>
                                          <p:spTgt spid="1049623"/>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623"/>
                                        </p:tgtEl>
                                      </p:cBhvr>
                                    </p:animEffect>
                                    <p:animScale>
                                      <p:cBhvr>
                                        <p:cTn decel="100000" dur="500" fill="hold" id="9">
                                          <p:stCondLst>
                                            <p:cond delay="0"/>
                                          </p:stCondLst>
                                        </p:cTn>
                                        <p:tgtEl>
                                          <p:spTgt spid="1049623"/>
                                        </p:tgtEl>
                                      </p:cBhvr>
                                      <p:by x="100000" y="100000"/>
                                      <p:from x="110000" y="110000"/>
                                      <p:to x="100000" y="100000"/>
                                    </p:animScale>
                                  </p:childTnLst>
                                </p:cTn>
                              </p:par>
                            </p:childTnLst>
                          </p:cTn>
                        </p:par>
                        <p:par>
                          <p:cTn fill="hold" id="10">
                            <p:stCondLst>
                              <p:cond delay="32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624"/>
                                        </p:tgtEl>
                                        <p:attrNameLst>
                                          <p:attrName>style.visibility</p:attrName>
                                        </p:attrNameLst>
                                      </p:cBhvr>
                                      <p:to>
                                        <p:strVal val="visible"/>
                                      </p:to>
                                    </p:set>
                                    <p:anim calcmode="lin" to="0" valueType="num">
                                      <p:cBhvr>
                                        <p:cTn decel="100000" dur="500" fill="hold" id="13">
                                          <p:stCondLst>
                                            <p:cond delay="0"/>
                                          </p:stCondLst>
                                        </p:cTn>
                                        <p:tgtEl>
                                          <p:spTgt spid="1049624"/>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624"/>
                                        </p:tgtEl>
                                      </p:cBhvr>
                                    </p:animEffect>
                                    <p:animScale>
                                      <p:cBhvr>
                                        <p:cTn decel="100000" dur="500" fill="hold" id="15">
                                          <p:stCondLst>
                                            <p:cond delay="0"/>
                                          </p:stCondLst>
                                        </p:cTn>
                                        <p:tgtEl>
                                          <p:spTgt spid="1049624"/>
                                        </p:tgtEl>
                                      </p:cBhvr>
                                      <p:by x="100000" y="100000"/>
                                      <p:from x="110000" y="110000"/>
                                      <p:to x="100000" y="100000"/>
                                    </p:animScale>
                                  </p:childTnLst>
                                </p:cTn>
                              </p:par>
                            </p:childTnLst>
                          </p:cTn>
                        </p:par>
                        <p:par>
                          <p:cTn fill="hold" id="16">
                            <p:stCondLst>
                              <p:cond delay="37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625"/>
                                        </p:tgtEl>
                                        <p:attrNameLst>
                                          <p:attrName>style.visibility</p:attrName>
                                        </p:attrNameLst>
                                      </p:cBhvr>
                                      <p:to>
                                        <p:strVal val="visible"/>
                                      </p:to>
                                    </p:set>
                                    <p:anim calcmode="lin" to="0" valueType="num">
                                      <p:cBhvr>
                                        <p:cTn decel="100000" dur="500" fill="hold" id="19">
                                          <p:stCondLst>
                                            <p:cond delay="0"/>
                                          </p:stCondLst>
                                        </p:cTn>
                                        <p:tgtEl>
                                          <p:spTgt spid="1049625"/>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625"/>
                                        </p:tgtEl>
                                      </p:cBhvr>
                                    </p:animEffect>
                                    <p:animScale>
                                      <p:cBhvr>
                                        <p:cTn decel="100000" dur="500" fill="hold" id="21">
                                          <p:stCondLst>
                                            <p:cond delay="0"/>
                                          </p:stCondLst>
                                        </p:cTn>
                                        <p:tgtEl>
                                          <p:spTgt spid="104962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23" grpId="0"/>
      <p:bldP spid="1049624" grpId="0"/>
      <p:bldP spid="10496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74" name=""/>
        <p:cNvGrpSpPr/>
        <p:nvPr/>
      </p:nvGrpSpPr>
      <p:grpSpPr>
        <a:xfrm>
          <a:off x="0" y="0"/>
          <a:ext cx="0" cy="0"/>
          <a:chOff x="0" y="0"/>
          <a:chExt cx="0" cy="0"/>
        </a:xfrm>
      </p:grpSpPr>
      <p:pic>
        <p:nvPicPr>
          <p:cNvPr id="209728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62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63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3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632" name="文本框 58"/>
          <p:cNvSpPr txBox="1"/>
          <p:nvPr/>
        </p:nvSpPr>
        <p:spPr>
          <a:xfrm>
            <a:off x="3175327" y="653569"/>
            <a:ext cx="5841343"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安全机制</a:t>
            </a:r>
          </a:p>
        </p:txBody>
      </p:sp>
      <p:pic>
        <p:nvPicPr>
          <p:cNvPr id="2097287" name="图片 20" descr="011810_home_security.jpg"/>
          <p:cNvPicPr>
            <a:picLocks noChangeAspect="1" noChangeArrowheads="1"/>
          </p:cNvPicPr>
          <p:nvPr/>
        </p:nvPicPr>
        <p:blipFill>
          <a:blip xmlns:r="http://schemas.openxmlformats.org/officeDocument/2006/relationships" r:embed="rId2"/>
          <a:srcRect/>
          <a:stretch>
            <a:fillRect/>
          </a:stretch>
        </p:blipFill>
        <p:spPr bwMode="auto">
          <a:xfrm>
            <a:off x="5164090" y="2651113"/>
            <a:ext cx="1929151" cy="1929151"/>
          </a:xfrm>
          <a:prstGeom prst="rect"/>
          <a:noFill/>
          <a:ln>
            <a:noFill/>
          </a:ln>
        </p:spPr>
      </p:pic>
      <p:grpSp>
        <p:nvGrpSpPr>
          <p:cNvPr id="475" name="组合 182"/>
          <p:cNvGrpSpPr/>
          <p:nvPr/>
        </p:nvGrpSpPr>
        <p:grpSpPr bwMode="auto">
          <a:xfrm>
            <a:off x="4340416" y="5008965"/>
            <a:ext cx="3592445" cy="998363"/>
            <a:chOff x="2380085" y="5572140"/>
            <a:chExt cx="4383830" cy="1330928"/>
          </a:xfrm>
        </p:grpSpPr>
        <p:grpSp>
          <p:nvGrpSpPr>
            <p:cNvPr id="476" name="组合 42"/>
            <p:cNvGrpSpPr/>
            <p:nvPr/>
          </p:nvGrpSpPr>
          <p:grpSpPr bwMode="auto">
            <a:xfrm>
              <a:off x="2380085" y="5572140"/>
              <a:ext cx="2191915" cy="1330928"/>
              <a:chOff x="3454538" y="1596624"/>
              <a:chExt cx="2184251" cy="1769935"/>
            </a:xfrm>
          </p:grpSpPr>
          <p:grpSp>
            <p:nvGrpSpPr>
              <p:cNvPr id="477" name="组合 39"/>
              <p:cNvGrpSpPr/>
              <p:nvPr/>
            </p:nvGrpSpPr>
            <p:grpSpPr bwMode="auto">
              <a:xfrm>
                <a:off x="3468676" y="1596624"/>
                <a:ext cx="2170113" cy="1705373"/>
                <a:chOff x="1222653" y="1419663"/>
                <a:chExt cx="2170113" cy="2115914"/>
              </a:xfrm>
            </p:grpSpPr>
            <p:sp>
              <p:nvSpPr>
                <p:cNvPr id="1049633"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34"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35"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36" name="AutoShape 96"/>
                <p:cNvSpPr>
                  <a:spLocks noChangeArrowheads="1"/>
                </p:cNvSpPr>
                <p:nvPr/>
              </p:nvSpPr>
              <p:spPr bwMode="auto">
                <a:xfrm>
                  <a:off x="1273454" y="1438518"/>
                  <a:ext cx="2070099"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37"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38"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39" name="矩形 136"/>
              <p:cNvSpPr>
                <a:spLocks noChangeArrowheads="1"/>
              </p:cNvSpPr>
              <p:nvPr/>
            </p:nvSpPr>
            <p:spPr bwMode="auto">
              <a:xfrm>
                <a:off x="3454538" y="1893337"/>
                <a:ext cx="2182381" cy="1473222"/>
              </a:xfrm>
              <a:prstGeom prst="rect"/>
              <a:noFill/>
              <a:ln>
                <a:noFill/>
              </a:ln>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数据完整性</a:t>
                </a:r>
              </a:p>
            </p:txBody>
          </p:sp>
        </p:grpSp>
        <p:grpSp>
          <p:nvGrpSpPr>
            <p:cNvPr id="478" name="组合 42"/>
            <p:cNvGrpSpPr/>
            <p:nvPr/>
          </p:nvGrpSpPr>
          <p:grpSpPr bwMode="auto">
            <a:xfrm>
              <a:off x="4572000" y="5575644"/>
              <a:ext cx="2191915" cy="1282380"/>
              <a:chOff x="3454538" y="1596624"/>
              <a:chExt cx="2184251" cy="1705373"/>
            </a:xfrm>
          </p:grpSpPr>
          <p:grpSp>
            <p:nvGrpSpPr>
              <p:cNvPr id="479" name="组合 39"/>
              <p:cNvGrpSpPr/>
              <p:nvPr/>
            </p:nvGrpSpPr>
            <p:grpSpPr bwMode="auto">
              <a:xfrm>
                <a:off x="3468676" y="1596624"/>
                <a:ext cx="2170113" cy="1705373"/>
                <a:chOff x="1222653" y="1419663"/>
                <a:chExt cx="2170113" cy="2115914"/>
              </a:xfrm>
            </p:grpSpPr>
            <p:sp>
              <p:nvSpPr>
                <p:cNvPr id="1049640"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1"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2"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3" name="AutoShape 96"/>
                <p:cNvSpPr>
                  <a:spLocks noChangeArrowheads="1"/>
                </p:cNvSpPr>
                <p:nvPr/>
              </p:nvSpPr>
              <p:spPr bwMode="auto">
                <a:xfrm>
                  <a:off x="1273453" y="1438519"/>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4"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5"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46" name="矩形 145"/>
              <p:cNvSpPr>
                <a:spLocks noChangeArrowheads="1"/>
              </p:cNvSpPr>
              <p:nvPr/>
            </p:nvSpPr>
            <p:spPr bwMode="auto">
              <a:xfrm>
                <a:off x="3454538" y="1893337"/>
                <a:ext cx="2182381" cy="818457"/>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认证交换</a:t>
                </a:r>
              </a:p>
            </p:txBody>
          </p:sp>
        </p:grpSp>
      </p:grpSp>
      <p:grpSp>
        <p:nvGrpSpPr>
          <p:cNvPr id="480" name="组合 180"/>
          <p:cNvGrpSpPr/>
          <p:nvPr/>
        </p:nvGrpSpPr>
        <p:grpSpPr bwMode="auto">
          <a:xfrm>
            <a:off x="2408779" y="2276002"/>
            <a:ext cx="1644542" cy="2998518"/>
            <a:chOff x="-32" y="1928802"/>
            <a:chExt cx="2191947" cy="3997024"/>
          </a:xfrm>
        </p:grpSpPr>
        <p:grpSp>
          <p:nvGrpSpPr>
            <p:cNvPr id="481" name="组合 42"/>
            <p:cNvGrpSpPr/>
            <p:nvPr/>
          </p:nvGrpSpPr>
          <p:grpSpPr bwMode="auto">
            <a:xfrm>
              <a:off x="-32" y="3289628"/>
              <a:ext cx="2191915" cy="1282380"/>
              <a:chOff x="3454538" y="1596624"/>
              <a:chExt cx="2184251" cy="1705373"/>
            </a:xfrm>
          </p:grpSpPr>
          <p:grpSp>
            <p:nvGrpSpPr>
              <p:cNvPr id="482" name="组合 39"/>
              <p:cNvGrpSpPr/>
              <p:nvPr/>
            </p:nvGrpSpPr>
            <p:grpSpPr bwMode="auto">
              <a:xfrm>
                <a:off x="3468676" y="1596624"/>
                <a:ext cx="2170113" cy="1705373"/>
                <a:chOff x="1222653" y="1419663"/>
                <a:chExt cx="2170113" cy="2115914"/>
              </a:xfrm>
            </p:grpSpPr>
            <p:sp>
              <p:nvSpPr>
                <p:cNvPr id="1049647"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8"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49"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0"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1"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2"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53" name="矩形 118"/>
              <p:cNvSpPr>
                <a:spLocks noChangeArrowheads="1"/>
              </p:cNvSpPr>
              <p:nvPr/>
            </p:nvSpPr>
            <p:spPr bwMode="auto">
              <a:xfrm>
                <a:off x="3454538" y="1893338"/>
                <a:ext cx="2182381" cy="818389"/>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数字签名</a:t>
                </a:r>
              </a:p>
            </p:txBody>
          </p:sp>
        </p:grpSp>
        <p:grpSp>
          <p:nvGrpSpPr>
            <p:cNvPr id="483" name="组合 42"/>
            <p:cNvGrpSpPr/>
            <p:nvPr/>
          </p:nvGrpSpPr>
          <p:grpSpPr bwMode="auto">
            <a:xfrm>
              <a:off x="-32" y="4643446"/>
              <a:ext cx="2191915" cy="1282380"/>
              <a:chOff x="3454538" y="1596624"/>
              <a:chExt cx="2184251" cy="1705373"/>
            </a:xfrm>
          </p:grpSpPr>
          <p:grpSp>
            <p:nvGrpSpPr>
              <p:cNvPr id="484" name="组合 39"/>
              <p:cNvGrpSpPr/>
              <p:nvPr/>
            </p:nvGrpSpPr>
            <p:grpSpPr bwMode="auto">
              <a:xfrm>
                <a:off x="3468676" y="1596624"/>
                <a:ext cx="2170113" cy="1705373"/>
                <a:chOff x="1222653" y="1419663"/>
                <a:chExt cx="2170113" cy="2115914"/>
              </a:xfrm>
            </p:grpSpPr>
            <p:sp>
              <p:nvSpPr>
                <p:cNvPr id="1049654"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5"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6"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7"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8"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59"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60" name="矩形 127"/>
              <p:cNvSpPr>
                <a:spLocks noChangeArrowheads="1"/>
              </p:cNvSpPr>
              <p:nvPr/>
            </p:nvSpPr>
            <p:spPr bwMode="auto">
              <a:xfrm>
                <a:off x="3454538" y="1893338"/>
                <a:ext cx="2182381" cy="818389"/>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访问控制</a:t>
                </a:r>
              </a:p>
            </p:txBody>
          </p:sp>
        </p:grpSp>
        <p:grpSp>
          <p:nvGrpSpPr>
            <p:cNvPr id="485" name="组合 42"/>
            <p:cNvGrpSpPr/>
            <p:nvPr/>
          </p:nvGrpSpPr>
          <p:grpSpPr bwMode="auto">
            <a:xfrm>
              <a:off x="0" y="1928802"/>
              <a:ext cx="2191915" cy="1282380"/>
              <a:chOff x="3454538" y="1596624"/>
              <a:chExt cx="2184251" cy="1705373"/>
            </a:xfrm>
          </p:grpSpPr>
          <p:grpSp>
            <p:nvGrpSpPr>
              <p:cNvPr id="486" name="组合 39"/>
              <p:cNvGrpSpPr/>
              <p:nvPr/>
            </p:nvGrpSpPr>
            <p:grpSpPr bwMode="auto">
              <a:xfrm>
                <a:off x="3468676" y="1596624"/>
                <a:ext cx="2170113" cy="1705373"/>
                <a:chOff x="1222653" y="1419663"/>
                <a:chExt cx="2170113" cy="2115914"/>
              </a:xfrm>
            </p:grpSpPr>
            <p:sp>
              <p:nvSpPr>
                <p:cNvPr id="1049661"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2"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3"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4"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5"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6"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67" name="矩形 154"/>
              <p:cNvSpPr>
                <a:spLocks noChangeArrowheads="1"/>
              </p:cNvSpPr>
              <p:nvPr/>
            </p:nvSpPr>
            <p:spPr bwMode="auto">
              <a:xfrm>
                <a:off x="3454538" y="1893338"/>
                <a:ext cx="2182381" cy="818389"/>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加密</a:t>
                </a:r>
              </a:p>
            </p:txBody>
          </p:sp>
        </p:grpSp>
      </p:grpSp>
      <p:grpSp>
        <p:nvGrpSpPr>
          <p:cNvPr id="487" name="组合 181"/>
          <p:cNvGrpSpPr/>
          <p:nvPr/>
        </p:nvGrpSpPr>
        <p:grpSpPr bwMode="auto">
          <a:xfrm>
            <a:off x="7843464" y="2278384"/>
            <a:ext cx="1644542" cy="2835374"/>
            <a:chOff x="6858016" y="1932306"/>
            <a:chExt cx="2191915" cy="3779206"/>
          </a:xfrm>
        </p:grpSpPr>
        <p:grpSp>
          <p:nvGrpSpPr>
            <p:cNvPr id="488" name="组合 42"/>
            <p:cNvGrpSpPr/>
            <p:nvPr/>
          </p:nvGrpSpPr>
          <p:grpSpPr bwMode="auto">
            <a:xfrm>
              <a:off x="6858016" y="4429132"/>
              <a:ext cx="2191915" cy="1282380"/>
              <a:chOff x="3454538" y="1596624"/>
              <a:chExt cx="2184251" cy="1705373"/>
            </a:xfrm>
          </p:grpSpPr>
          <p:grpSp>
            <p:nvGrpSpPr>
              <p:cNvPr id="489" name="组合 39"/>
              <p:cNvGrpSpPr/>
              <p:nvPr/>
            </p:nvGrpSpPr>
            <p:grpSpPr bwMode="auto">
              <a:xfrm>
                <a:off x="3468676" y="1596624"/>
                <a:ext cx="2170113" cy="1705373"/>
                <a:chOff x="1222653" y="1419663"/>
                <a:chExt cx="2170113" cy="2115914"/>
              </a:xfrm>
            </p:grpSpPr>
            <p:sp>
              <p:nvSpPr>
                <p:cNvPr id="1049668"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69"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0"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1"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2"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3"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74" name="矩形 108"/>
              <p:cNvSpPr>
                <a:spLocks noChangeArrowheads="1"/>
              </p:cNvSpPr>
              <p:nvPr/>
            </p:nvSpPr>
            <p:spPr bwMode="auto">
              <a:xfrm>
                <a:off x="3454538" y="1893336"/>
                <a:ext cx="2182381" cy="818314"/>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流量填充</a:t>
                </a:r>
              </a:p>
            </p:txBody>
          </p:sp>
        </p:grpSp>
        <p:grpSp>
          <p:nvGrpSpPr>
            <p:cNvPr id="490" name="组合 42"/>
            <p:cNvGrpSpPr/>
            <p:nvPr/>
          </p:nvGrpSpPr>
          <p:grpSpPr bwMode="auto">
            <a:xfrm>
              <a:off x="6858016" y="3143248"/>
              <a:ext cx="2191915" cy="1282380"/>
              <a:chOff x="3454538" y="1596624"/>
              <a:chExt cx="2184251" cy="1705373"/>
            </a:xfrm>
          </p:grpSpPr>
          <p:grpSp>
            <p:nvGrpSpPr>
              <p:cNvPr id="491" name="组合 39"/>
              <p:cNvGrpSpPr/>
              <p:nvPr/>
            </p:nvGrpSpPr>
            <p:grpSpPr bwMode="auto">
              <a:xfrm>
                <a:off x="3468676" y="1596624"/>
                <a:ext cx="2170113" cy="1705373"/>
                <a:chOff x="1222653" y="1419663"/>
                <a:chExt cx="2170113" cy="2115914"/>
              </a:xfrm>
            </p:grpSpPr>
            <p:sp>
              <p:nvSpPr>
                <p:cNvPr id="1049675"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6"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7"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8"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79"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0"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81" name="矩形 163"/>
              <p:cNvSpPr>
                <a:spLocks noChangeArrowheads="1"/>
              </p:cNvSpPr>
              <p:nvPr/>
            </p:nvSpPr>
            <p:spPr bwMode="auto">
              <a:xfrm>
                <a:off x="3454538" y="1893336"/>
                <a:ext cx="2182381" cy="818314"/>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公证</a:t>
                </a:r>
              </a:p>
            </p:txBody>
          </p:sp>
        </p:grpSp>
        <p:grpSp>
          <p:nvGrpSpPr>
            <p:cNvPr id="492" name="组合 42"/>
            <p:cNvGrpSpPr/>
            <p:nvPr/>
          </p:nvGrpSpPr>
          <p:grpSpPr bwMode="auto">
            <a:xfrm>
              <a:off x="6858016" y="1932306"/>
              <a:ext cx="2191915" cy="1282380"/>
              <a:chOff x="3454538" y="1596624"/>
              <a:chExt cx="2184251" cy="1705373"/>
            </a:xfrm>
          </p:grpSpPr>
          <p:grpSp>
            <p:nvGrpSpPr>
              <p:cNvPr id="493" name="组合 39"/>
              <p:cNvGrpSpPr/>
              <p:nvPr/>
            </p:nvGrpSpPr>
            <p:grpSpPr bwMode="auto">
              <a:xfrm>
                <a:off x="3468676" y="1596624"/>
                <a:ext cx="2170113" cy="1705373"/>
                <a:chOff x="1222653" y="1419663"/>
                <a:chExt cx="2170113" cy="2115914"/>
              </a:xfrm>
            </p:grpSpPr>
            <p:sp>
              <p:nvSpPr>
                <p:cNvPr id="1049682"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3"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4"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5"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6"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sp>
              <p:nvSpPr>
                <p:cNvPr id="1049687"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en-US" sz="1950" lang="zh-CN">
                    <a:latin typeface="Gulim" pitchFamily="34" charset="-127"/>
                  </a:endParaRPr>
                </a:p>
              </p:txBody>
            </p:sp>
          </p:grpSp>
          <p:sp>
            <p:nvSpPr>
              <p:cNvPr id="1049688" name="矩形 172"/>
              <p:cNvSpPr>
                <a:spLocks noChangeArrowheads="1"/>
              </p:cNvSpPr>
              <p:nvPr/>
            </p:nvSpPr>
            <p:spPr bwMode="auto">
              <a:xfrm>
                <a:off x="3454538" y="1893336"/>
                <a:ext cx="2182381" cy="818314"/>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chemeClr val="bg1"/>
                    </a:solidFill>
                    <a:latin typeface="方正正大黑简体" panose="02000000000000000000" pitchFamily="2" charset="-122"/>
                    <a:ea typeface="方正正大黑简体" panose="02000000000000000000" pitchFamily="2" charset="-122"/>
                  </a:rPr>
                  <a:t>路由控制</a:t>
                </a:r>
              </a:p>
            </p:txBody>
          </p:sp>
        </p:grpSp>
      </p:grpSp>
      <p:sp>
        <p:nvSpPr>
          <p:cNvPr id="1049689" name="AutoShape 5"/>
          <p:cNvSpPr>
            <a:spLocks noChangeArrowheads="1"/>
          </p:cNvSpPr>
          <p:nvPr/>
        </p:nvSpPr>
        <p:spPr bwMode="gray">
          <a:xfrm>
            <a:off x="4251019" y="1542478"/>
            <a:ext cx="3592445" cy="510778"/>
          </a:xfrm>
          <a:prstGeom prst="roundRect">
            <a:avLst>
              <a:gd name="adj" fmla="val 16667"/>
            </a:avLst>
          </a:prstGeom>
          <a:solidFill>
            <a:srgbClr val="FFC000"/>
          </a:solidFill>
        </p:spPr>
        <p:style>
          <a:lnRef idx="3">
            <a:schemeClr val="lt1"/>
          </a:lnRef>
          <a:fillRef idx="1">
            <a:schemeClr val="accent1"/>
          </a:fillRef>
          <a:effectRef idx="1">
            <a:schemeClr val="accent1"/>
          </a:effectRef>
          <a:fontRef idx="minor">
            <a:schemeClr val="lt1"/>
          </a:fontRef>
        </p:style>
        <p:txBody>
          <a:bodyPr anchor="ctr" wrap="square">
            <a:spAutoFit/>
          </a:bodyPr>
          <a:p>
            <a:pPr algn="ctr"/>
            <a:r>
              <a:rPr altLang="zh-CN" dirty="0" sz="2400" lang="en-US">
                <a:solidFill>
                  <a:schemeClr val="bg1"/>
                </a:solidFill>
                <a:latin typeface="方正正大黑简体" panose="02000000000000000000" pitchFamily="2" charset="-122"/>
                <a:ea typeface="方正正大黑简体" panose="02000000000000000000" pitchFamily="2" charset="-122"/>
              </a:rPr>
              <a:t>X.800</a:t>
            </a:r>
            <a:r>
              <a:rPr altLang="en-US" dirty="0" sz="2400" lang="zh-CN">
                <a:solidFill>
                  <a:schemeClr val="bg1"/>
                </a:solidFill>
                <a:latin typeface="方正正大黑简体" panose="02000000000000000000" pitchFamily="2" charset="-122"/>
                <a:ea typeface="方正正大黑简体" panose="02000000000000000000" pitchFamily="2" charset="-122"/>
              </a:rPr>
              <a:t>定义的安全机制</a:t>
            </a:r>
          </a:p>
        </p:txBody>
      </p:sp>
      <p:sp>
        <p:nvSpPr>
          <p:cNvPr id="1049690" name="右箭头 183"/>
          <p:cNvSpPr/>
          <p:nvPr/>
        </p:nvSpPr>
        <p:spPr bwMode="auto">
          <a:xfrm flipH="1">
            <a:off x="4546859" y="3368531"/>
            <a:ext cx="294739" cy="515099"/>
          </a:xfrm>
          <a:prstGeom prst="rightArrow"/>
          <a:solidFill>
            <a:srgbClr val="0070C0"/>
          </a:solidFill>
          <a:ln w="46990" cap="flat" cmpd="sng" algn="ctr">
            <a:noFill/>
            <a:prstDash val="solid"/>
            <a:round/>
            <a:headEnd type="none" w="med" len="med"/>
            <a:tailEnd type="none" w="med" len="sm"/>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
        <p:nvSpPr>
          <p:cNvPr id="1049691" name="右箭头 184"/>
          <p:cNvSpPr/>
          <p:nvPr/>
        </p:nvSpPr>
        <p:spPr bwMode="auto">
          <a:xfrm flipH="1">
            <a:off x="7387974" y="3422119"/>
            <a:ext cx="294739" cy="515099"/>
          </a:xfrm>
          <a:prstGeom prst="rightArrow"/>
          <a:solidFill>
            <a:srgbClr val="0070C0"/>
          </a:solidFill>
          <a:ln w="46990" cap="flat" cmpd="sng" algn="ctr">
            <a:noFill/>
            <a:prstDash val="solid"/>
            <a:round/>
            <a:headEnd type="none" w="med" len="med"/>
            <a:tailEnd type="none" w="med" len="sm"/>
          </a:ln>
          <a:effectLst>
            <a:outerShdw algn="ctr" blurRad="149987" dir="8460000" dist="250190">
              <a:srgbClr val="000000">
                <a:alpha val="28000"/>
              </a:srgbClr>
            </a:outerShdw>
          </a:effectLst>
          <a:scene3d>
            <a:camera prst="orthographicFront">
              <a:rot lat="0" lon="0" rev="1080000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
        <p:nvSpPr>
          <p:cNvPr id="1049692" name="右箭头 185"/>
          <p:cNvSpPr/>
          <p:nvPr/>
        </p:nvSpPr>
        <p:spPr bwMode="auto">
          <a:xfrm flipH="1">
            <a:off x="5974835" y="4440288"/>
            <a:ext cx="294739" cy="515099"/>
          </a:xfrm>
          <a:prstGeom prst="rightArrow"/>
          <a:solidFill>
            <a:srgbClr val="0070C0"/>
          </a:solidFill>
          <a:ln w="46990" cap="flat" cmpd="sng" algn="ctr">
            <a:noFill/>
            <a:prstDash val="solid"/>
            <a:round/>
            <a:headEnd type="none" w="med" len="med"/>
            <a:tailEnd type="none" w="med" len="sm"/>
          </a:ln>
          <a:effectLst>
            <a:outerShdw algn="ctr" blurRad="149987" dir="8460000" dist="250190">
              <a:srgbClr val="000000">
                <a:alpha val="28000"/>
              </a:srgbClr>
            </a:outerShdw>
          </a:effectLst>
          <a:scene3d>
            <a:camera prst="orthographicFront">
              <a:rot lat="0" lon="0" rev="540000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
        <p:nvSpPr>
          <p:cNvPr id="1049693" name="右箭头 68"/>
          <p:cNvSpPr/>
          <p:nvPr/>
        </p:nvSpPr>
        <p:spPr bwMode="auto">
          <a:xfrm flipH="1">
            <a:off x="6021490" y="2329582"/>
            <a:ext cx="294739" cy="515099"/>
          </a:xfrm>
          <a:prstGeom prst="rightArrow"/>
          <a:solidFill>
            <a:srgbClr val="0070C0"/>
          </a:solidFill>
          <a:ln w="46990" cap="flat" cmpd="sng" algn="ctr">
            <a:noFill/>
            <a:prstDash val="solid"/>
            <a:round/>
            <a:headEnd type="none" w="med" len="med"/>
            <a:tailEnd type="none" w="med" len="sm"/>
          </a:ln>
          <a:effectLst>
            <a:outerShdw algn="ctr" blurRad="149987" dir="8460000" dist="250190">
              <a:srgbClr val="000000">
                <a:alpha val="28000"/>
              </a:srgbClr>
            </a:outerShdw>
          </a:effectLst>
          <a:scene3d>
            <a:camera prst="orthographicFront">
              <a:rot lat="0" lon="0" rev="5400000"/>
            </a:camera>
            <a:lightRig dir="t" rig="contrasting">
              <a:rot lat="0" lon="0" rev="1500000"/>
            </a:lightRig>
          </a:scene3d>
          <a:sp3d prstMaterial="metal">
            <a:bevelT w="88900" h="88900"/>
          </a:sp3d>
        </p:spPr>
        <p:txBody>
          <a:bodyPr anchor="ctr" wrap="none"/>
          <a:p>
            <a:pPr algn="ctr" eaLnBrk="1" hangingPunct="1" latinLnBrk="1">
              <a:lnSpc>
                <a:spcPct val="80000"/>
              </a:lnSpc>
              <a:spcBef>
                <a:spcPct val="50000"/>
              </a:spcBef>
              <a:buClr>
                <a:srgbClr val="FF0000"/>
              </a:buClr>
              <a:buFont typeface="Wingdings" panose="05000000000000000000" pitchFamily="2" charset="2"/>
              <a:buNone/>
            </a:pPr>
            <a:endParaRPr altLang="en-US" sz="750" kumimoji="1" lang="zh-CN">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632"/>
                                        </p:tgtEl>
                                        <p:attrNameLst>
                                          <p:attrName>style.visibility</p:attrName>
                                        </p:attrNameLst>
                                      </p:cBhvr>
                                      <p:to>
                                        <p:strVal val="visible"/>
                                      </p:to>
                                    </p:set>
                                    <p:animEffect transition="in" filter="fade">
                                      <p:cBhvr>
                                        <p:cTn dur="500" id="7">
                                          <p:stCondLst>
                                            <p:cond delay="0"/>
                                          </p:stCondLst>
                                        </p:cTn>
                                        <p:tgtEl>
                                          <p:spTgt spid="1049632"/>
                                        </p:tgtEl>
                                      </p:cBhvr>
                                    </p:animEffect>
                                    <p:set>
                                      <p:cBhvr>
                                        <p:cTn dur="500" fill="hold" id="8">
                                          <p:stCondLst>
                                            <p:cond delay="500"/>
                                          </p:stCondLst>
                                        </p:cTn>
                                        <p:tgtEl>
                                          <p:spTgt spid="1049632"/>
                                        </p:tgtEl>
                                        <p:attrNameLst>
                                          <p:attrName>style.visibility</p:attrName>
                                        </p:attrNameLst>
                                      </p:cBhvr>
                                      <p:to>
                                        <p:strVal val="visible"/>
                                      </p:to>
                                    </p:set>
                                    <p:anim calcmode="lin" to="0" valueType="num">
                                      <p:cBhvr>
                                        <p:cTn decel="100000" dur="1000" fill="hold" id="9">
                                          <p:stCondLst>
                                            <p:cond delay="0"/>
                                          </p:stCondLst>
                                        </p:cTn>
                                        <p:tgtEl>
                                          <p:spTgt spid="1049632"/>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500"/>
                            </p:stCondLst>
                            <p:childTnLst>
                              <p:par>
                                <p:cTn fill="hold" grpId="0" id="11" nodeType="afterEffect" presetClass="entr" presetID="23" presetSubtype="528">
                                  <p:stCondLst>
                                    <p:cond delay="0"/>
                                  </p:stCondLst>
                                  <p:childTnLst>
                                    <p:set>
                                      <p:cBhvr>
                                        <p:cTn dur="1" fill="hold" id="12">
                                          <p:stCondLst>
                                            <p:cond delay="0"/>
                                          </p:stCondLst>
                                        </p:cTn>
                                        <p:tgtEl>
                                          <p:spTgt spid="1049689"/>
                                        </p:tgtEl>
                                        <p:attrNameLst>
                                          <p:attrName>style.visibility</p:attrName>
                                        </p:attrNameLst>
                                      </p:cBhvr>
                                      <p:to>
                                        <p:strVal val="visible"/>
                                      </p:to>
                                    </p:set>
                                    <p:anim calcmode="lin" valueType="num">
                                      <p:cBhvr>
                                        <p:cTn dur="500" fill="hold" id="13"/>
                                        <p:tgtEl>
                                          <p:spTgt spid="1049689"/>
                                        </p:tgtEl>
                                        <p:attrNameLst>
                                          <p:attrName>ppt_w</p:attrName>
                                        </p:attrNameLst>
                                      </p:cBhvr>
                                      <p:tavLst>
                                        <p:tav tm="0">
                                          <p:val>
                                            <p:fltVal val="0.0"/>
                                          </p:val>
                                        </p:tav>
                                        <p:tav tm="100000">
                                          <p:val>
                                            <p:strVal val="#ppt_w"/>
                                          </p:val>
                                        </p:tav>
                                      </p:tavLst>
                                    </p:anim>
                                    <p:anim calcmode="lin" valueType="num">
                                      <p:cBhvr>
                                        <p:cTn dur="500" fill="hold" id="14"/>
                                        <p:tgtEl>
                                          <p:spTgt spid="1049689"/>
                                        </p:tgtEl>
                                        <p:attrNameLst>
                                          <p:attrName>ppt_h</p:attrName>
                                        </p:attrNameLst>
                                      </p:cBhvr>
                                      <p:tavLst>
                                        <p:tav tm="0">
                                          <p:val>
                                            <p:fltVal val="0.0"/>
                                          </p:val>
                                        </p:tav>
                                        <p:tav tm="100000">
                                          <p:val>
                                            <p:strVal val="#ppt_h"/>
                                          </p:val>
                                        </p:tav>
                                      </p:tavLst>
                                    </p:anim>
                                    <p:anim calcmode="lin" valueType="num">
                                      <p:cBhvr>
                                        <p:cTn dur="500" fill="hold" id="15"/>
                                        <p:tgtEl>
                                          <p:spTgt spid="1049689"/>
                                        </p:tgtEl>
                                        <p:attrNameLst>
                                          <p:attrName>ppt_x</p:attrName>
                                        </p:attrNameLst>
                                      </p:cBhvr>
                                      <p:tavLst>
                                        <p:tav tm="0">
                                          <p:val>
                                            <p:fltVal val="0.5"/>
                                          </p:val>
                                        </p:tav>
                                        <p:tav tm="100000">
                                          <p:val>
                                            <p:strVal val="#ppt_x"/>
                                          </p:val>
                                        </p:tav>
                                      </p:tavLst>
                                    </p:anim>
                                    <p:anim calcmode="lin" valueType="num">
                                      <p:cBhvr>
                                        <p:cTn dur="500" fill="hold" id="16"/>
                                        <p:tgtEl>
                                          <p:spTgt spid="1049689"/>
                                        </p:tgtEl>
                                        <p:attrNameLst>
                                          <p:attrName>ppt_y</p:attrName>
                                        </p:attrNameLst>
                                      </p:cBhvr>
                                      <p:tavLst>
                                        <p:tav tm="0">
                                          <p:val>
                                            <p:fltVal val="0.5"/>
                                          </p:val>
                                        </p:tav>
                                        <p:tav tm="100000">
                                          <p:val>
                                            <p:strVal val="#ppt_y"/>
                                          </p:val>
                                        </p:tav>
                                      </p:tavLst>
                                    </p:anim>
                                  </p:childTnLst>
                                </p:cTn>
                              </p:par>
                            </p:childTnLst>
                          </p:cTn>
                        </p:par>
                        <p:par>
                          <p:cTn fill="hold" id="17">
                            <p:stCondLst>
                              <p:cond delay="2000"/>
                            </p:stCondLst>
                            <p:childTnLst>
                              <p:par>
                                <p:cTn fill="hold" id="18" nodeType="afterEffect" presetClass="entr" presetID="12" presetSubtype="1">
                                  <p:stCondLst>
                                    <p:cond delay="0"/>
                                  </p:stCondLst>
                                  <p:childTnLst>
                                    <p:set>
                                      <p:cBhvr>
                                        <p:cTn dur="1" fill="hold" id="19">
                                          <p:stCondLst>
                                            <p:cond delay="0"/>
                                          </p:stCondLst>
                                        </p:cTn>
                                        <p:tgtEl>
                                          <p:spTgt spid="1049693"/>
                                        </p:tgtEl>
                                        <p:attrNameLst>
                                          <p:attrName>style.visibility</p:attrName>
                                        </p:attrNameLst>
                                      </p:cBhvr>
                                      <p:to>
                                        <p:strVal val="visible"/>
                                      </p:to>
                                    </p:set>
                                    <p:animEffect transition="in" filter="slide(fromTop)">
                                      <p:cBhvr>
                                        <p:cTn dur="500" id="20"/>
                                        <p:tgtEl>
                                          <p:spTgt spid="1049693"/>
                                        </p:tgtEl>
                                      </p:cBhvr>
                                    </p:animEffect>
                                  </p:childTnLst>
                                </p:cTn>
                              </p:par>
                            </p:childTnLst>
                          </p:cTn>
                        </p:par>
                        <p:par>
                          <p:cTn fill="hold" id="21">
                            <p:stCondLst>
                              <p:cond delay="2500"/>
                            </p:stCondLst>
                            <p:childTnLst>
                              <p:par>
                                <p:cTn fill="hold" id="22" nodeType="afterEffect" presetClass="entr" presetID="23" presetSubtype="528">
                                  <p:stCondLst>
                                    <p:cond delay="0"/>
                                  </p:stCondLst>
                                  <p:childTnLst>
                                    <p:set>
                                      <p:cBhvr>
                                        <p:cTn dur="1" fill="hold" id="23">
                                          <p:stCondLst>
                                            <p:cond delay="0"/>
                                          </p:stCondLst>
                                        </p:cTn>
                                        <p:tgtEl>
                                          <p:spTgt spid="2097287"/>
                                        </p:tgtEl>
                                        <p:attrNameLst>
                                          <p:attrName>style.visibility</p:attrName>
                                        </p:attrNameLst>
                                      </p:cBhvr>
                                      <p:to>
                                        <p:strVal val="visible"/>
                                      </p:to>
                                    </p:set>
                                    <p:anim calcmode="lin" valueType="num">
                                      <p:cBhvr>
                                        <p:cTn dur="500" fill="hold" id="24"/>
                                        <p:tgtEl>
                                          <p:spTgt spid="2097287"/>
                                        </p:tgtEl>
                                        <p:attrNameLst>
                                          <p:attrName>ppt_w</p:attrName>
                                        </p:attrNameLst>
                                      </p:cBhvr>
                                      <p:tavLst>
                                        <p:tav tm="0">
                                          <p:val>
                                            <p:fltVal val="0.0"/>
                                          </p:val>
                                        </p:tav>
                                        <p:tav tm="100000">
                                          <p:val>
                                            <p:strVal val="#ppt_w"/>
                                          </p:val>
                                        </p:tav>
                                      </p:tavLst>
                                    </p:anim>
                                    <p:anim calcmode="lin" valueType="num">
                                      <p:cBhvr>
                                        <p:cTn dur="500" fill="hold" id="25"/>
                                        <p:tgtEl>
                                          <p:spTgt spid="2097287"/>
                                        </p:tgtEl>
                                        <p:attrNameLst>
                                          <p:attrName>ppt_h</p:attrName>
                                        </p:attrNameLst>
                                      </p:cBhvr>
                                      <p:tavLst>
                                        <p:tav tm="0">
                                          <p:val>
                                            <p:fltVal val="0.0"/>
                                          </p:val>
                                        </p:tav>
                                        <p:tav tm="100000">
                                          <p:val>
                                            <p:strVal val="#ppt_h"/>
                                          </p:val>
                                        </p:tav>
                                      </p:tavLst>
                                    </p:anim>
                                    <p:anim calcmode="lin" valueType="num">
                                      <p:cBhvr>
                                        <p:cTn dur="500" fill="hold" id="26"/>
                                        <p:tgtEl>
                                          <p:spTgt spid="2097287"/>
                                        </p:tgtEl>
                                        <p:attrNameLst>
                                          <p:attrName>ppt_x</p:attrName>
                                        </p:attrNameLst>
                                      </p:cBhvr>
                                      <p:tavLst>
                                        <p:tav tm="0">
                                          <p:val>
                                            <p:fltVal val="0.5"/>
                                          </p:val>
                                        </p:tav>
                                        <p:tav tm="100000">
                                          <p:val>
                                            <p:strVal val="#ppt_x"/>
                                          </p:val>
                                        </p:tav>
                                      </p:tavLst>
                                    </p:anim>
                                    <p:anim calcmode="lin" valueType="num">
                                      <p:cBhvr>
                                        <p:cTn dur="500" fill="hold" id="27"/>
                                        <p:tgtEl>
                                          <p:spTgt spid="2097287"/>
                                        </p:tgtEl>
                                        <p:attrNameLst>
                                          <p:attrName>ppt_y</p:attrName>
                                        </p:attrNameLst>
                                      </p:cBhvr>
                                      <p:tavLst>
                                        <p:tav tm="0">
                                          <p:val>
                                            <p:fltVal val="0.5"/>
                                          </p:val>
                                        </p:tav>
                                        <p:tav tm="100000">
                                          <p:val>
                                            <p:strVal val="#ppt_y"/>
                                          </p:val>
                                        </p:tav>
                                      </p:tavLst>
                                    </p:anim>
                                  </p:childTnLst>
                                </p:cTn>
                              </p:par>
                            </p:childTnLst>
                          </p:cTn>
                        </p:par>
                        <p:par>
                          <p:cTn fill="hold" id="28">
                            <p:stCondLst>
                              <p:cond delay="3000"/>
                            </p:stCondLst>
                            <p:childTnLst>
                              <p:par>
                                <p:cTn fill="hold" id="29" nodeType="afterEffect" presetClass="entr" presetID="12" presetSubtype="2">
                                  <p:stCondLst>
                                    <p:cond delay="0"/>
                                  </p:stCondLst>
                                  <p:childTnLst>
                                    <p:set>
                                      <p:cBhvr>
                                        <p:cTn dur="1" fill="hold" id="30">
                                          <p:stCondLst>
                                            <p:cond delay="0"/>
                                          </p:stCondLst>
                                        </p:cTn>
                                        <p:tgtEl>
                                          <p:spTgt spid="1049690"/>
                                        </p:tgtEl>
                                        <p:attrNameLst>
                                          <p:attrName>style.visibility</p:attrName>
                                        </p:attrNameLst>
                                      </p:cBhvr>
                                      <p:to>
                                        <p:strVal val="visible"/>
                                      </p:to>
                                    </p:set>
                                    <p:animEffect transition="in" filter="slide(fromRight)">
                                      <p:cBhvr>
                                        <p:cTn dur="500" id="31"/>
                                        <p:tgtEl>
                                          <p:spTgt spid="1049690"/>
                                        </p:tgtEl>
                                      </p:cBhvr>
                                    </p:animEffect>
                                  </p:childTnLst>
                                </p:cTn>
                              </p:par>
                              <p:par>
                                <p:cTn fill="hold" id="32" nodeType="withEffect" presetClass="entr" presetID="12" presetSubtype="1">
                                  <p:stCondLst>
                                    <p:cond delay="0"/>
                                  </p:stCondLst>
                                  <p:childTnLst>
                                    <p:set>
                                      <p:cBhvr>
                                        <p:cTn dur="1" fill="hold" id="33">
                                          <p:stCondLst>
                                            <p:cond delay="0"/>
                                          </p:stCondLst>
                                        </p:cTn>
                                        <p:tgtEl>
                                          <p:spTgt spid="1049692"/>
                                        </p:tgtEl>
                                        <p:attrNameLst>
                                          <p:attrName>style.visibility</p:attrName>
                                        </p:attrNameLst>
                                      </p:cBhvr>
                                      <p:to>
                                        <p:strVal val="visible"/>
                                      </p:to>
                                    </p:set>
                                    <p:animEffect transition="in" filter="slide(fromTop)">
                                      <p:cBhvr>
                                        <p:cTn dur="500" id="34"/>
                                        <p:tgtEl>
                                          <p:spTgt spid="1049692"/>
                                        </p:tgtEl>
                                      </p:cBhvr>
                                    </p:animEffect>
                                  </p:childTnLst>
                                </p:cTn>
                              </p:par>
                              <p:par>
                                <p:cTn fill="hold" id="35" nodeType="withEffect" presetClass="entr" presetID="12" presetSubtype="8">
                                  <p:stCondLst>
                                    <p:cond delay="0"/>
                                  </p:stCondLst>
                                  <p:childTnLst>
                                    <p:set>
                                      <p:cBhvr>
                                        <p:cTn dur="1" fill="hold" id="36">
                                          <p:stCondLst>
                                            <p:cond delay="0"/>
                                          </p:stCondLst>
                                        </p:cTn>
                                        <p:tgtEl>
                                          <p:spTgt spid="1049691"/>
                                        </p:tgtEl>
                                        <p:attrNameLst>
                                          <p:attrName>style.visibility</p:attrName>
                                        </p:attrNameLst>
                                      </p:cBhvr>
                                      <p:to>
                                        <p:strVal val="visible"/>
                                      </p:to>
                                    </p:set>
                                    <p:animEffect transition="in" filter="slide(fromLeft)">
                                      <p:cBhvr>
                                        <p:cTn dur="500" id="37"/>
                                        <p:tgtEl>
                                          <p:spTgt spid="1049691"/>
                                        </p:tgtEl>
                                      </p:cBhvr>
                                    </p:animEffect>
                                  </p:childTnLst>
                                </p:cTn>
                              </p:par>
                            </p:childTnLst>
                          </p:cTn>
                        </p:par>
                        <p:par>
                          <p:cTn fill="hold" id="38">
                            <p:stCondLst>
                              <p:cond delay="3500"/>
                            </p:stCondLst>
                            <p:childTnLst>
                              <p:par>
                                <p:cTn fill="hold" id="39" nodeType="afterEffect" presetClass="entr" presetID="23" presetSubtype="528">
                                  <p:stCondLst>
                                    <p:cond delay="0"/>
                                  </p:stCondLst>
                                  <p:childTnLst>
                                    <p:set>
                                      <p:cBhvr>
                                        <p:cTn dur="1" fill="hold" id="40">
                                          <p:stCondLst>
                                            <p:cond delay="0"/>
                                          </p:stCondLst>
                                        </p:cTn>
                                        <p:tgtEl>
                                          <p:spTgt spid="480"/>
                                        </p:tgtEl>
                                        <p:attrNameLst>
                                          <p:attrName>style.visibility</p:attrName>
                                        </p:attrNameLst>
                                      </p:cBhvr>
                                      <p:to>
                                        <p:strVal val="visible"/>
                                      </p:to>
                                    </p:set>
                                    <p:anim calcmode="lin" valueType="num">
                                      <p:cBhvr>
                                        <p:cTn dur="500" fill="hold" id="41"/>
                                        <p:tgtEl>
                                          <p:spTgt spid="480"/>
                                        </p:tgtEl>
                                        <p:attrNameLst>
                                          <p:attrName>ppt_w</p:attrName>
                                        </p:attrNameLst>
                                      </p:cBhvr>
                                      <p:tavLst>
                                        <p:tav tm="0">
                                          <p:val>
                                            <p:fltVal val="0.0"/>
                                          </p:val>
                                        </p:tav>
                                        <p:tav tm="100000">
                                          <p:val>
                                            <p:strVal val="#ppt_w"/>
                                          </p:val>
                                        </p:tav>
                                      </p:tavLst>
                                    </p:anim>
                                    <p:anim calcmode="lin" valueType="num">
                                      <p:cBhvr>
                                        <p:cTn dur="500" fill="hold" id="42"/>
                                        <p:tgtEl>
                                          <p:spTgt spid="480"/>
                                        </p:tgtEl>
                                        <p:attrNameLst>
                                          <p:attrName>ppt_h</p:attrName>
                                        </p:attrNameLst>
                                      </p:cBhvr>
                                      <p:tavLst>
                                        <p:tav tm="0">
                                          <p:val>
                                            <p:fltVal val="0.0"/>
                                          </p:val>
                                        </p:tav>
                                        <p:tav tm="100000">
                                          <p:val>
                                            <p:strVal val="#ppt_h"/>
                                          </p:val>
                                        </p:tav>
                                      </p:tavLst>
                                    </p:anim>
                                    <p:anim calcmode="lin" valueType="num">
                                      <p:cBhvr>
                                        <p:cTn dur="500" fill="hold" id="43"/>
                                        <p:tgtEl>
                                          <p:spTgt spid="480"/>
                                        </p:tgtEl>
                                        <p:attrNameLst>
                                          <p:attrName>ppt_x</p:attrName>
                                        </p:attrNameLst>
                                      </p:cBhvr>
                                      <p:tavLst>
                                        <p:tav tm="0">
                                          <p:val>
                                            <p:fltVal val="0.5"/>
                                          </p:val>
                                        </p:tav>
                                        <p:tav tm="100000">
                                          <p:val>
                                            <p:strVal val="#ppt_x"/>
                                          </p:val>
                                        </p:tav>
                                      </p:tavLst>
                                    </p:anim>
                                    <p:anim calcmode="lin" valueType="num">
                                      <p:cBhvr>
                                        <p:cTn dur="500" fill="hold" id="44"/>
                                        <p:tgtEl>
                                          <p:spTgt spid="480"/>
                                        </p:tgtEl>
                                        <p:attrNameLst>
                                          <p:attrName>ppt_y</p:attrName>
                                        </p:attrNameLst>
                                      </p:cBhvr>
                                      <p:tavLst>
                                        <p:tav tm="0">
                                          <p:val>
                                            <p:fltVal val="0.5"/>
                                          </p:val>
                                        </p:tav>
                                        <p:tav tm="100000">
                                          <p:val>
                                            <p:strVal val="#ppt_y"/>
                                          </p:val>
                                        </p:tav>
                                      </p:tavLst>
                                    </p:anim>
                                  </p:childTnLst>
                                </p:cTn>
                              </p:par>
                              <p:par>
                                <p:cTn fill="hold" id="45" nodeType="withEffect" presetClass="entr" presetID="23" presetSubtype="528">
                                  <p:stCondLst>
                                    <p:cond delay="0"/>
                                  </p:stCondLst>
                                  <p:childTnLst>
                                    <p:set>
                                      <p:cBhvr>
                                        <p:cTn dur="1" fill="hold" id="46">
                                          <p:stCondLst>
                                            <p:cond delay="0"/>
                                          </p:stCondLst>
                                        </p:cTn>
                                        <p:tgtEl>
                                          <p:spTgt spid="475"/>
                                        </p:tgtEl>
                                        <p:attrNameLst>
                                          <p:attrName>style.visibility</p:attrName>
                                        </p:attrNameLst>
                                      </p:cBhvr>
                                      <p:to>
                                        <p:strVal val="visible"/>
                                      </p:to>
                                    </p:set>
                                    <p:anim calcmode="lin" valueType="num">
                                      <p:cBhvr>
                                        <p:cTn dur="500" fill="hold" id="47"/>
                                        <p:tgtEl>
                                          <p:spTgt spid="475"/>
                                        </p:tgtEl>
                                        <p:attrNameLst>
                                          <p:attrName>ppt_w</p:attrName>
                                        </p:attrNameLst>
                                      </p:cBhvr>
                                      <p:tavLst>
                                        <p:tav tm="0">
                                          <p:val>
                                            <p:fltVal val="0.0"/>
                                          </p:val>
                                        </p:tav>
                                        <p:tav tm="100000">
                                          <p:val>
                                            <p:strVal val="#ppt_w"/>
                                          </p:val>
                                        </p:tav>
                                      </p:tavLst>
                                    </p:anim>
                                    <p:anim calcmode="lin" valueType="num">
                                      <p:cBhvr>
                                        <p:cTn dur="500" fill="hold" id="48"/>
                                        <p:tgtEl>
                                          <p:spTgt spid="475"/>
                                        </p:tgtEl>
                                        <p:attrNameLst>
                                          <p:attrName>ppt_h</p:attrName>
                                        </p:attrNameLst>
                                      </p:cBhvr>
                                      <p:tavLst>
                                        <p:tav tm="0">
                                          <p:val>
                                            <p:fltVal val="0.0"/>
                                          </p:val>
                                        </p:tav>
                                        <p:tav tm="100000">
                                          <p:val>
                                            <p:strVal val="#ppt_h"/>
                                          </p:val>
                                        </p:tav>
                                      </p:tavLst>
                                    </p:anim>
                                    <p:anim calcmode="lin" valueType="num">
                                      <p:cBhvr>
                                        <p:cTn dur="500" fill="hold" id="49"/>
                                        <p:tgtEl>
                                          <p:spTgt spid="475"/>
                                        </p:tgtEl>
                                        <p:attrNameLst>
                                          <p:attrName>ppt_x</p:attrName>
                                        </p:attrNameLst>
                                      </p:cBhvr>
                                      <p:tavLst>
                                        <p:tav tm="0">
                                          <p:val>
                                            <p:fltVal val="0.5"/>
                                          </p:val>
                                        </p:tav>
                                        <p:tav tm="100000">
                                          <p:val>
                                            <p:strVal val="#ppt_x"/>
                                          </p:val>
                                        </p:tav>
                                      </p:tavLst>
                                    </p:anim>
                                    <p:anim calcmode="lin" valueType="num">
                                      <p:cBhvr>
                                        <p:cTn dur="500" fill="hold" id="50"/>
                                        <p:tgtEl>
                                          <p:spTgt spid="475"/>
                                        </p:tgtEl>
                                        <p:attrNameLst>
                                          <p:attrName>ppt_y</p:attrName>
                                        </p:attrNameLst>
                                      </p:cBhvr>
                                      <p:tavLst>
                                        <p:tav tm="0">
                                          <p:val>
                                            <p:fltVal val="0.5"/>
                                          </p:val>
                                        </p:tav>
                                        <p:tav tm="100000">
                                          <p:val>
                                            <p:strVal val="#ppt_y"/>
                                          </p:val>
                                        </p:tav>
                                      </p:tavLst>
                                    </p:anim>
                                  </p:childTnLst>
                                </p:cTn>
                              </p:par>
                              <p:par>
                                <p:cTn fill="hold" id="51" nodeType="withEffect" presetClass="entr" presetID="23" presetSubtype="528">
                                  <p:stCondLst>
                                    <p:cond delay="0"/>
                                  </p:stCondLst>
                                  <p:childTnLst>
                                    <p:set>
                                      <p:cBhvr>
                                        <p:cTn dur="1" fill="hold" id="52">
                                          <p:stCondLst>
                                            <p:cond delay="0"/>
                                          </p:stCondLst>
                                        </p:cTn>
                                        <p:tgtEl>
                                          <p:spTgt spid="487"/>
                                        </p:tgtEl>
                                        <p:attrNameLst>
                                          <p:attrName>style.visibility</p:attrName>
                                        </p:attrNameLst>
                                      </p:cBhvr>
                                      <p:to>
                                        <p:strVal val="visible"/>
                                      </p:to>
                                    </p:set>
                                    <p:anim calcmode="lin" valueType="num">
                                      <p:cBhvr>
                                        <p:cTn dur="500" fill="hold" id="53"/>
                                        <p:tgtEl>
                                          <p:spTgt spid="487"/>
                                        </p:tgtEl>
                                        <p:attrNameLst>
                                          <p:attrName>ppt_w</p:attrName>
                                        </p:attrNameLst>
                                      </p:cBhvr>
                                      <p:tavLst>
                                        <p:tav tm="0">
                                          <p:val>
                                            <p:fltVal val="0.0"/>
                                          </p:val>
                                        </p:tav>
                                        <p:tav tm="100000">
                                          <p:val>
                                            <p:strVal val="#ppt_w"/>
                                          </p:val>
                                        </p:tav>
                                      </p:tavLst>
                                    </p:anim>
                                    <p:anim calcmode="lin" valueType="num">
                                      <p:cBhvr>
                                        <p:cTn dur="500" fill="hold" id="54"/>
                                        <p:tgtEl>
                                          <p:spTgt spid="487"/>
                                        </p:tgtEl>
                                        <p:attrNameLst>
                                          <p:attrName>ppt_h</p:attrName>
                                        </p:attrNameLst>
                                      </p:cBhvr>
                                      <p:tavLst>
                                        <p:tav tm="0">
                                          <p:val>
                                            <p:fltVal val="0.0"/>
                                          </p:val>
                                        </p:tav>
                                        <p:tav tm="100000">
                                          <p:val>
                                            <p:strVal val="#ppt_h"/>
                                          </p:val>
                                        </p:tav>
                                      </p:tavLst>
                                    </p:anim>
                                    <p:anim calcmode="lin" valueType="num">
                                      <p:cBhvr>
                                        <p:cTn dur="500" fill="hold" id="55"/>
                                        <p:tgtEl>
                                          <p:spTgt spid="487"/>
                                        </p:tgtEl>
                                        <p:attrNameLst>
                                          <p:attrName>ppt_x</p:attrName>
                                        </p:attrNameLst>
                                      </p:cBhvr>
                                      <p:tavLst>
                                        <p:tav tm="0">
                                          <p:val>
                                            <p:fltVal val="0.5"/>
                                          </p:val>
                                        </p:tav>
                                        <p:tav tm="100000">
                                          <p:val>
                                            <p:strVal val="#ppt_x"/>
                                          </p:val>
                                        </p:tav>
                                      </p:tavLst>
                                    </p:anim>
                                    <p:anim calcmode="lin" valueType="num">
                                      <p:cBhvr>
                                        <p:cTn dur="500" fill="hold" id="56"/>
                                        <p:tgtEl>
                                          <p:spTgt spid="48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32" grpId="0"/>
      <p:bldP spid="104968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pic>
        <p:nvPicPr>
          <p:cNvPr id="2097175" name="图片 14"/>
          <p:cNvPicPr>
            <a:picLocks noChangeAspect="1"/>
          </p:cNvPicPr>
          <p:nvPr/>
        </p:nvPicPr>
        <p:blipFill rotWithShape="1">
          <a:blip xmlns:r="http://schemas.openxmlformats.org/officeDocument/2006/relationships" r:embed="rId1"/>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48" name="组合 8"/>
          <p:cNvGrpSpPr/>
          <p:nvPr/>
        </p:nvGrpSpPr>
        <p:grpSpPr>
          <a:xfrm>
            <a:off x="426473" y="326002"/>
            <a:ext cx="2813050" cy="1023878"/>
            <a:chOff x="380753" y="256554"/>
            <a:chExt cx="2813050" cy="1023878"/>
          </a:xfrm>
        </p:grpSpPr>
        <p:sp>
          <p:nvSpPr>
            <p:cNvPr id="1048704" name="文本框 17"/>
            <p:cNvSpPr txBox="1"/>
            <p:nvPr/>
          </p:nvSpPr>
          <p:spPr>
            <a:xfrm>
              <a:off x="380753" y="256554"/>
              <a:ext cx="2813050" cy="660400"/>
            </a:xfrm>
            <a:prstGeom prst="rect"/>
            <a:noFill/>
          </p:spPr>
          <p:txBody>
            <a:bodyPr bIns="0" lIns="0" rIns="0" rtlCol="0" tIns="0" wrap="none">
              <a:spAutoFit/>
            </a:bodyPr>
            <a:p>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4400" lang="en-US"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8705" name="文本框 25"/>
            <p:cNvSpPr txBox="1"/>
            <p:nvPr/>
          </p:nvSpPr>
          <p:spPr>
            <a:xfrm>
              <a:off x="500758" y="1064988"/>
              <a:ext cx="2121791" cy="215444"/>
            </a:xfrm>
            <a:prstGeom prst="rect"/>
            <a:noFill/>
          </p:spPr>
          <p:txBody>
            <a:bodyPr bIns="0" lIns="0" rIns="0" rtlCol="0" tIns="0" wrap="square">
              <a:spAutoFit/>
            </a:bodyPr>
            <a:p>
              <a:pPr algn="dist"/>
              <a:endParaRPr altLang="en-US" dirty="0" sz="1400" i="1" lang="zh-CN">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1048706"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grpSp>
        <p:nvGrpSpPr>
          <p:cNvPr id="149" name="组合 10"/>
          <p:cNvGrpSpPr/>
          <p:nvPr/>
        </p:nvGrpSpPr>
        <p:grpSpPr>
          <a:xfrm>
            <a:off x="2654194" y="1376289"/>
            <a:ext cx="3645006" cy="660250"/>
            <a:chOff x="1672156" y="1953172"/>
            <a:chExt cx="3314043" cy="600299"/>
          </a:xfrm>
        </p:grpSpPr>
        <p:grpSp>
          <p:nvGrpSpPr>
            <p:cNvPr id="150" name="组合 9"/>
            <p:cNvGrpSpPr/>
            <p:nvPr/>
          </p:nvGrpSpPr>
          <p:grpSpPr>
            <a:xfrm>
              <a:off x="1672156" y="1953172"/>
              <a:ext cx="3314043" cy="600299"/>
              <a:chOff x="1442977" y="2200774"/>
              <a:chExt cx="3314043" cy="600299"/>
            </a:xfrm>
          </p:grpSpPr>
          <p:sp>
            <p:nvSpPr>
              <p:cNvPr id="1048707" name="矩形: 圆角 24"/>
              <p:cNvSpPr/>
              <p:nvPr/>
            </p:nvSpPr>
            <p:spPr>
              <a:xfrm>
                <a:off x="1442977" y="2200774"/>
                <a:ext cx="3314043"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708"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01</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709" name="文本框 32"/>
            <p:cNvSpPr txBox="1"/>
            <p:nvPr/>
          </p:nvSpPr>
          <p:spPr>
            <a:xfrm>
              <a:off x="2590559" y="2057551"/>
              <a:ext cx="2238646" cy="447729"/>
            </a:xfrm>
            <a:prstGeom prst="rect"/>
            <a:noFill/>
          </p:spPr>
          <p:txBody>
            <a:bodyPr bIns="0" lIns="0" rIns="0" rtlCol="0" tIns="0" wrap="none">
              <a:spAutoFit/>
            </a:bodyPr>
            <a:p>
              <a:r>
                <a:rPr altLang="en-US" dirty="0" sz="3200" lang="zh-CN">
                  <a:solidFill>
                    <a:srgbClr val="FFC000"/>
                  </a:solidFill>
                  <a:latin typeface="方正正大黑简体" panose="02000000000000000000" pitchFamily="2" charset="-122"/>
                  <a:ea typeface="方正正大黑简体" panose="02000000000000000000" pitchFamily="2" charset="-122"/>
                </a:rPr>
                <a:t>网络安全现状</a:t>
              </a:r>
            </a:p>
          </p:txBody>
        </p:sp>
      </p:grpSp>
      <p:grpSp>
        <p:nvGrpSpPr>
          <p:cNvPr id="151" name="组合 36"/>
          <p:cNvGrpSpPr/>
          <p:nvPr/>
        </p:nvGrpSpPr>
        <p:grpSpPr>
          <a:xfrm>
            <a:off x="4010025" y="2468618"/>
            <a:ext cx="5575443" cy="660250"/>
            <a:chOff x="1672156" y="1953172"/>
            <a:chExt cx="4879601" cy="600299"/>
          </a:xfrm>
        </p:grpSpPr>
        <p:grpSp>
          <p:nvGrpSpPr>
            <p:cNvPr id="152" name="组合 37"/>
            <p:cNvGrpSpPr/>
            <p:nvPr/>
          </p:nvGrpSpPr>
          <p:grpSpPr>
            <a:xfrm>
              <a:off x="1672156" y="1953172"/>
              <a:ext cx="4879601" cy="600299"/>
              <a:chOff x="1442977" y="2200774"/>
              <a:chExt cx="4879601" cy="600299"/>
            </a:xfrm>
          </p:grpSpPr>
          <p:sp>
            <p:nvSpPr>
              <p:cNvPr id="1048710" name="矩形: 圆角 39"/>
              <p:cNvSpPr/>
              <p:nvPr/>
            </p:nvSpPr>
            <p:spPr>
              <a:xfrm>
                <a:off x="1442977" y="2200774"/>
                <a:ext cx="487960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71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02</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712" name="文本框 38"/>
            <p:cNvSpPr txBox="1"/>
            <p:nvPr/>
          </p:nvSpPr>
          <p:spPr>
            <a:xfrm>
              <a:off x="2482036" y="2046059"/>
              <a:ext cx="3912474" cy="438780"/>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网络安全威胁与防护措施</a:t>
              </a:r>
            </a:p>
          </p:txBody>
        </p:sp>
      </p:grpSp>
      <p:grpSp>
        <p:nvGrpSpPr>
          <p:cNvPr id="153" name="组合 41"/>
          <p:cNvGrpSpPr/>
          <p:nvPr/>
        </p:nvGrpSpPr>
        <p:grpSpPr>
          <a:xfrm>
            <a:off x="2654193" y="3560947"/>
            <a:ext cx="3645006" cy="660250"/>
            <a:chOff x="1672155" y="1953172"/>
            <a:chExt cx="3060031" cy="600299"/>
          </a:xfrm>
        </p:grpSpPr>
        <p:grpSp>
          <p:nvGrpSpPr>
            <p:cNvPr id="154" name="组合 42"/>
            <p:cNvGrpSpPr/>
            <p:nvPr/>
          </p:nvGrpSpPr>
          <p:grpSpPr>
            <a:xfrm>
              <a:off x="1672155" y="1953172"/>
              <a:ext cx="3060031" cy="600299"/>
              <a:chOff x="1442976" y="2200774"/>
              <a:chExt cx="3060031" cy="600299"/>
            </a:xfrm>
          </p:grpSpPr>
          <p:sp>
            <p:nvSpPr>
              <p:cNvPr id="1048713" name="矩形: 圆角 44"/>
              <p:cNvSpPr/>
              <p:nvPr/>
            </p:nvSpPr>
            <p:spPr>
              <a:xfrm>
                <a:off x="1442976" y="2200774"/>
                <a:ext cx="306003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714"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03</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715" name="文本框 43"/>
            <p:cNvSpPr txBox="1"/>
            <p:nvPr/>
          </p:nvSpPr>
          <p:spPr>
            <a:xfrm>
              <a:off x="2554710" y="2050207"/>
              <a:ext cx="2067061"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网络安全策略</a:t>
              </a:r>
            </a:p>
          </p:txBody>
        </p:sp>
      </p:grpSp>
      <p:grpSp>
        <p:nvGrpSpPr>
          <p:cNvPr id="155" name="组合 46"/>
          <p:cNvGrpSpPr/>
          <p:nvPr/>
        </p:nvGrpSpPr>
        <p:grpSpPr>
          <a:xfrm>
            <a:off x="4182051" y="4653275"/>
            <a:ext cx="4671663" cy="660250"/>
            <a:chOff x="1672156" y="1953172"/>
            <a:chExt cx="3541918" cy="600299"/>
          </a:xfrm>
        </p:grpSpPr>
        <p:grpSp>
          <p:nvGrpSpPr>
            <p:cNvPr id="156" name="组合 47"/>
            <p:cNvGrpSpPr/>
            <p:nvPr/>
          </p:nvGrpSpPr>
          <p:grpSpPr>
            <a:xfrm>
              <a:off x="1672156" y="1953172"/>
              <a:ext cx="3541918" cy="600299"/>
              <a:chOff x="1442977" y="2200774"/>
              <a:chExt cx="3541918" cy="600299"/>
            </a:xfrm>
          </p:grpSpPr>
          <p:sp>
            <p:nvSpPr>
              <p:cNvPr id="1048716" name="矩形: 圆角 49"/>
              <p:cNvSpPr/>
              <p:nvPr/>
            </p:nvSpPr>
            <p:spPr>
              <a:xfrm>
                <a:off x="1442977" y="2200774"/>
                <a:ext cx="3541918"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717"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04</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718" name="文本框 48"/>
            <p:cNvSpPr txBox="1"/>
            <p:nvPr/>
          </p:nvSpPr>
          <p:spPr>
            <a:xfrm>
              <a:off x="2535214" y="2050208"/>
              <a:ext cx="2464965" cy="438780"/>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网络安全体系结构</a:t>
              </a:r>
            </a:p>
          </p:txBody>
        </p:sp>
      </p:grpSp>
      <p:grpSp>
        <p:nvGrpSpPr>
          <p:cNvPr id="157" name="组合 13"/>
          <p:cNvGrpSpPr/>
          <p:nvPr/>
        </p:nvGrpSpPr>
        <p:grpSpPr>
          <a:xfrm>
            <a:off x="8671068" y="1502263"/>
            <a:ext cx="1261641" cy="914400"/>
            <a:chOff x="8171726" y="1006998"/>
            <a:chExt cx="1261641" cy="914400"/>
          </a:xfrm>
        </p:grpSpPr>
        <p:sp>
          <p:nvSpPr>
            <p:cNvPr id="1048719" name="椭圆 11"/>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0" name="椭圆 51"/>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58" name="组合 54"/>
          <p:cNvGrpSpPr/>
          <p:nvPr/>
        </p:nvGrpSpPr>
        <p:grpSpPr>
          <a:xfrm rot="7080203">
            <a:off x="1385110" y="3275645"/>
            <a:ext cx="569921" cy="413062"/>
            <a:chOff x="8171726" y="1006998"/>
            <a:chExt cx="1261641" cy="914400"/>
          </a:xfrm>
        </p:grpSpPr>
        <p:sp>
          <p:nvSpPr>
            <p:cNvPr id="1048721" name="椭圆 55"/>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2" name="椭圆 56"/>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59" name="组合 52"/>
          <p:cNvGrpSpPr/>
          <p:nvPr/>
        </p:nvGrpSpPr>
        <p:grpSpPr>
          <a:xfrm>
            <a:off x="2668269" y="5650515"/>
            <a:ext cx="3834131" cy="660250"/>
            <a:chOff x="1672156" y="1953172"/>
            <a:chExt cx="2906926" cy="600299"/>
          </a:xfrm>
        </p:grpSpPr>
        <p:grpSp>
          <p:nvGrpSpPr>
            <p:cNvPr id="160" name="组合 53"/>
            <p:cNvGrpSpPr/>
            <p:nvPr/>
          </p:nvGrpSpPr>
          <p:grpSpPr>
            <a:xfrm>
              <a:off x="1672156" y="1953172"/>
              <a:ext cx="2906926" cy="600299"/>
              <a:chOff x="1442977" y="2200774"/>
              <a:chExt cx="2906926" cy="600299"/>
            </a:xfrm>
          </p:grpSpPr>
          <p:sp>
            <p:nvSpPr>
              <p:cNvPr id="1048723" name="矩形: 圆角 58"/>
              <p:cNvSpPr/>
              <p:nvPr/>
            </p:nvSpPr>
            <p:spPr>
              <a:xfrm>
                <a:off x="1442977" y="2200774"/>
                <a:ext cx="290692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8724" name="矩形: 圆角 59"/>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05</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8725" name="文本框 57"/>
            <p:cNvSpPr txBox="1"/>
            <p:nvPr/>
          </p:nvSpPr>
          <p:spPr>
            <a:xfrm>
              <a:off x="2535214" y="2050208"/>
              <a:ext cx="1866778"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网络安全模型</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8706"/>
                                        </p:tgtEl>
                                        <p:attrNameLst>
                                          <p:attrName>style.visibility</p:attrName>
                                        </p:attrNameLst>
                                      </p:cBhvr>
                                      <p:to>
                                        <p:strVal val="visible"/>
                                      </p:to>
                                    </p:set>
                                    <p:animEffect transition="in" filter="fade">
                                      <p:cBhvr>
                                        <p:cTn dur="1000" id="7"/>
                                        <p:tgtEl>
                                          <p:spTgt spid="1048706"/>
                                        </p:tgtEl>
                                      </p:cBhvr>
                                    </p:animEffect>
                                    <p:anim calcmode="lin" valueType="num">
                                      <p:cBhvr>
                                        <p:cTn dur="1000" fill="hold" id="8"/>
                                        <p:tgtEl>
                                          <p:spTgt spid="1048706"/>
                                        </p:tgtEl>
                                        <p:attrNameLst>
                                          <p:attrName>ppt_x</p:attrName>
                                        </p:attrNameLst>
                                      </p:cBhvr>
                                      <p:tavLst>
                                        <p:tav tm="0">
                                          <p:val>
                                            <p:strVal val="#ppt_x"/>
                                          </p:val>
                                        </p:tav>
                                        <p:tav tm="100000">
                                          <p:val>
                                            <p:strVal val="#ppt_x"/>
                                          </p:val>
                                        </p:tav>
                                      </p:tavLst>
                                    </p:anim>
                                    <p:anim calcmode="lin" valueType="num">
                                      <p:cBhvr>
                                        <p:cTn dur="1000" fill="hold" id="9"/>
                                        <p:tgtEl>
                                          <p:spTgt spid="1048706"/>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158"/>
                                        </p:tgtEl>
                                        <p:attrNameLst>
                                          <p:attrName>style.visibility</p:attrName>
                                        </p:attrNameLst>
                                      </p:cBhvr>
                                      <p:to>
                                        <p:strVal val="visible"/>
                                      </p:to>
                                    </p:set>
                                    <p:animEffect transition="in" filter="fade">
                                      <p:cBhvr>
                                        <p:cTn dur="1000" id="12"/>
                                        <p:tgtEl>
                                          <p:spTgt spid="158"/>
                                        </p:tgtEl>
                                      </p:cBhvr>
                                    </p:animEffect>
                                    <p:anim calcmode="lin" valueType="num">
                                      <p:cBhvr>
                                        <p:cTn dur="1000" fill="hold" id="13"/>
                                        <p:tgtEl>
                                          <p:spTgt spid="158"/>
                                        </p:tgtEl>
                                        <p:attrNameLst>
                                          <p:attrName>ppt_x</p:attrName>
                                        </p:attrNameLst>
                                      </p:cBhvr>
                                      <p:tavLst>
                                        <p:tav tm="0">
                                          <p:val>
                                            <p:strVal val="#ppt_x"/>
                                          </p:val>
                                        </p:tav>
                                        <p:tav tm="100000">
                                          <p:val>
                                            <p:strVal val="#ppt_x"/>
                                          </p:val>
                                        </p:tav>
                                      </p:tavLst>
                                    </p:anim>
                                    <p:anim calcmode="lin" valueType="num">
                                      <p:cBhvr>
                                        <p:cTn dur="1000" fill="hold" id="14"/>
                                        <p:tgtEl>
                                          <p:spTgt spid="158"/>
                                        </p:tgtEl>
                                        <p:attrNameLst>
                                          <p:attrName>ppt_y</p:attrName>
                                        </p:attrNameLst>
                                      </p:cBhvr>
                                      <p:tavLst>
                                        <p:tav tm="0">
                                          <p:val>
                                            <p:strVal val="#ppt_y-.1"/>
                                          </p:val>
                                        </p:tav>
                                        <p:tav tm="100000">
                                          <p:val>
                                            <p:strVal val="#ppt_y"/>
                                          </p:val>
                                        </p:tav>
                                      </p:tavLst>
                                    </p:anim>
                                  </p:childTnLst>
                                </p:cTn>
                              </p:par>
                              <p:par>
                                <p:cTn fill="hold" id="15" nodeType="withEffect" presetClass="entr" presetID="47" presetSubtype="0">
                                  <p:stCondLst>
                                    <p:cond delay="0"/>
                                  </p:stCondLst>
                                  <p:childTnLst>
                                    <p:set>
                                      <p:cBhvr>
                                        <p:cTn dur="1" fill="hold" id="16">
                                          <p:stCondLst>
                                            <p:cond delay="0"/>
                                          </p:stCondLst>
                                        </p:cTn>
                                        <p:tgtEl>
                                          <p:spTgt spid="157"/>
                                        </p:tgtEl>
                                        <p:attrNameLst>
                                          <p:attrName>style.visibility</p:attrName>
                                        </p:attrNameLst>
                                      </p:cBhvr>
                                      <p:to>
                                        <p:strVal val="visible"/>
                                      </p:to>
                                    </p:set>
                                    <p:animEffect transition="in" filter="fade">
                                      <p:cBhvr>
                                        <p:cTn dur="1000" id="17"/>
                                        <p:tgtEl>
                                          <p:spTgt spid="157"/>
                                        </p:tgtEl>
                                      </p:cBhvr>
                                    </p:animEffect>
                                    <p:anim calcmode="lin" valueType="num">
                                      <p:cBhvr>
                                        <p:cTn dur="1000" fill="hold" id="18"/>
                                        <p:tgtEl>
                                          <p:spTgt spid="157"/>
                                        </p:tgtEl>
                                        <p:attrNameLst>
                                          <p:attrName>ppt_x</p:attrName>
                                        </p:attrNameLst>
                                      </p:cBhvr>
                                      <p:tavLst>
                                        <p:tav tm="0">
                                          <p:val>
                                            <p:strVal val="#ppt_x"/>
                                          </p:val>
                                        </p:tav>
                                        <p:tav tm="100000">
                                          <p:val>
                                            <p:strVal val="#ppt_x"/>
                                          </p:val>
                                        </p:tav>
                                      </p:tavLst>
                                    </p:anim>
                                    <p:anim calcmode="lin" valueType="num">
                                      <p:cBhvr>
                                        <p:cTn dur="1000" fill="hold" id="19"/>
                                        <p:tgtEl>
                                          <p:spTgt spid="157"/>
                                        </p:tgtEl>
                                        <p:attrNameLst>
                                          <p:attrName>ppt_y</p:attrName>
                                        </p:attrNameLst>
                                      </p:cBhvr>
                                      <p:tavLst>
                                        <p:tav tm="0">
                                          <p:val>
                                            <p:strVal val="#ppt_y-.1"/>
                                          </p:val>
                                        </p:tav>
                                        <p:tav tm="100000">
                                          <p:val>
                                            <p:strVal val="#ppt_y"/>
                                          </p:val>
                                        </p:tav>
                                      </p:tavLst>
                                    </p:anim>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48"/>
                                        </p:tgtEl>
                                        <p:attrNameLst>
                                          <p:attrName>style.visibility</p:attrName>
                                        </p:attrNameLst>
                                      </p:cBhvr>
                                      <p:to>
                                        <p:strVal val="visible"/>
                                      </p:to>
                                    </p:set>
                                    <p:animEffect transition="in" filter="fade">
                                      <p:cBhvr>
                                        <p:cTn dur="1000" id="23"/>
                                        <p:tgtEl>
                                          <p:spTgt spid="148"/>
                                        </p:tgtEl>
                                      </p:cBhvr>
                                    </p:animEffect>
                                    <p:anim calcmode="lin" valueType="num">
                                      <p:cBhvr>
                                        <p:cTn dur="1000" fill="hold" id="24"/>
                                        <p:tgtEl>
                                          <p:spTgt spid="148"/>
                                        </p:tgtEl>
                                        <p:attrNameLst>
                                          <p:attrName>ppt_x</p:attrName>
                                        </p:attrNameLst>
                                      </p:cBhvr>
                                      <p:tavLst>
                                        <p:tav tm="0">
                                          <p:val>
                                            <p:strVal val="#ppt_x"/>
                                          </p:val>
                                        </p:tav>
                                        <p:tav tm="100000">
                                          <p:val>
                                            <p:strVal val="#ppt_x"/>
                                          </p:val>
                                        </p:tav>
                                      </p:tavLst>
                                    </p:anim>
                                    <p:anim calcmode="lin" valueType="num">
                                      <p:cBhvr>
                                        <p:cTn dur="1000" fill="hold" id="25"/>
                                        <p:tgtEl>
                                          <p:spTgt spid="148"/>
                                        </p:tgtEl>
                                        <p:attrNameLst>
                                          <p:attrName>ppt_y</p:attrName>
                                        </p:attrNameLst>
                                      </p:cBhvr>
                                      <p:tavLst>
                                        <p:tav tm="0">
                                          <p:val>
                                            <p:strVal val="#ppt_y+.1"/>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4">
                                  <p:stCondLst>
                                    <p:cond delay="0"/>
                                  </p:stCondLst>
                                  <p:childTnLst>
                                    <p:set>
                                      <p:cBhvr>
                                        <p:cTn dur="1" fill="hold" id="29">
                                          <p:stCondLst>
                                            <p:cond delay="0"/>
                                          </p:stCondLst>
                                        </p:cTn>
                                        <p:tgtEl>
                                          <p:spTgt spid="149"/>
                                        </p:tgtEl>
                                        <p:attrNameLst>
                                          <p:attrName>style.visibility</p:attrName>
                                        </p:attrNameLst>
                                      </p:cBhvr>
                                      <p:to>
                                        <p:strVal val="visible"/>
                                      </p:to>
                                    </p:set>
                                    <p:animEffect transition="in" filter="wipe(down)">
                                      <p:cBhvr>
                                        <p:cTn dur="500" id="30"/>
                                        <p:tgtEl>
                                          <p:spTgt spid="149"/>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4">
                                  <p:stCondLst>
                                    <p:cond delay="0"/>
                                  </p:stCondLst>
                                  <p:childTnLst>
                                    <p:set>
                                      <p:cBhvr>
                                        <p:cTn dur="1" fill="hold" id="34">
                                          <p:stCondLst>
                                            <p:cond delay="0"/>
                                          </p:stCondLst>
                                        </p:cTn>
                                        <p:tgtEl>
                                          <p:spTgt spid="151"/>
                                        </p:tgtEl>
                                        <p:attrNameLst>
                                          <p:attrName>style.visibility</p:attrName>
                                        </p:attrNameLst>
                                      </p:cBhvr>
                                      <p:to>
                                        <p:strVal val="visible"/>
                                      </p:to>
                                    </p:set>
                                    <p:animEffect transition="in" filter="wipe(down)">
                                      <p:cBhvr>
                                        <p:cTn dur="500" id="35"/>
                                        <p:tgtEl>
                                          <p:spTgt spid="151"/>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153"/>
                                        </p:tgtEl>
                                        <p:attrNameLst>
                                          <p:attrName>style.visibility</p:attrName>
                                        </p:attrNameLst>
                                      </p:cBhvr>
                                      <p:to>
                                        <p:strVal val="visible"/>
                                      </p:to>
                                    </p:set>
                                    <p:animEffect transition="in" filter="wipe(down)">
                                      <p:cBhvr>
                                        <p:cTn dur="500" id="40"/>
                                        <p:tgtEl>
                                          <p:spTgt spid="153"/>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4">
                                  <p:stCondLst>
                                    <p:cond delay="0"/>
                                  </p:stCondLst>
                                  <p:childTnLst>
                                    <p:set>
                                      <p:cBhvr>
                                        <p:cTn dur="1" fill="hold" id="44">
                                          <p:stCondLst>
                                            <p:cond delay="0"/>
                                          </p:stCondLst>
                                        </p:cTn>
                                        <p:tgtEl>
                                          <p:spTgt spid="155"/>
                                        </p:tgtEl>
                                        <p:attrNameLst>
                                          <p:attrName>style.visibility</p:attrName>
                                        </p:attrNameLst>
                                      </p:cBhvr>
                                      <p:to>
                                        <p:strVal val="visible"/>
                                      </p:to>
                                    </p:set>
                                    <p:animEffect transition="in" filter="wipe(down)">
                                      <p:cBhvr>
                                        <p:cTn dur="500" id="45"/>
                                        <p:tgtEl>
                                          <p:spTgt spid="155"/>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4">
                                  <p:stCondLst>
                                    <p:cond delay="0"/>
                                  </p:stCondLst>
                                  <p:childTnLst>
                                    <p:set>
                                      <p:cBhvr>
                                        <p:cTn dur="1" fill="hold" id="49">
                                          <p:stCondLst>
                                            <p:cond delay="0"/>
                                          </p:stCondLst>
                                        </p:cTn>
                                        <p:tgtEl>
                                          <p:spTgt spid="159"/>
                                        </p:tgtEl>
                                        <p:attrNameLst>
                                          <p:attrName>style.visibility</p:attrName>
                                        </p:attrNameLst>
                                      </p:cBhvr>
                                      <p:to>
                                        <p:strVal val="visible"/>
                                      </p:to>
                                    </p:set>
                                    <p:animEffect transition="in" filter="wipe(down)">
                                      <p:cBhvr>
                                        <p:cTn dur="500" id="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96" name=""/>
        <p:cNvGrpSpPr/>
        <p:nvPr/>
      </p:nvGrpSpPr>
      <p:grpSpPr>
        <a:xfrm>
          <a:off x="0" y="0"/>
          <a:ext cx="0" cy="0"/>
          <a:chOff x="0" y="0"/>
          <a:chExt cx="0" cy="0"/>
        </a:xfrm>
      </p:grpSpPr>
      <p:pic>
        <p:nvPicPr>
          <p:cNvPr id="209728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69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69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9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00" name="文本框 58"/>
          <p:cNvSpPr txBox="1"/>
          <p:nvPr/>
        </p:nvSpPr>
        <p:spPr>
          <a:xfrm>
            <a:off x="4387999" y="653569"/>
            <a:ext cx="341599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八种安全机制</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endPar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049701"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加密</a:t>
            </a:r>
          </a:p>
        </p:txBody>
      </p:sp>
      <p:sp>
        <p:nvSpPr>
          <p:cNvPr id="1049702" name="矩形 19"/>
          <p:cNvSpPr/>
          <p:nvPr/>
        </p:nvSpPr>
        <p:spPr>
          <a:xfrm>
            <a:off x="968188" y="2270885"/>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运用数学算法将数据转换成不可知的形式。数据的变换和复原依赖于算法和一个或多个加密密钥。</a:t>
            </a:r>
          </a:p>
        </p:txBody>
      </p:sp>
      <p:sp>
        <p:nvSpPr>
          <p:cNvPr id="1049703"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数字签名</a:t>
            </a:r>
          </a:p>
        </p:txBody>
      </p:sp>
      <p:sp>
        <p:nvSpPr>
          <p:cNvPr id="1049704" name="矩形 21"/>
          <p:cNvSpPr/>
          <p:nvPr/>
        </p:nvSpPr>
        <p:spPr>
          <a:xfrm>
            <a:off x="968188" y="4468604"/>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确定两个过程：</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对数据单元签名和验证签过名的数据单元。</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700"/>
                                        </p:tgtEl>
                                        <p:attrNameLst>
                                          <p:attrName>style.visibility</p:attrName>
                                        </p:attrNameLst>
                                      </p:cBhvr>
                                      <p:to>
                                        <p:strVal val="visible"/>
                                      </p:to>
                                    </p:set>
                                    <p:animEffect transition="in" filter="fade">
                                      <p:cBhvr>
                                        <p:cTn dur="500" id="7">
                                          <p:stCondLst>
                                            <p:cond delay="0"/>
                                          </p:stCondLst>
                                        </p:cTn>
                                        <p:tgtEl>
                                          <p:spTgt spid="1049700"/>
                                        </p:tgtEl>
                                      </p:cBhvr>
                                    </p:animEffect>
                                    <p:set>
                                      <p:cBhvr>
                                        <p:cTn dur="500" fill="hold" id="8">
                                          <p:stCondLst>
                                            <p:cond delay="500"/>
                                          </p:stCondLst>
                                        </p:cTn>
                                        <p:tgtEl>
                                          <p:spTgt spid="1049700"/>
                                        </p:tgtEl>
                                        <p:attrNameLst>
                                          <p:attrName>style.visibility</p:attrName>
                                        </p:attrNameLst>
                                      </p:cBhvr>
                                      <p:to>
                                        <p:strVal val="visible"/>
                                      </p:to>
                                    </p:set>
                                    <p:anim calcmode="lin" to="0" valueType="num">
                                      <p:cBhvr>
                                        <p:cTn decel="100000" dur="1000" fill="hold" id="9">
                                          <p:stCondLst>
                                            <p:cond delay="0"/>
                                          </p:stCondLst>
                                        </p:cTn>
                                        <p:tgtEl>
                                          <p:spTgt spid="1049700"/>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6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701"/>
                                        </p:tgtEl>
                                        <p:attrNameLst>
                                          <p:attrName>style.visibility</p:attrName>
                                        </p:attrNameLst>
                                      </p:cBhvr>
                                      <p:to>
                                        <p:strVal val="visible"/>
                                      </p:to>
                                    </p:set>
                                    <p:anim calcmode="lin" to="0" valueType="num">
                                      <p:cBhvr>
                                        <p:cTn decel="100000" dur="500" fill="hold" id="13">
                                          <p:stCondLst>
                                            <p:cond delay="0"/>
                                          </p:stCondLst>
                                        </p:cTn>
                                        <p:tgtEl>
                                          <p:spTgt spid="1049701"/>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701"/>
                                        </p:tgtEl>
                                      </p:cBhvr>
                                    </p:animEffect>
                                    <p:animScale>
                                      <p:cBhvr>
                                        <p:cTn decel="100000" dur="500" fill="hold" id="15">
                                          <p:stCondLst>
                                            <p:cond delay="0"/>
                                          </p:stCondLst>
                                        </p:cTn>
                                        <p:tgtEl>
                                          <p:spTgt spid="1049701"/>
                                        </p:tgtEl>
                                      </p:cBhvr>
                                      <p:by x="100000" y="100000"/>
                                      <p:from x="110000" y="110000"/>
                                      <p:to x="100000" y="100000"/>
                                    </p:animScale>
                                  </p:childTnLst>
                                </p:cTn>
                              </p:par>
                            </p:childTnLst>
                          </p:cTn>
                        </p:par>
                        <p:par>
                          <p:cTn fill="hold" id="16">
                            <p:stCondLst>
                              <p:cond delay="21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702"/>
                                        </p:tgtEl>
                                        <p:attrNameLst>
                                          <p:attrName>style.visibility</p:attrName>
                                        </p:attrNameLst>
                                      </p:cBhvr>
                                      <p:to>
                                        <p:strVal val="visible"/>
                                      </p:to>
                                    </p:set>
                                    <p:anim calcmode="lin" to="0" valueType="num">
                                      <p:cBhvr>
                                        <p:cTn decel="100000" dur="500" fill="hold" id="19">
                                          <p:stCondLst>
                                            <p:cond delay="0"/>
                                          </p:stCondLst>
                                        </p:cTn>
                                        <p:tgtEl>
                                          <p:spTgt spid="1049702"/>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702"/>
                                        </p:tgtEl>
                                      </p:cBhvr>
                                    </p:animEffect>
                                    <p:animScale>
                                      <p:cBhvr>
                                        <p:cTn decel="100000" dur="500" fill="hold" id="21">
                                          <p:stCondLst>
                                            <p:cond delay="0"/>
                                          </p:stCondLst>
                                        </p:cTn>
                                        <p:tgtEl>
                                          <p:spTgt spid="1049702"/>
                                        </p:tgtEl>
                                      </p:cBhvr>
                                      <p:by x="100000" y="100000"/>
                                      <p:from x="110000" y="110000"/>
                                      <p:to x="100000" y="100000"/>
                                    </p:animScale>
                                  </p:childTnLst>
                                </p:cTn>
                              </p:par>
                            </p:childTnLst>
                          </p:cTn>
                        </p:par>
                        <p:par>
                          <p:cTn fill="hold" id="22">
                            <p:stCondLst>
                              <p:cond delay="39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703"/>
                                        </p:tgtEl>
                                        <p:attrNameLst>
                                          <p:attrName>style.visibility</p:attrName>
                                        </p:attrNameLst>
                                      </p:cBhvr>
                                      <p:to>
                                        <p:strVal val="visible"/>
                                      </p:to>
                                    </p:set>
                                    <p:anim calcmode="lin" to="0" valueType="num">
                                      <p:cBhvr>
                                        <p:cTn decel="100000" dur="500" fill="hold" id="25">
                                          <p:stCondLst>
                                            <p:cond delay="0"/>
                                          </p:stCondLst>
                                        </p:cTn>
                                        <p:tgtEl>
                                          <p:spTgt spid="1049703"/>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703"/>
                                        </p:tgtEl>
                                      </p:cBhvr>
                                    </p:animEffect>
                                    <p:animScale>
                                      <p:cBhvr>
                                        <p:cTn decel="100000" dur="500" fill="hold" id="27">
                                          <p:stCondLst>
                                            <p:cond delay="0"/>
                                          </p:stCondLst>
                                        </p:cTn>
                                        <p:tgtEl>
                                          <p:spTgt spid="1049703"/>
                                        </p:tgtEl>
                                      </p:cBhvr>
                                      <p:by x="100000" y="100000"/>
                                      <p:from x="110000" y="110000"/>
                                      <p:to x="100000" y="100000"/>
                                    </p:animScale>
                                  </p:childTnLst>
                                </p:cTn>
                              </p:par>
                            </p:childTnLst>
                          </p:cTn>
                        </p:par>
                        <p:par>
                          <p:cTn fill="hold" id="28">
                            <p:stCondLst>
                              <p:cond delay="44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704"/>
                                        </p:tgtEl>
                                        <p:attrNameLst>
                                          <p:attrName>style.visibility</p:attrName>
                                        </p:attrNameLst>
                                      </p:cBhvr>
                                      <p:to>
                                        <p:strVal val="visible"/>
                                      </p:to>
                                    </p:set>
                                    <p:anim calcmode="lin" to="0" valueType="num">
                                      <p:cBhvr>
                                        <p:cTn decel="100000" dur="500" fill="hold" id="31">
                                          <p:stCondLst>
                                            <p:cond delay="0"/>
                                          </p:stCondLst>
                                        </p:cTn>
                                        <p:tgtEl>
                                          <p:spTgt spid="1049704"/>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704"/>
                                        </p:tgtEl>
                                      </p:cBhvr>
                                    </p:animEffect>
                                    <p:animScale>
                                      <p:cBhvr>
                                        <p:cTn decel="100000" dur="500" fill="hold" id="33">
                                          <p:stCondLst>
                                            <p:cond delay="0"/>
                                          </p:stCondLst>
                                        </p:cTn>
                                        <p:tgtEl>
                                          <p:spTgt spid="1049704"/>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00" grpId="0"/>
      <p:bldP spid="1049701" grpId="0"/>
      <p:bldP spid="1049702" grpId="0"/>
      <p:bldP spid="1049703" grpId="0"/>
      <p:bldP spid="104970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pic>
        <p:nvPicPr>
          <p:cNvPr id="209728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0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0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1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11" name="文本框 58"/>
          <p:cNvSpPr txBox="1"/>
          <p:nvPr/>
        </p:nvSpPr>
        <p:spPr>
          <a:xfrm>
            <a:off x="4387999" y="653569"/>
            <a:ext cx="341599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八种安全机制</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endPar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049712"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访问控制</a:t>
            </a:r>
          </a:p>
        </p:txBody>
      </p:sp>
      <p:sp>
        <p:nvSpPr>
          <p:cNvPr id="1049713" name="矩形 19"/>
          <p:cNvSpPr/>
          <p:nvPr/>
        </p:nvSpPr>
        <p:spPr>
          <a:xfrm>
            <a:off x="968188" y="2270885"/>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对资源实施访问控制的各种机制。</a:t>
            </a:r>
          </a:p>
        </p:txBody>
      </p:sp>
      <p:sp>
        <p:nvSpPr>
          <p:cNvPr id="1049714"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数据完整性</a:t>
            </a:r>
          </a:p>
        </p:txBody>
      </p:sp>
      <p:sp>
        <p:nvSpPr>
          <p:cNvPr id="1049715" name="矩形 21"/>
          <p:cNvSpPr/>
          <p:nvPr/>
        </p:nvSpPr>
        <p:spPr>
          <a:xfrm>
            <a:off x="968188" y="4468604"/>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latin typeface="方正正大黑简体" panose="02000000000000000000" pitchFamily="2" charset="-122"/>
                <a:ea typeface="方正正大黑简体" panose="02000000000000000000" pitchFamily="2" charset="-122"/>
              </a:rPr>
              <a:t>包括单个数据单元或字段的完整性以及数据单元流或字段流的完整性。</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712"/>
                                        </p:tgtEl>
                                        <p:attrNameLst>
                                          <p:attrName>style.visibility</p:attrName>
                                        </p:attrNameLst>
                                      </p:cBhvr>
                                      <p:to>
                                        <p:strVal val="visible"/>
                                      </p:to>
                                    </p:set>
                                    <p:anim calcmode="lin" to="0" valueType="num">
                                      <p:cBhvr>
                                        <p:cTn decel="100000" dur="500" fill="hold" id="7">
                                          <p:stCondLst>
                                            <p:cond delay="0"/>
                                          </p:stCondLst>
                                        </p:cTn>
                                        <p:tgtEl>
                                          <p:spTgt spid="1049712"/>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712"/>
                                        </p:tgtEl>
                                      </p:cBhvr>
                                    </p:animEffect>
                                    <p:animScale>
                                      <p:cBhvr>
                                        <p:cTn decel="100000" dur="500" fill="hold" id="9">
                                          <p:stCondLst>
                                            <p:cond delay="0"/>
                                          </p:stCondLst>
                                        </p:cTn>
                                        <p:tgtEl>
                                          <p:spTgt spid="1049712"/>
                                        </p:tgtEl>
                                      </p:cBhvr>
                                      <p:by x="100000" y="100000"/>
                                      <p:from x="110000" y="110000"/>
                                      <p:to x="100000" y="100000"/>
                                    </p:animScale>
                                  </p:childTnLst>
                                </p:cTn>
                              </p:par>
                            </p:childTnLst>
                          </p:cTn>
                        </p:par>
                        <p:par>
                          <p:cTn fill="hold" id="10">
                            <p:stCondLst>
                              <p:cond delay="55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713"/>
                                        </p:tgtEl>
                                        <p:attrNameLst>
                                          <p:attrName>style.visibility</p:attrName>
                                        </p:attrNameLst>
                                      </p:cBhvr>
                                      <p:to>
                                        <p:strVal val="visible"/>
                                      </p:to>
                                    </p:set>
                                    <p:anim calcmode="lin" to="0" valueType="num">
                                      <p:cBhvr>
                                        <p:cTn decel="100000" dur="500" fill="hold" id="13">
                                          <p:stCondLst>
                                            <p:cond delay="0"/>
                                          </p:stCondLst>
                                        </p:cTn>
                                        <p:tgtEl>
                                          <p:spTgt spid="1049713"/>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713"/>
                                        </p:tgtEl>
                                      </p:cBhvr>
                                    </p:animEffect>
                                    <p:animScale>
                                      <p:cBhvr>
                                        <p:cTn decel="100000" dur="500" fill="hold" id="15">
                                          <p:stCondLst>
                                            <p:cond delay="0"/>
                                          </p:stCondLst>
                                        </p:cTn>
                                        <p:tgtEl>
                                          <p:spTgt spid="1049713"/>
                                        </p:tgtEl>
                                      </p:cBhvr>
                                      <p:by x="100000" y="100000"/>
                                      <p:from x="110000" y="110000"/>
                                      <p:to x="100000" y="100000"/>
                                    </p:animScale>
                                  </p:childTnLst>
                                </p:cTn>
                              </p:par>
                            </p:childTnLst>
                          </p:cTn>
                        </p:par>
                        <p:par>
                          <p:cTn fill="hold" id="16">
                            <p:stCondLst>
                              <p:cond delay="145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714"/>
                                        </p:tgtEl>
                                        <p:attrNameLst>
                                          <p:attrName>style.visibility</p:attrName>
                                        </p:attrNameLst>
                                      </p:cBhvr>
                                      <p:to>
                                        <p:strVal val="visible"/>
                                      </p:to>
                                    </p:set>
                                    <p:anim calcmode="lin" to="0" valueType="num">
                                      <p:cBhvr>
                                        <p:cTn decel="100000" dur="500" fill="hold" id="19">
                                          <p:stCondLst>
                                            <p:cond delay="0"/>
                                          </p:stCondLst>
                                        </p:cTn>
                                        <p:tgtEl>
                                          <p:spTgt spid="1049714"/>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714"/>
                                        </p:tgtEl>
                                      </p:cBhvr>
                                    </p:animEffect>
                                    <p:animScale>
                                      <p:cBhvr>
                                        <p:cTn decel="100000" dur="500" fill="hold" id="21">
                                          <p:stCondLst>
                                            <p:cond delay="0"/>
                                          </p:stCondLst>
                                        </p:cTn>
                                        <p:tgtEl>
                                          <p:spTgt spid="1049714"/>
                                        </p:tgtEl>
                                      </p:cBhvr>
                                      <p:by x="100000" y="100000"/>
                                      <p:from x="110000" y="110000"/>
                                      <p:to x="100000" y="100000"/>
                                    </p:animScale>
                                  </p:childTnLst>
                                </p:cTn>
                              </p:par>
                            </p:childTnLst>
                          </p:cTn>
                        </p:par>
                        <p:par>
                          <p:cTn fill="hold" id="22">
                            <p:stCondLst>
                              <p:cond delay="19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715"/>
                                        </p:tgtEl>
                                        <p:attrNameLst>
                                          <p:attrName>style.visibility</p:attrName>
                                        </p:attrNameLst>
                                      </p:cBhvr>
                                      <p:to>
                                        <p:strVal val="visible"/>
                                      </p:to>
                                    </p:set>
                                    <p:anim calcmode="lin" to="0" valueType="num">
                                      <p:cBhvr>
                                        <p:cTn decel="100000" dur="500" fill="hold" id="25">
                                          <p:stCondLst>
                                            <p:cond delay="0"/>
                                          </p:stCondLst>
                                        </p:cTn>
                                        <p:tgtEl>
                                          <p:spTgt spid="1049715"/>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715"/>
                                        </p:tgtEl>
                                      </p:cBhvr>
                                    </p:animEffect>
                                    <p:animScale>
                                      <p:cBhvr>
                                        <p:cTn decel="100000" dur="500" fill="hold" id="27">
                                          <p:stCondLst>
                                            <p:cond delay="0"/>
                                          </p:stCondLst>
                                        </p:cTn>
                                        <p:tgtEl>
                                          <p:spTgt spid="104971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12" grpId="0"/>
      <p:bldP spid="1049713" grpId="0"/>
      <p:bldP spid="1049714" grpId="0"/>
      <p:bldP spid="10497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502" name=""/>
        <p:cNvGrpSpPr/>
        <p:nvPr/>
      </p:nvGrpSpPr>
      <p:grpSpPr>
        <a:xfrm>
          <a:off x="0" y="0"/>
          <a:ext cx="0" cy="0"/>
          <a:chOff x="0" y="0"/>
          <a:chExt cx="0" cy="0"/>
        </a:xfrm>
      </p:grpSpPr>
      <p:pic>
        <p:nvPicPr>
          <p:cNvPr id="209729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1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2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2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22" name="文本框 58"/>
          <p:cNvSpPr txBox="1"/>
          <p:nvPr/>
        </p:nvSpPr>
        <p:spPr>
          <a:xfrm>
            <a:off x="4359145" y="653569"/>
            <a:ext cx="34737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八种安全机制</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endPar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049723"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认证交换机制</a:t>
            </a:r>
          </a:p>
        </p:txBody>
      </p:sp>
      <p:sp>
        <p:nvSpPr>
          <p:cNvPr id="1049724" name="矩形 19"/>
          <p:cNvSpPr/>
          <p:nvPr/>
        </p:nvSpPr>
        <p:spPr>
          <a:xfrm>
            <a:off x="968188" y="2270885"/>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通过信息交换来保证实体身份的各种机制。</a:t>
            </a:r>
          </a:p>
        </p:txBody>
      </p:sp>
      <p:sp>
        <p:nvSpPr>
          <p:cNvPr id="1049725"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流量填充机制</a:t>
            </a:r>
          </a:p>
        </p:txBody>
      </p:sp>
      <p:sp>
        <p:nvSpPr>
          <p:cNvPr id="1049726" name="矩形 21"/>
          <p:cNvSpPr/>
          <p:nvPr/>
        </p:nvSpPr>
        <p:spPr>
          <a:xfrm>
            <a:off x="968188" y="4468604"/>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latin typeface="方正正大黑简体" panose="02000000000000000000" pitchFamily="2" charset="-122"/>
                <a:ea typeface="方正正大黑简体" panose="02000000000000000000" pitchFamily="2" charset="-122"/>
              </a:rPr>
              <a:t>在数据流空隙中插入若干位以阻止流量分析。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722"/>
                                        </p:tgtEl>
                                        <p:attrNameLst>
                                          <p:attrName>style.visibility</p:attrName>
                                        </p:attrNameLst>
                                      </p:cBhvr>
                                      <p:to>
                                        <p:strVal val="visible"/>
                                      </p:to>
                                    </p:set>
                                    <p:animEffect transition="in" filter="fade">
                                      <p:cBhvr>
                                        <p:cTn dur="500" id="7">
                                          <p:stCondLst>
                                            <p:cond delay="0"/>
                                          </p:stCondLst>
                                        </p:cTn>
                                        <p:tgtEl>
                                          <p:spTgt spid="1049722"/>
                                        </p:tgtEl>
                                      </p:cBhvr>
                                    </p:animEffect>
                                    <p:set>
                                      <p:cBhvr>
                                        <p:cTn dur="500" fill="hold" id="8">
                                          <p:stCondLst>
                                            <p:cond delay="500"/>
                                          </p:stCondLst>
                                        </p:cTn>
                                        <p:tgtEl>
                                          <p:spTgt spid="1049722"/>
                                        </p:tgtEl>
                                        <p:attrNameLst>
                                          <p:attrName>style.visibility</p:attrName>
                                        </p:attrNameLst>
                                      </p:cBhvr>
                                      <p:to>
                                        <p:strVal val="visible"/>
                                      </p:to>
                                    </p:set>
                                    <p:anim calcmode="lin" to="0" valueType="num">
                                      <p:cBhvr>
                                        <p:cTn decel="100000" dur="1000" fill="hold" id="9">
                                          <p:stCondLst>
                                            <p:cond delay="0"/>
                                          </p:stCondLst>
                                        </p:cTn>
                                        <p:tgtEl>
                                          <p:spTgt spid="1049722"/>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6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723"/>
                                        </p:tgtEl>
                                        <p:attrNameLst>
                                          <p:attrName>style.visibility</p:attrName>
                                        </p:attrNameLst>
                                      </p:cBhvr>
                                      <p:to>
                                        <p:strVal val="visible"/>
                                      </p:to>
                                    </p:set>
                                    <p:anim calcmode="lin" to="0" valueType="num">
                                      <p:cBhvr>
                                        <p:cTn decel="100000" dur="500" fill="hold" id="13">
                                          <p:stCondLst>
                                            <p:cond delay="0"/>
                                          </p:stCondLst>
                                        </p:cTn>
                                        <p:tgtEl>
                                          <p:spTgt spid="1049723"/>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723"/>
                                        </p:tgtEl>
                                      </p:cBhvr>
                                    </p:animEffect>
                                    <p:animScale>
                                      <p:cBhvr>
                                        <p:cTn decel="100000" dur="500" fill="hold" id="15">
                                          <p:stCondLst>
                                            <p:cond delay="0"/>
                                          </p:stCondLst>
                                        </p:cTn>
                                        <p:tgtEl>
                                          <p:spTgt spid="1049723"/>
                                        </p:tgtEl>
                                      </p:cBhvr>
                                      <p:by x="100000" y="100000"/>
                                      <p:from x="110000" y="110000"/>
                                      <p:to x="100000" y="100000"/>
                                    </p:animScale>
                                  </p:childTnLst>
                                </p:cTn>
                              </p:par>
                            </p:childTnLst>
                          </p:cTn>
                        </p:par>
                        <p:par>
                          <p:cTn fill="hold" id="16">
                            <p:stCondLst>
                              <p:cond delay="22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724"/>
                                        </p:tgtEl>
                                        <p:attrNameLst>
                                          <p:attrName>style.visibility</p:attrName>
                                        </p:attrNameLst>
                                      </p:cBhvr>
                                      <p:to>
                                        <p:strVal val="visible"/>
                                      </p:to>
                                    </p:set>
                                    <p:anim calcmode="lin" to="0" valueType="num">
                                      <p:cBhvr>
                                        <p:cTn decel="100000" dur="500" fill="hold" id="19">
                                          <p:stCondLst>
                                            <p:cond delay="0"/>
                                          </p:stCondLst>
                                        </p:cTn>
                                        <p:tgtEl>
                                          <p:spTgt spid="1049724"/>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724"/>
                                        </p:tgtEl>
                                      </p:cBhvr>
                                    </p:animEffect>
                                    <p:animScale>
                                      <p:cBhvr>
                                        <p:cTn decel="100000" dur="500" fill="hold" id="21">
                                          <p:stCondLst>
                                            <p:cond delay="0"/>
                                          </p:stCondLst>
                                        </p:cTn>
                                        <p:tgtEl>
                                          <p:spTgt spid="1049724"/>
                                        </p:tgtEl>
                                      </p:cBhvr>
                                      <p:by x="100000" y="100000"/>
                                      <p:from x="110000" y="110000"/>
                                      <p:to x="100000" y="100000"/>
                                    </p:animScale>
                                  </p:childTnLst>
                                </p:cTn>
                              </p:par>
                            </p:childTnLst>
                          </p:cTn>
                        </p:par>
                        <p:par>
                          <p:cTn fill="hold" id="22">
                            <p:stCondLst>
                              <p:cond delay="31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725"/>
                                        </p:tgtEl>
                                        <p:attrNameLst>
                                          <p:attrName>style.visibility</p:attrName>
                                        </p:attrNameLst>
                                      </p:cBhvr>
                                      <p:to>
                                        <p:strVal val="visible"/>
                                      </p:to>
                                    </p:set>
                                    <p:anim calcmode="lin" to="0" valueType="num">
                                      <p:cBhvr>
                                        <p:cTn decel="100000" dur="500" fill="hold" id="25">
                                          <p:stCondLst>
                                            <p:cond delay="0"/>
                                          </p:stCondLst>
                                        </p:cTn>
                                        <p:tgtEl>
                                          <p:spTgt spid="1049725"/>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725"/>
                                        </p:tgtEl>
                                      </p:cBhvr>
                                    </p:animEffect>
                                    <p:animScale>
                                      <p:cBhvr>
                                        <p:cTn decel="100000" dur="500" fill="hold" id="27">
                                          <p:stCondLst>
                                            <p:cond delay="0"/>
                                          </p:stCondLst>
                                        </p:cTn>
                                        <p:tgtEl>
                                          <p:spTgt spid="1049725"/>
                                        </p:tgtEl>
                                      </p:cBhvr>
                                      <p:by x="100000" y="100000"/>
                                      <p:from x="110000" y="110000"/>
                                      <p:to x="100000" y="100000"/>
                                    </p:animScale>
                                  </p:childTnLst>
                                </p:cTn>
                              </p:par>
                            </p:childTnLst>
                          </p:cTn>
                        </p:par>
                        <p:par>
                          <p:cTn fill="hold" id="28">
                            <p:stCondLst>
                              <p:cond delay="37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726"/>
                                        </p:tgtEl>
                                        <p:attrNameLst>
                                          <p:attrName>style.visibility</p:attrName>
                                        </p:attrNameLst>
                                      </p:cBhvr>
                                      <p:to>
                                        <p:strVal val="visible"/>
                                      </p:to>
                                    </p:set>
                                    <p:anim calcmode="lin" to="0" valueType="num">
                                      <p:cBhvr>
                                        <p:cTn decel="100000" dur="500" fill="hold" id="31">
                                          <p:stCondLst>
                                            <p:cond delay="0"/>
                                          </p:stCondLst>
                                        </p:cTn>
                                        <p:tgtEl>
                                          <p:spTgt spid="1049726"/>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726"/>
                                        </p:tgtEl>
                                      </p:cBhvr>
                                    </p:animEffect>
                                    <p:animScale>
                                      <p:cBhvr>
                                        <p:cTn decel="100000" dur="500" fill="hold" id="33">
                                          <p:stCondLst>
                                            <p:cond delay="0"/>
                                          </p:stCondLst>
                                        </p:cTn>
                                        <p:tgtEl>
                                          <p:spTgt spid="1049726"/>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22" grpId="0"/>
      <p:bldP spid="1049723" grpId="0"/>
      <p:bldP spid="1049724" grpId="0"/>
      <p:bldP spid="1049725" grpId="0"/>
      <p:bldP spid="104972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505" name=""/>
        <p:cNvGrpSpPr/>
        <p:nvPr/>
      </p:nvGrpSpPr>
      <p:grpSpPr>
        <a:xfrm>
          <a:off x="0" y="0"/>
          <a:ext cx="0" cy="0"/>
          <a:chOff x="0" y="0"/>
          <a:chExt cx="0" cy="0"/>
        </a:xfrm>
      </p:grpSpPr>
      <p:pic>
        <p:nvPicPr>
          <p:cNvPr id="209729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30"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31"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32"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33" name="文本框 58"/>
          <p:cNvSpPr txBox="1"/>
          <p:nvPr/>
        </p:nvSpPr>
        <p:spPr>
          <a:xfrm>
            <a:off x="4359145" y="653569"/>
            <a:ext cx="3473708"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八种安全机制</a:t>
            </a: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endPar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049734"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路由控制机制</a:t>
            </a:r>
          </a:p>
        </p:txBody>
      </p:sp>
      <p:sp>
        <p:nvSpPr>
          <p:cNvPr id="1049735" name="矩形 19"/>
          <p:cNvSpPr/>
          <p:nvPr/>
        </p:nvSpPr>
        <p:spPr>
          <a:xfrm>
            <a:off x="968188" y="2270885"/>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能为某些数据动态地或预定地选取路由，以便只使用物理上安全的子网络、中继站或链路。</a:t>
            </a:r>
          </a:p>
        </p:txBody>
      </p:sp>
      <p:sp>
        <p:nvSpPr>
          <p:cNvPr id="1049736" name="文本框 20"/>
          <p:cNvSpPr txBox="1"/>
          <p:nvPr/>
        </p:nvSpPr>
        <p:spPr>
          <a:xfrm>
            <a:off x="1491464" y="3844902"/>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公证机制</a:t>
            </a:r>
          </a:p>
        </p:txBody>
      </p:sp>
      <p:sp>
        <p:nvSpPr>
          <p:cNvPr id="1049737" name="矩形 21"/>
          <p:cNvSpPr/>
          <p:nvPr/>
        </p:nvSpPr>
        <p:spPr>
          <a:xfrm>
            <a:off x="968188" y="4468604"/>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latin typeface="方正正大黑简体" panose="02000000000000000000" pitchFamily="2" charset="-122"/>
                <a:ea typeface="方正正大黑简体" panose="02000000000000000000" pitchFamily="2" charset="-122"/>
              </a:rPr>
              <a:t>利用可信的第三方来保证数据交换的某些性质。</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734"/>
                                        </p:tgtEl>
                                        <p:attrNameLst>
                                          <p:attrName>style.visibility</p:attrName>
                                        </p:attrNameLst>
                                      </p:cBhvr>
                                      <p:to>
                                        <p:strVal val="visible"/>
                                      </p:to>
                                    </p:set>
                                    <p:anim calcmode="lin" to="0" valueType="num">
                                      <p:cBhvr>
                                        <p:cTn decel="100000" dur="500" fill="hold" id="7">
                                          <p:stCondLst>
                                            <p:cond delay="0"/>
                                          </p:stCondLst>
                                        </p:cTn>
                                        <p:tgtEl>
                                          <p:spTgt spid="1049734"/>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734"/>
                                        </p:tgtEl>
                                      </p:cBhvr>
                                    </p:animEffect>
                                    <p:animScale>
                                      <p:cBhvr>
                                        <p:cTn decel="100000" dur="500" fill="hold" id="9">
                                          <p:stCondLst>
                                            <p:cond delay="0"/>
                                          </p:stCondLst>
                                        </p:cTn>
                                        <p:tgtEl>
                                          <p:spTgt spid="1049734"/>
                                        </p:tgtEl>
                                      </p:cBhvr>
                                      <p:by x="100000" y="100000"/>
                                      <p:from x="110000" y="110000"/>
                                      <p:to x="100000" y="100000"/>
                                    </p:animScale>
                                  </p:childTnLst>
                                </p:cTn>
                              </p:par>
                            </p:childTnLst>
                          </p:cTn>
                        </p:par>
                        <p:par>
                          <p:cTn fill="hold" id="10">
                            <p:stCondLst>
                              <p:cond delay="6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735"/>
                                        </p:tgtEl>
                                        <p:attrNameLst>
                                          <p:attrName>style.visibility</p:attrName>
                                        </p:attrNameLst>
                                      </p:cBhvr>
                                      <p:to>
                                        <p:strVal val="visible"/>
                                      </p:to>
                                    </p:set>
                                    <p:anim calcmode="lin" to="0" valueType="num">
                                      <p:cBhvr>
                                        <p:cTn decel="100000" dur="500" fill="hold" id="13">
                                          <p:stCondLst>
                                            <p:cond delay="0"/>
                                          </p:stCondLst>
                                        </p:cTn>
                                        <p:tgtEl>
                                          <p:spTgt spid="1049735"/>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735"/>
                                        </p:tgtEl>
                                      </p:cBhvr>
                                    </p:animEffect>
                                    <p:animScale>
                                      <p:cBhvr>
                                        <p:cTn decel="100000" dur="500" fill="hold" id="15">
                                          <p:stCondLst>
                                            <p:cond delay="0"/>
                                          </p:stCondLst>
                                        </p:cTn>
                                        <p:tgtEl>
                                          <p:spTgt spid="1049735"/>
                                        </p:tgtEl>
                                      </p:cBhvr>
                                      <p:by x="100000" y="100000"/>
                                      <p:from x="110000" y="110000"/>
                                      <p:to x="100000" y="100000"/>
                                    </p:animScale>
                                  </p:childTnLst>
                                </p:cTn>
                              </p:par>
                            </p:childTnLst>
                          </p:cTn>
                        </p:par>
                        <p:par>
                          <p:cTn fill="hold" id="16">
                            <p:stCondLst>
                              <p:cond delay="23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736"/>
                                        </p:tgtEl>
                                        <p:attrNameLst>
                                          <p:attrName>style.visibility</p:attrName>
                                        </p:attrNameLst>
                                      </p:cBhvr>
                                      <p:to>
                                        <p:strVal val="visible"/>
                                      </p:to>
                                    </p:set>
                                    <p:anim calcmode="lin" to="0" valueType="num">
                                      <p:cBhvr>
                                        <p:cTn decel="100000" dur="500" fill="hold" id="19">
                                          <p:stCondLst>
                                            <p:cond delay="0"/>
                                          </p:stCondLst>
                                        </p:cTn>
                                        <p:tgtEl>
                                          <p:spTgt spid="1049736"/>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736"/>
                                        </p:tgtEl>
                                      </p:cBhvr>
                                    </p:animEffect>
                                    <p:animScale>
                                      <p:cBhvr>
                                        <p:cTn decel="100000" dur="500" fill="hold" id="21">
                                          <p:stCondLst>
                                            <p:cond delay="0"/>
                                          </p:stCondLst>
                                        </p:cTn>
                                        <p:tgtEl>
                                          <p:spTgt spid="1049736"/>
                                        </p:tgtEl>
                                      </p:cBhvr>
                                      <p:by x="100000" y="100000"/>
                                      <p:from x="110000" y="110000"/>
                                      <p:to x="100000" y="100000"/>
                                    </p:animScale>
                                  </p:childTnLst>
                                </p:cTn>
                              </p:par>
                            </p:childTnLst>
                          </p:cTn>
                        </p:par>
                        <p:par>
                          <p:cTn fill="hold" id="22">
                            <p:stCondLst>
                              <p:cond delay="28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737"/>
                                        </p:tgtEl>
                                        <p:attrNameLst>
                                          <p:attrName>style.visibility</p:attrName>
                                        </p:attrNameLst>
                                      </p:cBhvr>
                                      <p:to>
                                        <p:strVal val="visible"/>
                                      </p:to>
                                    </p:set>
                                    <p:anim calcmode="lin" to="0" valueType="num">
                                      <p:cBhvr>
                                        <p:cTn decel="100000" dur="500" fill="hold" id="25">
                                          <p:stCondLst>
                                            <p:cond delay="0"/>
                                          </p:stCondLst>
                                        </p:cTn>
                                        <p:tgtEl>
                                          <p:spTgt spid="1049737"/>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737"/>
                                        </p:tgtEl>
                                      </p:cBhvr>
                                    </p:animEffect>
                                    <p:animScale>
                                      <p:cBhvr>
                                        <p:cTn decel="100000" dur="500" fill="hold" id="27">
                                          <p:stCondLst>
                                            <p:cond delay="0"/>
                                          </p:stCondLst>
                                        </p:cTn>
                                        <p:tgtEl>
                                          <p:spTgt spid="104973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4" grpId="0"/>
      <p:bldP spid="1049735" grpId="0"/>
      <p:bldP spid="1049736" grpId="0"/>
      <p:bldP spid="104973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08" name=""/>
        <p:cNvGrpSpPr/>
        <p:nvPr/>
      </p:nvGrpSpPr>
      <p:grpSpPr>
        <a:xfrm>
          <a:off x="0" y="0"/>
          <a:ext cx="0" cy="0"/>
          <a:chOff x="0" y="0"/>
          <a:chExt cx="0" cy="0"/>
        </a:xfrm>
      </p:grpSpPr>
      <p:pic>
        <p:nvPicPr>
          <p:cNvPr id="209729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41"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42"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43"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44" name="文本框 58"/>
          <p:cNvSpPr txBox="1"/>
          <p:nvPr/>
        </p:nvSpPr>
        <p:spPr>
          <a:xfrm>
            <a:off x="4237317" y="653569"/>
            <a:ext cx="3717364"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p>
        </p:txBody>
      </p:sp>
      <p:graphicFrame>
        <p:nvGraphicFramePr>
          <p:cNvPr id="4194305" name="表格 17"/>
          <p:cNvGraphicFramePr>
            <a:graphicFrameLocks noGrp="1"/>
          </p:cNvGraphicFramePr>
          <p:nvPr>
            <p:custDataLst>
              <p:tags r:id="rId2"/>
            </p:custDataLst>
          </p:nvPr>
        </p:nvGraphicFramePr>
        <p:xfrm>
          <a:off x="2045093" y="1510545"/>
          <a:ext cx="8096885" cy="3577590"/>
        </p:xfrm>
        <a:graphic>
          <a:graphicData uri="http://schemas.openxmlformats.org/drawingml/2006/table">
            <a:tbl>
              <a:tblPr/>
              <a:tblGrid>
                <a:gridCol w="1265555"/>
                <a:gridCol w="591185"/>
                <a:gridCol w="871220"/>
                <a:gridCol w="798195"/>
                <a:gridCol w="1069340"/>
                <a:gridCol w="929640"/>
                <a:gridCol w="835660"/>
                <a:gridCol w="930275"/>
                <a:gridCol w="805815"/>
              </a:tblGrid>
              <a:tr h="397510">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安全服务</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加密</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数字签名</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访问控制</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数据完整性</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认证交换</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流量填充</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路由控制</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a:lnSpc>
                          <a:spcPts val="1400"/>
                        </a:lnSpc>
                        <a:spcAft>
                          <a:spcPts val="0"/>
                        </a:spcAft>
                      </a:pPr>
                      <a:r>
                        <a:rPr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公证</a:t>
                      </a:r>
                    </a:p>
                  </a:txBody>
                  <a:tcPr marL="0" marR="0"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对等实体认证</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数据源认证</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访问控制</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流量保密性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数据完整性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不可否认性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b="1" dirty="0" sz="1200" kern="100" lang="en-US">
                          <a:latin typeface="方正正大黑简体" panose="02000000000000000000" pitchFamily="2" charset="-122"/>
                          <a:ea typeface="方正正大黑简体" panose="02000000000000000000" pitchFamily="2" charset="-122"/>
                          <a:cs typeface="Times New Roman" panose="02020603050405020304"/>
                        </a:rPr>
                        <a:t>Y</a:t>
                      </a:r>
                      <a:endParaRPr dirty="0"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510">
                <a:tc>
                  <a:txBody>
                    <a:bodyPr/>
                    <a:p>
                      <a:pPr algn="ctr">
                        <a:lnSpc>
                          <a:spcPts val="1400"/>
                        </a:lnSpc>
                        <a:spcAft>
                          <a:spcPts val="0"/>
                        </a:spcAft>
                      </a:pPr>
                      <a:r>
                        <a:rPr b="1" dirty="0" sz="1200" kern="100" lang="zh-CN">
                          <a:latin typeface="方正正大黑简体" panose="02000000000000000000" pitchFamily="2" charset="-122"/>
                          <a:ea typeface="方正正大黑简体" panose="02000000000000000000" pitchFamily="2" charset="-122"/>
                          <a:cs typeface="Times New Roman" panose="02020603050405020304"/>
                        </a:rPr>
                        <a:t>可用性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en-US">
                          <a:latin typeface="方正正大黑简体" panose="02000000000000000000" pitchFamily="2" charset="-122"/>
                          <a:ea typeface="方正正大黑简体" panose="02000000000000000000" pitchFamily="2" charset="-122"/>
                          <a:cs typeface="Times New Roman" panose="02020603050405020304"/>
                        </a:rPr>
                        <a:t>Y</a:t>
                      </a:r>
                      <a:endParaRPr sz="1200" kern="100" lang="zh-CN">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lnSpc>
                          <a:spcPts val="1400"/>
                        </a:lnSpc>
                        <a:spcAft>
                          <a:spcPts val="0"/>
                        </a:spcAft>
                      </a:pPr>
                      <a:r>
                        <a:rPr dirty="0" sz="1200" kern="100" lang="zh-CN">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49745" name="Rectangle 50"/>
          <p:cNvSpPr>
            <a:spLocks noChangeArrowheads="1"/>
          </p:cNvSpPr>
          <p:nvPr/>
        </p:nvSpPr>
        <p:spPr bwMode="auto">
          <a:xfrm>
            <a:off x="2663935" y="5535085"/>
            <a:ext cx="6859200" cy="510778"/>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p>
            <a:pPr algn="ctr" eaLnBrk="0" hangingPunct="0" indent="-285750" lvl="1" marL="742950"/>
            <a:r>
              <a:rPr altLang="en-US" dirty="0" sz="2400" lang="zh-CN">
                <a:solidFill>
                  <a:schemeClr val="bg1"/>
                </a:solidFill>
                <a:latin typeface="方正正大黑简体" panose="02000000000000000000" pitchFamily="2" charset="-122"/>
                <a:ea typeface="方正正大黑简体" panose="02000000000000000000" pitchFamily="2" charset="-122"/>
              </a:rPr>
              <a:t>安全服务与安全机制的关系</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744"/>
                                        </p:tgtEl>
                                        <p:attrNameLst>
                                          <p:attrName>style.visibility</p:attrName>
                                        </p:attrNameLst>
                                      </p:cBhvr>
                                      <p:to>
                                        <p:strVal val="visible"/>
                                      </p:to>
                                    </p:set>
                                    <p:animEffect transition="in" filter="fade">
                                      <p:cBhvr>
                                        <p:cTn dur="500" id="7">
                                          <p:stCondLst>
                                            <p:cond delay="0"/>
                                          </p:stCondLst>
                                        </p:cTn>
                                        <p:tgtEl>
                                          <p:spTgt spid="1049744"/>
                                        </p:tgtEl>
                                      </p:cBhvr>
                                    </p:animEffect>
                                    <p:set>
                                      <p:cBhvr>
                                        <p:cTn dur="500" fill="hold" id="8">
                                          <p:stCondLst>
                                            <p:cond delay="500"/>
                                          </p:stCondLst>
                                        </p:cTn>
                                        <p:tgtEl>
                                          <p:spTgt spid="1049744"/>
                                        </p:tgtEl>
                                        <p:attrNameLst>
                                          <p:attrName>style.visibility</p:attrName>
                                        </p:attrNameLst>
                                      </p:cBhvr>
                                      <p:to>
                                        <p:strVal val="visible"/>
                                      </p:to>
                                    </p:set>
                                    <p:anim calcmode="lin" to="0" valueType="num">
                                      <p:cBhvr>
                                        <p:cTn decel="100000" dur="1000" fill="hold" id="9">
                                          <p:stCondLst>
                                            <p:cond delay="0"/>
                                          </p:stCondLst>
                                        </p:cTn>
                                        <p:tgtEl>
                                          <p:spTgt spid="1049744"/>
                                        </p:tgtEl>
                                        <p:attrNameLst>
                                          <p:attrName>ppt_y</p:attrName>
                                        </p:attrNameLst>
                                      </p:cBhvr>
                                      <p:tavLst>
                                        <p:tav tm="0">
                                          <p:val>
                                            <p:strVal val="ppt_y+((ceil(rand(-2)+1))+(rand(2)-1))*0.125"/>
                                          </p:val>
                                        </p:tav>
                                        <p:tav tm="100000">
                                          <p:val>
                                            <p:strVal val="ppt_y"/>
                                          </p:val>
                                        </p:tav>
                                      </p:tavLst>
                                    </p:anim>
                                  </p:childTnLst>
                                </p:cTn>
                              </p:par>
                              <p:par>
                                <p:cTn fill="hold" id="10" nodeType="withEffect" presetClass="entr" presetID="18" presetSubtype="6">
                                  <p:stCondLst>
                                    <p:cond delay="0"/>
                                  </p:stCondLst>
                                  <p:childTnLst>
                                    <p:set>
                                      <p:cBhvr>
                                        <p:cTn dur="1" fill="hold" id="11">
                                          <p:stCondLst>
                                            <p:cond delay="0"/>
                                          </p:stCondLst>
                                        </p:cTn>
                                        <p:tgtEl>
                                          <p:spTgt spid="4194305"/>
                                        </p:tgtEl>
                                        <p:attrNameLst>
                                          <p:attrName>style.visibility</p:attrName>
                                        </p:attrNameLst>
                                      </p:cBhvr>
                                      <p:to>
                                        <p:strVal val="visible"/>
                                      </p:to>
                                    </p:set>
                                    <p:animEffect transition="in" filter="strips(downRight)">
                                      <p:cBhvr>
                                        <p:cTn dur="500" id="12"/>
                                        <p:tgtEl>
                                          <p:spTgt spid="4194305"/>
                                        </p:tgtEl>
                                      </p:cBhvr>
                                    </p:animEffect>
                                  </p:childTnLst>
                                </p:cTn>
                              </p:par>
                            </p:childTnLst>
                          </p:cTn>
                        </p:par>
                        <p:par>
                          <p:cTn fill="hold" id="13">
                            <p:stCondLst>
                              <p:cond delay="1200"/>
                            </p:stCondLst>
                            <p:childTnLst>
                              <p:par>
                                <p:cTn fill="hold" id="14" nodeType="afterEffect" presetClass="entr" presetID="10" presetSubtype="0">
                                  <p:stCondLst>
                                    <p:cond delay="0"/>
                                  </p:stCondLst>
                                  <p:childTnLst>
                                    <p:set>
                                      <p:cBhvr>
                                        <p:cTn dur="1" fill="hold" id="15">
                                          <p:stCondLst>
                                            <p:cond delay="0"/>
                                          </p:stCondLst>
                                        </p:cTn>
                                        <p:tgtEl>
                                          <p:spTgt spid="1049745"/>
                                        </p:tgtEl>
                                        <p:attrNameLst>
                                          <p:attrName>style.visibility</p:attrName>
                                        </p:attrNameLst>
                                      </p:cBhvr>
                                      <p:to>
                                        <p:strVal val="visible"/>
                                      </p:to>
                                    </p:set>
                                    <p:animEffect transition="in" filter="fade">
                                      <p:cBhvr>
                                        <p:cTn dur="500" id="16"/>
                                        <p:tgtEl>
                                          <p:spTgt spid="1049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11" name=""/>
        <p:cNvGrpSpPr/>
        <p:nvPr/>
      </p:nvGrpSpPr>
      <p:grpSpPr>
        <a:xfrm>
          <a:off x="0" y="0"/>
          <a:ext cx="0" cy="0"/>
          <a:chOff x="0" y="0"/>
          <a:chExt cx="0" cy="0"/>
        </a:xfrm>
      </p:grpSpPr>
      <p:pic>
        <p:nvPicPr>
          <p:cNvPr id="209729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49"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50"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51"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52" name="文本框 58"/>
          <p:cNvSpPr txBox="1"/>
          <p:nvPr/>
        </p:nvSpPr>
        <p:spPr>
          <a:xfrm>
            <a:off x="4237317" y="653569"/>
            <a:ext cx="3717364"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p>
        </p:txBody>
      </p:sp>
      <p:graphicFrame>
        <p:nvGraphicFramePr>
          <p:cNvPr id="4194306" name="表格 16"/>
          <p:cNvGraphicFramePr>
            <a:graphicFrameLocks noGrp="1"/>
          </p:cNvGraphicFramePr>
          <p:nvPr>
            <p:custDataLst>
              <p:tags r:id="rId2"/>
            </p:custDataLst>
          </p:nvPr>
        </p:nvGraphicFramePr>
        <p:xfrm>
          <a:off x="2699657" y="1625600"/>
          <a:ext cx="6825773" cy="3939993"/>
        </p:xfrm>
        <a:graphic>
          <a:graphicData uri="http://schemas.openxmlformats.org/drawingml/2006/table">
            <a:tbl>
              <a:tblPr/>
              <a:tblGrid>
                <a:gridCol w="3064997"/>
                <a:gridCol w="534321"/>
                <a:gridCol w="534321"/>
                <a:gridCol w="533639"/>
                <a:gridCol w="532269"/>
                <a:gridCol w="534321"/>
                <a:gridCol w="545269"/>
                <a:gridCol w="546636"/>
              </a:tblGrid>
              <a:tr h="304061">
                <a:tc rowSpan="2">
                  <a:txBody>
                    <a:bodyPr/>
                    <a:p>
                      <a:pPr algn="ctr" defTabSz="914400" eaLnBrk="1" hangingPunct="1" latinLnBrk="0" marL="0" rtl="0">
                        <a:lnSpc>
                          <a:spcPts val="1400"/>
                        </a:lnSpc>
                        <a:spcBef>
                          <a:spcPts val="660"/>
                        </a:spcBef>
                        <a:spcAft>
                          <a:spcPts val="0"/>
                        </a:spcAft>
                      </a:pPr>
                      <a:r>
                        <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rPr>
                        <a:t>安 全 服 务</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7">
                  <a:txBody>
                    <a:bodyPr/>
                    <a:p>
                      <a:pPr algn="ctr">
                        <a:lnSpc>
                          <a:spcPts val="1400"/>
                        </a:lnSpc>
                        <a:spcAft>
                          <a:spcPts val="0"/>
                        </a:spcAft>
                      </a:pPr>
                      <a:r>
                        <a:rPr b="1" dirty="0" sz="1500" kern="100" lang="zh-CN">
                          <a:solidFill>
                            <a:schemeClr val="bg1"/>
                          </a:solidFill>
                          <a:effectLst/>
                          <a:latin typeface="Times New Roman" panose="02020603050405020304"/>
                          <a:ea typeface="宋体" panose="02010600030101010101" pitchFamily="2" charset="-122"/>
                          <a:cs typeface="Times New Roman" panose="02020603050405020304"/>
                        </a:rPr>
                        <a:t>协</a:t>
                      </a:r>
                      <a:r>
                        <a:rPr b="1" dirty="0" sz="1500" kern="100" lang="en-US">
                          <a:solidFill>
                            <a:schemeClr val="bg1"/>
                          </a:solidFill>
                          <a:effectLst/>
                          <a:latin typeface="Times New Roman" panose="02020603050405020304"/>
                          <a:ea typeface="宋体" panose="02010600030101010101" pitchFamily="2" charset="-122"/>
                          <a:cs typeface="Times New Roman" panose="02020603050405020304"/>
                        </a:rPr>
                        <a:t>  </a:t>
                      </a:r>
                      <a:r>
                        <a:rPr b="1" dirty="0" sz="1500" kern="100" lang="zh-CN">
                          <a:solidFill>
                            <a:schemeClr val="bg1"/>
                          </a:solidFill>
                          <a:effectLst/>
                          <a:latin typeface="Times New Roman" panose="02020603050405020304"/>
                          <a:ea typeface="宋体" panose="02010600030101010101" pitchFamily="2" charset="-122"/>
                          <a:cs typeface="Times New Roman" panose="02020603050405020304"/>
                        </a:rPr>
                        <a:t>议</a:t>
                      </a:r>
                      <a:r>
                        <a:rPr b="1" dirty="0" sz="1500" kern="100" lang="en-US">
                          <a:solidFill>
                            <a:schemeClr val="bg1"/>
                          </a:solidFill>
                          <a:effectLst/>
                          <a:latin typeface="Times New Roman" panose="02020603050405020304"/>
                          <a:ea typeface="宋体" panose="02010600030101010101" pitchFamily="2" charset="-122"/>
                          <a:cs typeface="Times New Roman" panose="02020603050405020304"/>
                        </a:rPr>
                        <a:t>  </a:t>
                      </a:r>
                      <a:r>
                        <a:rPr b="1" dirty="0" sz="1500" kern="100" lang="zh-CN">
                          <a:solidFill>
                            <a:schemeClr val="bg1"/>
                          </a:solidFill>
                          <a:effectLst/>
                          <a:latin typeface="Times New Roman" panose="02020603050405020304"/>
                          <a:ea typeface="宋体" panose="02010600030101010101" pitchFamily="2" charset="-122"/>
                          <a:cs typeface="Times New Roman" panose="02020603050405020304"/>
                        </a:rPr>
                        <a:t>层</a:t>
                      </a:r>
                    </a:p>
                  </a:txBody>
                  <a:tcPr marL="0" marR="0"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p>
                      <a:endParaRPr lang="zh-CN"/>
                    </a:p>
                  </a:txBody>
                </a:tc>
                <a:tc hMerge="1">
                  <a:txBody>
                    <a:bodyPr/>
                    <a:p>
                      <a:endParaRPr lang="zh-CN"/>
                    </a:p>
                  </a:txBody>
                </a:tc>
                <a:tc hMerge="1">
                  <a:txBody>
                    <a:bodyPr/>
                    <a:p>
                      <a:endParaRPr lang="zh-CN"/>
                    </a:p>
                  </a:txBody>
                </a:tc>
                <a:tc hMerge="1">
                  <a:txBody>
                    <a:bodyPr/>
                    <a:p>
                      <a:endParaRPr lang="zh-CN"/>
                    </a:p>
                  </a:txBody>
                </a:tc>
                <a:tc hMerge="1">
                  <a:txBody>
                    <a:bodyPr/>
                    <a:p>
                      <a:endParaRPr lang="zh-CN"/>
                    </a:p>
                  </a:txBody>
                </a:tc>
                <a:tc hMerge="1">
                  <a:txBody>
                    <a:bodyPr/>
                    <a:p>
                      <a:endParaRPr lang="zh-CN"/>
                    </a:p>
                  </a:txBody>
                </a:tc>
              </a:tr>
              <a:tr h="242198">
                <a:tc vMerge="1">
                  <a:txBody>
                    <a:bodyPr/>
                    <a:p>
                      <a:endParaRPr lang="zh-CN"/>
                    </a:p>
                  </a:txBody>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1</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2</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3</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4</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5</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6</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p>
                      <a:pPr algn="ctr" defTabSz="914400" eaLnBrk="1" hangingPunct="1" latinLnBrk="0" marL="0" rtl="0">
                        <a:lnSpc>
                          <a:spcPts val="1400"/>
                        </a:lnSpc>
                        <a:spcAft>
                          <a:spcPts val="0"/>
                        </a:spcAft>
                      </a:pPr>
                      <a:r>
                        <a:rPr b="1" dirty="0" sz="1200" kern="100" lang="en-US">
                          <a:solidFill>
                            <a:schemeClr val="bg1"/>
                          </a:solidFill>
                          <a:latin typeface="方正正大黑简体" panose="02000000000000000000" pitchFamily="2" charset="-122"/>
                          <a:ea typeface="方正正大黑简体" panose="02000000000000000000" pitchFamily="2" charset="-122"/>
                          <a:cs typeface="Times New Roman" panose="02020603050405020304"/>
                        </a:rPr>
                        <a:t>7</a:t>
                      </a:r>
                      <a:endParaRPr altLang="en-US" b="1" dirty="0" sz="1200" kern="100" lang="zh-CN">
                        <a:solidFill>
                          <a:schemeClr val="bg1"/>
                        </a:solidFill>
                        <a:latin typeface="方正正大黑简体" panose="02000000000000000000" pitchFamily="2" charset="-122"/>
                        <a:ea typeface="方正正大黑简体" panose="02000000000000000000"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241606">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对等实体认证</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数据源点认证</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访问控制</a:t>
                      </a: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1606">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连接保密性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无连接保密性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选择域保密性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流量保密性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具有恢复功能的连接完整性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6936">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不具有恢复功能的连接完整性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选择域无连接完整性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无连接完整性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1606">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选择域无连接完整性</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源点的不可否认</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98">
                <a:tc>
                  <a:txBody>
                    <a:bodyPr/>
                    <a:p>
                      <a:pPr algn="ctr" defTabSz="914400" eaLnBrk="1" hangingPunct="1" latinLnBrk="0" marL="0" rtl="0">
                        <a:lnSpc>
                          <a:spcPts val="1400"/>
                        </a:lnSpc>
                        <a:spcAft>
                          <a:spcPts val="0"/>
                        </a:spcAft>
                      </a:pPr>
                      <a:r>
                        <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rPr>
                        <a:t>信宿的不可否认</a:t>
                      </a:r>
                    </a:p>
                  </a:txBody>
                  <a:tcPr marL="51443" marR="5144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altLang="zh-CN"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a:t>
                      </a:r>
                    </a:p>
                  </a:txBody>
                  <a:tcPr marL="51443" marR="5144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defTabSz="914400" eaLnBrk="1" hangingPunct="1" latinLnBrk="0" marL="0" rtl="0">
                        <a:lnSpc>
                          <a:spcPts val="1400"/>
                        </a:lnSpc>
                        <a:spcAft>
                          <a:spcPts val="0"/>
                        </a:spcAft>
                      </a:pPr>
                      <a:r>
                        <a:rPr b="1" dirty="0" sz="1200" kern="100" lang="en-US">
                          <a:solidFill>
                            <a:schemeClr val="tx1"/>
                          </a:solidFill>
                          <a:latin typeface="方正正大黑简体" panose="02000000000000000000" pitchFamily="2" charset="-122"/>
                          <a:ea typeface="方正正大黑简体" panose="02000000000000000000" pitchFamily="2" charset="-122"/>
                          <a:cs typeface="Times New Roman" panose="02020603050405020304"/>
                        </a:rPr>
                        <a:t>Y</a:t>
                      </a:r>
                      <a:endParaRPr altLang="en-US" b="1" dirty="0" sz="1200" kern="100" lang="zh-CN">
                        <a:solidFill>
                          <a:schemeClr val="tx1"/>
                        </a:solidFill>
                        <a:latin typeface="方正正大黑简体" panose="02000000000000000000" pitchFamily="2" charset="-122"/>
                        <a:ea typeface="方正正大黑简体" panose="02000000000000000000" pitchFamily="2" charset="-122"/>
                        <a:cs typeface="Times New Roman" panose="02020603050405020304"/>
                      </a:endParaRPr>
                    </a:p>
                  </a:txBody>
                  <a:tcPr marL="51443" marR="51443" marT="0" marB="0" anchor="ctr">
                    <a:lnL w="12700" cap="flat" cmpd="sng" algn="ctr">
                      <a:solidFill>
                        <a:srgbClr val="000000"/>
                      </a:solidFill>
                      <a:prstDash val="solid"/>
                      <a:round/>
                      <a:headEnd type="none" w="med" len="med"/>
                      <a:tailEnd type="none" w="med" len="med"/>
                    </a:lnL>
                    <a:lnR>
                      <a:noFill/>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49753" name="Rectangle 50"/>
          <p:cNvSpPr>
            <a:spLocks noChangeArrowheads="1"/>
          </p:cNvSpPr>
          <p:nvPr/>
        </p:nvSpPr>
        <p:spPr bwMode="auto">
          <a:xfrm>
            <a:off x="3958816" y="5736353"/>
            <a:ext cx="3995865" cy="510778"/>
          </a:xfrm>
          <a:prstGeom prst="roundRect"/>
        </p:spPr>
        <p:style>
          <a:lnRef idx="3">
            <a:schemeClr val="lt1"/>
          </a:lnRef>
          <a:fillRef idx="1">
            <a:schemeClr val="accent1"/>
          </a:fillRef>
          <a:effectRef idx="1">
            <a:schemeClr val="accent1"/>
          </a:effectRef>
          <a:fontRef idx="minor">
            <a:schemeClr val="lt1"/>
          </a:fontRef>
        </p:style>
        <p:txBody>
          <a:bodyPr anchor="ctr" wrap="square">
            <a:spAutoFit/>
          </a:bodyPr>
          <a:p>
            <a:pPr algn="ctr" eaLnBrk="0" hangingPunct="0" lvl="1" marL="0"/>
            <a:r>
              <a:rPr altLang="en-US" dirty="0" sz="2400" lang="zh-CN">
                <a:solidFill>
                  <a:schemeClr val="bg1"/>
                </a:solidFill>
                <a:latin typeface="方正正大黑简体" panose="02000000000000000000" pitchFamily="2" charset="-122"/>
                <a:ea typeface="方正正大黑简体" panose="02000000000000000000" pitchFamily="2" charset="-122"/>
              </a:rPr>
              <a:t>在</a:t>
            </a:r>
            <a:r>
              <a:rPr altLang="zh-CN" dirty="0" sz="2400" lang="en-US">
                <a:solidFill>
                  <a:schemeClr val="bg1"/>
                </a:solidFill>
                <a:latin typeface="方正正大黑简体" panose="02000000000000000000" pitchFamily="2" charset="-122"/>
                <a:ea typeface="方正正大黑简体" panose="02000000000000000000" pitchFamily="2" charset="-122"/>
              </a:rPr>
              <a:t>OSI</a:t>
            </a:r>
            <a:r>
              <a:rPr altLang="en-US" dirty="0" sz="2400" lang="zh-CN">
                <a:solidFill>
                  <a:schemeClr val="bg1"/>
                </a:solidFill>
                <a:latin typeface="方正正大黑简体" panose="02000000000000000000" pitchFamily="2" charset="-122"/>
                <a:ea typeface="方正正大黑简体" panose="02000000000000000000" pitchFamily="2" charset="-122"/>
              </a:rPr>
              <a:t>层中的服务配置</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1049753"/>
                                        </p:tgtEl>
                                        <p:attrNameLst>
                                          <p:attrName>style.visibility</p:attrName>
                                        </p:attrNameLst>
                                      </p:cBhvr>
                                      <p:to>
                                        <p:strVal val="visible"/>
                                      </p:to>
                                    </p:set>
                                    <p:animEffect transition="in" filter="fade">
                                      <p:cBhvr>
                                        <p:cTn dur="500" id="7"/>
                                        <p:tgtEl>
                                          <p:spTgt spid="1049753"/>
                                        </p:tgtEl>
                                      </p:cBhvr>
                                    </p:animEffect>
                                  </p:childTnLst>
                                </p:cTn>
                              </p:par>
                              <p:par>
                                <p:cTn fill="hold" id="8" nodeType="withEffect" presetClass="entr" presetID="18" presetSubtype="6">
                                  <p:stCondLst>
                                    <p:cond delay="0"/>
                                  </p:stCondLst>
                                  <p:childTnLst>
                                    <p:set>
                                      <p:cBhvr>
                                        <p:cTn dur="1" fill="hold" id="9">
                                          <p:stCondLst>
                                            <p:cond delay="0"/>
                                          </p:stCondLst>
                                        </p:cTn>
                                        <p:tgtEl>
                                          <p:spTgt spid="4194306"/>
                                        </p:tgtEl>
                                        <p:attrNameLst>
                                          <p:attrName>style.visibility</p:attrName>
                                        </p:attrNameLst>
                                      </p:cBhvr>
                                      <p:to>
                                        <p:strVal val="visible"/>
                                      </p:to>
                                    </p:set>
                                    <p:animEffect transition="in" filter="strips(downRight)">
                                      <p:cBhvr>
                                        <p:cTn dur="500" id="10"/>
                                        <p:tgtEl>
                                          <p:spTgt spid="4194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514" name=""/>
        <p:cNvGrpSpPr/>
        <p:nvPr/>
      </p:nvGrpSpPr>
      <p:grpSpPr>
        <a:xfrm>
          <a:off x="0" y="0"/>
          <a:ext cx="0" cy="0"/>
          <a:chOff x="0" y="0"/>
          <a:chExt cx="0" cy="0"/>
        </a:xfrm>
      </p:grpSpPr>
      <p:pic>
        <p:nvPicPr>
          <p:cNvPr id="209729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5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5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760" name="文本框 58"/>
          <p:cNvSpPr txBox="1"/>
          <p:nvPr/>
        </p:nvSpPr>
        <p:spPr>
          <a:xfrm>
            <a:off x="4237317" y="653569"/>
            <a:ext cx="3717364"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OSI</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安全体系结构</a:t>
            </a:r>
          </a:p>
        </p:txBody>
      </p:sp>
      <p:pic>
        <p:nvPicPr>
          <p:cNvPr id="2097295" name="Picture 6"/>
          <p:cNvPicPr>
            <a:picLocks noChangeAspect="1" noChangeArrowheads="1"/>
          </p:cNvPicPr>
          <p:nvPr/>
        </p:nvPicPr>
        <p:blipFill>
          <a:blip xmlns:r="http://schemas.openxmlformats.org/officeDocument/2006/relationships" r:embed="rId2"/>
          <a:srcRect/>
          <a:stretch>
            <a:fillRect/>
          </a:stretch>
        </p:blipFill>
        <p:spPr bwMode="auto">
          <a:xfrm>
            <a:off x="3039140" y="1686538"/>
            <a:ext cx="5833893" cy="3923795"/>
          </a:xfrm>
          <a:prstGeom prst="rect"/>
          <a:noFill/>
          <a:ln>
            <a:noFill/>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97295"/>
                                        </p:tgtEl>
                                        <p:attrNameLst>
                                          <p:attrName>style.visibility</p:attrName>
                                        </p:attrNameLst>
                                      </p:cBhvr>
                                      <p:to>
                                        <p:strVal val="visible"/>
                                      </p:to>
                                    </p:set>
                                    <p:animEffect transition="in" filter="fade">
                                      <p:cBhvr>
                                        <p:cTn dur="1000" id="7"/>
                                        <p:tgtEl>
                                          <p:spTgt spid="2097295"/>
                                        </p:tgtEl>
                                      </p:cBhvr>
                                    </p:animEffect>
                                    <p:anim calcmode="lin" valueType="num">
                                      <p:cBhvr>
                                        <p:cTn dur="1000" fill="hold" id="8"/>
                                        <p:tgtEl>
                                          <p:spTgt spid="2097295"/>
                                        </p:tgtEl>
                                        <p:attrNameLst>
                                          <p:attrName>ppt_x</p:attrName>
                                        </p:attrNameLst>
                                      </p:cBhvr>
                                      <p:tavLst>
                                        <p:tav tm="0">
                                          <p:val>
                                            <p:strVal val="#ppt_x"/>
                                          </p:val>
                                        </p:tav>
                                        <p:tav tm="100000">
                                          <p:val>
                                            <p:strVal val="#ppt_x"/>
                                          </p:val>
                                        </p:tav>
                                      </p:tavLst>
                                    </p:anim>
                                    <p:anim calcmode="lin" valueType="num">
                                      <p:cBhvr>
                                        <p:cTn dur="1000" fill="hold" id="9"/>
                                        <p:tgtEl>
                                          <p:spTgt spid="2097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517" name=""/>
        <p:cNvGrpSpPr/>
        <p:nvPr/>
      </p:nvGrpSpPr>
      <p:grpSpPr>
        <a:xfrm>
          <a:off x="0" y="0"/>
          <a:ext cx="0" cy="0"/>
          <a:chOff x="0" y="0"/>
          <a:chExt cx="0" cy="0"/>
        </a:xfrm>
      </p:grpSpPr>
      <p:pic>
        <p:nvPicPr>
          <p:cNvPr id="2097296" name="图片 14"/>
          <p:cNvPicPr>
            <a:picLocks noChangeAspect="1"/>
          </p:cNvPicPr>
          <p:nvPr/>
        </p:nvPicPr>
        <p:blipFill rotWithShape="1">
          <a:blip xmlns:r="http://schemas.openxmlformats.org/officeDocument/2006/relationships" r:embed="rId1"/>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518" name="组合 8"/>
          <p:cNvGrpSpPr/>
          <p:nvPr/>
        </p:nvGrpSpPr>
        <p:grpSpPr>
          <a:xfrm>
            <a:off x="426473" y="326002"/>
            <a:ext cx="2768387" cy="1023878"/>
            <a:chOff x="380753" y="256554"/>
            <a:chExt cx="2768387" cy="1023878"/>
          </a:xfrm>
        </p:grpSpPr>
        <p:sp>
          <p:nvSpPr>
            <p:cNvPr id="1049764" name="文本框 17"/>
            <p:cNvSpPr txBox="1"/>
            <p:nvPr/>
          </p:nvSpPr>
          <p:spPr>
            <a:xfrm>
              <a:off x="380753" y="256554"/>
              <a:ext cx="2768387" cy="677108"/>
            </a:xfrm>
            <a:prstGeom prst="rect"/>
            <a:noFill/>
          </p:spPr>
          <p:txBody>
            <a:bodyPr bIns="0" lIns="0" rIns="0" rtlCol="0" tIns="0" wrap="none">
              <a:spAutoFit/>
            </a:bodyPr>
            <a:p>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altLang="zh-CN" dirty="0" sz="4400" lang="en-US"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altLang="en-US" dirty="0" sz="4400" lang="zh-CN" spc="-15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讲  引言</a:t>
              </a:r>
            </a:p>
          </p:txBody>
        </p:sp>
        <p:sp>
          <p:nvSpPr>
            <p:cNvPr id="1049765" name="文本框 25"/>
            <p:cNvSpPr txBox="1"/>
            <p:nvPr/>
          </p:nvSpPr>
          <p:spPr>
            <a:xfrm>
              <a:off x="500758" y="1064988"/>
              <a:ext cx="2121791" cy="215444"/>
            </a:xfrm>
            <a:prstGeom prst="rect"/>
            <a:noFill/>
          </p:spPr>
          <p:txBody>
            <a:bodyPr bIns="0" lIns="0" rIns="0" rtlCol="0" tIns="0" wrap="square">
              <a:spAutoFit/>
            </a:bodyPr>
            <a:p>
              <a:pPr algn="dist"/>
              <a:endParaRPr altLang="en-US" dirty="0" sz="1400" i="1" lang="zh-CN">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1049766"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grpSp>
        <p:nvGrpSpPr>
          <p:cNvPr id="519" name="组合 10"/>
          <p:cNvGrpSpPr/>
          <p:nvPr/>
        </p:nvGrpSpPr>
        <p:grpSpPr>
          <a:xfrm>
            <a:off x="2654194" y="1376289"/>
            <a:ext cx="3645006" cy="660250"/>
            <a:chOff x="1672156" y="1953172"/>
            <a:chExt cx="3314043" cy="600299"/>
          </a:xfrm>
        </p:grpSpPr>
        <p:grpSp>
          <p:nvGrpSpPr>
            <p:cNvPr id="520" name="组合 9"/>
            <p:cNvGrpSpPr/>
            <p:nvPr/>
          </p:nvGrpSpPr>
          <p:grpSpPr>
            <a:xfrm>
              <a:off x="1672156" y="1953172"/>
              <a:ext cx="3314043" cy="600299"/>
              <a:chOff x="1442977" y="2200774"/>
              <a:chExt cx="3314043" cy="600299"/>
            </a:xfrm>
          </p:grpSpPr>
          <p:sp>
            <p:nvSpPr>
              <p:cNvPr id="1049767" name="矩形: 圆角 24"/>
              <p:cNvSpPr/>
              <p:nvPr/>
            </p:nvSpPr>
            <p:spPr>
              <a:xfrm>
                <a:off x="1442977" y="2200774"/>
                <a:ext cx="3314043"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768"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01</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769" name="文本框 32"/>
            <p:cNvSpPr txBox="1"/>
            <p:nvPr/>
          </p:nvSpPr>
          <p:spPr>
            <a:xfrm>
              <a:off x="2590559" y="2057551"/>
              <a:ext cx="223864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网络安全现状</a:t>
              </a:r>
            </a:p>
          </p:txBody>
        </p:sp>
      </p:grpSp>
      <p:grpSp>
        <p:nvGrpSpPr>
          <p:cNvPr id="521" name="组合 36"/>
          <p:cNvGrpSpPr/>
          <p:nvPr/>
        </p:nvGrpSpPr>
        <p:grpSpPr>
          <a:xfrm>
            <a:off x="4010025" y="2468618"/>
            <a:ext cx="5575443" cy="660250"/>
            <a:chOff x="1672156" y="1953172"/>
            <a:chExt cx="4879601" cy="600299"/>
          </a:xfrm>
        </p:grpSpPr>
        <p:grpSp>
          <p:nvGrpSpPr>
            <p:cNvPr id="522" name="组合 37"/>
            <p:cNvGrpSpPr/>
            <p:nvPr/>
          </p:nvGrpSpPr>
          <p:grpSpPr>
            <a:xfrm>
              <a:off x="1672156" y="1953172"/>
              <a:ext cx="4879601" cy="600299"/>
              <a:chOff x="1442977" y="2200774"/>
              <a:chExt cx="4879601" cy="600299"/>
            </a:xfrm>
          </p:grpSpPr>
          <p:sp>
            <p:nvSpPr>
              <p:cNvPr id="1049770" name="矩形: 圆角 39"/>
              <p:cNvSpPr/>
              <p:nvPr/>
            </p:nvSpPr>
            <p:spPr>
              <a:xfrm>
                <a:off x="1442977" y="2200774"/>
                <a:ext cx="487960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77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02</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772" name="文本框 38"/>
            <p:cNvSpPr txBox="1"/>
            <p:nvPr/>
          </p:nvSpPr>
          <p:spPr>
            <a:xfrm>
              <a:off x="2482036" y="2046059"/>
              <a:ext cx="3950680"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网络安全威胁与防护措施</a:t>
              </a:r>
            </a:p>
          </p:txBody>
        </p:sp>
      </p:grpSp>
      <p:grpSp>
        <p:nvGrpSpPr>
          <p:cNvPr id="523" name="组合 41"/>
          <p:cNvGrpSpPr/>
          <p:nvPr/>
        </p:nvGrpSpPr>
        <p:grpSpPr>
          <a:xfrm>
            <a:off x="2654194" y="3560947"/>
            <a:ext cx="3834131" cy="660250"/>
            <a:chOff x="1672156" y="1953172"/>
            <a:chExt cx="3218804" cy="600299"/>
          </a:xfrm>
        </p:grpSpPr>
        <p:grpSp>
          <p:nvGrpSpPr>
            <p:cNvPr id="524" name="组合 42"/>
            <p:cNvGrpSpPr/>
            <p:nvPr/>
          </p:nvGrpSpPr>
          <p:grpSpPr>
            <a:xfrm>
              <a:off x="1672156" y="1953172"/>
              <a:ext cx="3218804" cy="600299"/>
              <a:chOff x="1442977" y="2200774"/>
              <a:chExt cx="3218804" cy="600299"/>
            </a:xfrm>
          </p:grpSpPr>
          <p:sp>
            <p:nvSpPr>
              <p:cNvPr id="1049773" name="矩形: 圆角 44"/>
              <p:cNvSpPr/>
              <p:nvPr/>
            </p:nvSpPr>
            <p:spPr>
              <a:xfrm>
                <a:off x="1442977" y="2200774"/>
                <a:ext cx="321880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774"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03</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775" name="文本框 43"/>
            <p:cNvSpPr txBox="1"/>
            <p:nvPr/>
          </p:nvSpPr>
          <p:spPr>
            <a:xfrm>
              <a:off x="2542526" y="2050207"/>
              <a:ext cx="2067061"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网络安全策略</a:t>
              </a:r>
            </a:p>
          </p:txBody>
        </p:sp>
      </p:grpSp>
      <p:grpSp>
        <p:nvGrpSpPr>
          <p:cNvPr id="525" name="组合 46"/>
          <p:cNvGrpSpPr/>
          <p:nvPr/>
        </p:nvGrpSpPr>
        <p:grpSpPr>
          <a:xfrm>
            <a:off x="4182051" y="4653275"/>
            <a:ext cx="4671663" cy="660250"/>
            <a:chOff x="1672156" y="1953172"/>
            <a:chExt cx="3541918" cy="600299"/>
          </a:xfrm>
        </p:grpSpPr>
        <p:grpSp>
          <p:nvGrpSpPr>
            <p:cNvPr id="526" name="组合 47"/>
            <p:cNvGrpSpPr/>
            <p:nvPr/>
          </p:nvGrpSpPr>
          <p:grpSpPr>
            <a:xfrm>
              <a:off x="1672156" y="1953172"/>
              <a:ext cx="3541918" cy="600299"/>
              <a:chOff x="1442977" y="2200774"/>
              <a:chExt cx="3541918" cy="600299"/>
            </a:xfrm>
          </p:grpSpPr>
          <p:sp>
            <p:nvSpPr>
              <p:cNvPr id="1049776" name="矩形: 圆角 49"/>
              <p:cNvSpPr/>
              <p:nvPr/>
            </p:nvSpPr>
            <p:spPr>
              <a:xfrm>
                <a:off x="1442977" y="2200774"/>
                <a:ext cx="3541918"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777"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04</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778" name="文本框 48"/>
            <p:cNvSpPr txBox="1"/>
            <p:nvPr/>
          </p:nvSpPr>
          <p:spPr>
            <a:xfrm>
              <a:off x="2535214" y="2050208"/>
              <a:ext cx="2489036" cy="447729"/>
            </a:xfrm>
            <a:prstGeom prst="rect"/>
            <a:noFill/>
          </p:spPr>
          <p:txBody>
            <a:bodyPr bIns="0" lIns="0" rIns="0" rtlCol="0" tIns="0" wrap="none">
              <a:spAutoFit/>
            </a:bodyPr>
            <a:p>
              <a:r>
                <a:rPr altLang="en-US" dirty="0" sz="3200" lang="zh-CN">
                  <a:solidFill>
                    <a:schemeClr val="bg1"/>
                  </a:solidFill>
                  <a:latin typeface="方正正大黑简体" panose="02000000000000000000" pitchFamily="2" charset="-122"/>
                  <a:ea typeface="方正正大黑简体" panose="02000000000000000000" pitchFamily="2" charset="-122"/>
                </a:rPr>
                <a:t>网络安全体系结构</a:t>
              </a:r>
            </a:p>
          </p:txBody>
        </p:sp>
      </p:grpSp>
      <p:grpSp>
        <p:nvGrpSpPr>
          <p:cNvPr id="527" name="组合 13"/>
          <p:cNvGrpSpPr/>
          <p:nvPr/>
        </p:nvGrpSpPr>
        <p:grpSpPr>
          <a:xfrm>
            <a:off x="8671068" y="1502263"/>
            <a:ext cx="1261641" cy="914400"/>
            <a:chOff x="8171726" y="1006998"/>
            <a:chExt cx="1261641" cy="914400"/>
          </a:xfrm>
        </p:grpSpPr>
        <p:sp>
          <p:nvSpPr>
            <p:cNvPr id="1049779" name="椭圆 11"/>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80" name="椭圆 51"/>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28" name="组合 54"/>
          <p:cNvGrpSpPr/>
          <p:nvPr/>
        </p:nvGrpSpPr>
        <p:grpSpPr>
          <a:xfrm rot="7080203">
            <a:off x="1385110" y="3275645"/>
            <a:ext cx="569921" cy="413062"/>
            <a:chOff x="8171726" y="1006998"/>
            <a:chExt cx="1261641" cy="914400"/>
          </a:xfrm>
        </p:grpSpPr>
        <p:sp>
          <p:nvSpPr>
            <p:cNvPr id="1049781" name="椭圆 55"/>
            <p:cNvSpPr/>
            <p:nvPr/>
          </p:nvSpPr>
          <p:spPr>
            <a:xfrm>
              <a:off x="8171726" y="1006998"/>
              <a:ext cx="914400" cy="914400"/>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82" name="椭圆 56"/>
            <p:cNvSpPr/>
            <p:nvPr/>
          </p:nvSpPr>
          <p:spPr>
            <a:xfrm>
              <a:off x="9248172" y="1516284"/>
              <a:ext cx="185195" cy="185195"/>
            </a:xfrm>
            <a:prstGeom prst="ellipse"/>
            <a:gradFill flip="none" rotWithShape="1">
              <a:gsLst>
                <a:gs pos="0">
                  <a:srgbClr val="B3CBEA"/>
                </a:gs>
                <a:gs pos="100000">
                  <a:srgbClr val="B3CBE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29" name="组合 52"/>
          <p:cNvGrpSpPr/>
          <p:nvPr/>
        </p:nvGrpSpPr>
        <p:grpSpPr>
          <a:xfrm>
            <a:off x="2668269" y="5650515"/>
            <a:ext cx="3834131" cy="660250"/>
            <a:chOff x="1672156" y="1953172"/>
            <a:chExt cx="2906926" cy="600299"/>
          </a:xfrm>
        </p:grpSpPr>
        <p:grpSp>
          <p:nvGrpSpPr>
            <p:cNvPr id="530" name="组合 53"/>
            <p:cNvGrpSpPr/>
            <p:nvPr/>
          </p:nvGrpSpPr>
          <p:grpSpPr>
            <a:xfrm>
              <a:off x="1672156" y="1953172"/>
              <a:ext cx="2906926" cy="600299"/>
              <a:chOff x="1442977" y="2200774"/>
              <a:chExt cx="2906926" cy="600299"/>
            </a:xfrm>
          </p:grpSpPr>
          <p:sp>
            <p:nvSpPr>
              <p:cNvPr id="1049783" name="矩形: 圆角 58"/>
              <p:cNvSpPr/>
              <p:nvPr/>
            </p:nvSpPr>
            <p:spPr>
              <a:xfrm>
                <a:off x="1442977" y="2200774"/>
                <a:ext cx="290692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bg1"/>
                  </a:solidFill>
                </a:endParaRPr>
              </a:p>
            </p:txBody>
          </p:sp>
          <p:sp>
            <p:nvSpPr>
              <p:cNvPr id="1049784" name="矩形: 圆角 59"/>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rgbClr val="1B3B95"/>
                    </a:solidFill>
                    <a:latin typeface="方正正大黑简体" panose="02000000000000000000" pitchFamily="2" charset="-122"/>
                    <a:ea typeface="方正正大黑简体" panose="02000000000000000000" pitchFamily="2" charset="-122"/>
                  </a:rPr>
                  <a:t>05</a:t>
                </a:r>
                <a:endParaRPr altLang="en-US" dirty="0" sz="2400" lang="zh-CN">
                  <a:solidFill>
                    <a:srgbClr val="1B3B95"/>
                  </a:solidFill>
                  <a:latin typeface="方正正大黑简体" panose="02000000000000000000" pitchFamily="2" charset="-122"/>
                  <a:ea typeface="方正正大黑简体" panose="02000000000000000000" pitchFamily="2" charset="-122"/>
                </a:endParaRPr>
              </a:p>
            </p:txBody>
          </p:sp>
        </p:grpSp>
        <p:sp>
          <p:nvSpPr>
            <p:cNvPr id="1049785" name="文本框 57"/>
            <p:cNvSpPr txBox="1"/>
            <p:nvPr/>
          </p:nvSpPr>
          <p:spPr>
            <a:xfrm>
              <a:off x="2535214" y="2050208"/>
              <a:ext cx="1866778" cy="447729"/>
            </a:xfrm>
            <a:prstGeom prst="rect"/>
            <a:noFill/>
          </p:spPr>
          <p:txBody>
            <a:bodyPr bIns="0" lIns="0" rIns="0" rtlCol="0" tIns="0" wrap="none">
              <a:spAutoFit/>
            </a:bodyPr>
            <a:p>
              <a:r>
                <a:rPr altLang="en-US" dirty="0" sz="3200" lang="zh-CN">
                  <a:solidFill>
                    <a:srgbClr val="FFC000"/>
                  </a:solidFill>
                  <a:latin typeface="方正正大黑简体" panose="02000000000000000000" pitchFamily="2" charset="-122"/>
                  <a:ea typeface="方正正大黑简体" panose="02000000000000000000" pitchFamily="2" charset="-122"/>
                </a:rPr>
                <a:t>网络安全模型</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9766"/>
                                        </p:tgtEl>
                                        <p:attrNameLst>
                                          <p:attrName>style.visibility</p:attrName>
                                        </p:attrNameLst>
                                      </p:cBhvr>
                                      <p:to>
                                        <p:strVal val="visible"/>
                                      </p:to>
                                    </p:set>
                                    <p:animEffect transition="in" filter="fade">
                                      <p:cBhvr>
                                        <p:cTn dur="1000" id="7"/>
                                        <p:tgtEl>
                                          <p:spTgt spid="1049766"/>
                                        </p:tgtEl>
                                      </p:cBhvr>
                                    </p:animEffect>
                                    <p:anim calcmode="lin" valueType="num">
                                      <p:cBhvr>
                                        <p:cTn dur="1000" fill="hold" id="8"/>
                                        <p:tgtEl>
                                          <p:spTgt spid="1049766"/>
                                        </p:tgtEl>
                                        <p:attrNameLst>
                                          <p:attrName>ppt_x</p:attrName>
                                        </p:attrNameLst>
                                      </p:cBhvr>
                                      <p:tavLst>
                                        <p:tav tm="0">
                                          <p:val>
                                            <p:strVal val="#ppt_x"/>
                                          </p:val>
                                        </p:tav>
                                        <p:tav tm="100000">
                                          <p:val>
                                            <p:strVal val="#ppt_x"/>
                                          </p:val>
                                        </p:tav>
                                      </p:tavLst>
                                    </p:anim>
                                    <p:anim calcmode="lin" valueType="num">
                                      <p:cBhvr>
                                        <p:cTn dur="1000" fill="hold" id="9"/>
                                        <p:tgtEl>
                                          <p:spTgt spid="1049766"/>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528"/>
                                        </p:tgtEl>
                                        <p:attrNameLst>
                                          <p:attrName>style.visibility</p:attrName>
                                        </p:attrNameLst>
                                      </p:cBhvr>
                                      <p:to>
                                        <p:strVal val="visible"/>
                                      </p:to>
                                    </p:set>
                                    <p:animEffect transition="in" filter="fade">
                                      <p:cBhvr>
                                        <p:cTn dur="1000" id="12"/>
                                        <p:tgtEl>
                                          <p:spTgt spid="528"/>
                                        </p:tgtEl>
                                      </p:cBhvr>
                                    </p:animEffect>
                                    <p:anim calcmode="lin" valueType="num">
                                      <p:cBhvr>
                                        <p:cTn dur="1000" fill="hold" id="13"/>
                                        <p:tgtEl>
                                          <p:spTgt spid="528"/>
                                        </p:tgtEl>
                                        <p:attrNameLst>
                                          <p:attrName>ppt_x</p:attrName>
                                        </p:attrNameLst>
                                      </p:cBhvr>
                                      <p:tavLst>
                                        <p:tav tm="0">
                                          <p:val>
                                            <p:strVal val="#ppt_x"/>
                                          </p:val>
                                        </p:tav>
                                        <p:tav tm="100000">
                                          <p:val>
                                            <p:strVal val="#ppt_x"/>
                                          </p:val>
                                        </p:tav>
                                      </p:tavLst>
                                    </p:anim>
                                    <p:anim calcmode="lin" valueType="num">
                                      <p:cBhvr>
                                        <p:cTn dur="1000" fill="hold" id="14"/>
                                        <p:tgtEl>
                                          <p:spTgt spid="528"/>
                                        </p:tgtEl>
                                        <p:attrNameLst>
                                          <p:attrName>ppt_y</p:attrName>
                                        </p:attrNameLst>
                                      </p:cBhvr>
                                      <p:tavLst>
                                        <p:tav tm="0">
                                          <p:val>
                                            <p:strVal val="#ppt_y-.1"/>
                                          </p:val>
                                        </p:tav>
                                        <p:tav tm="100000">
                                          <p:val>
                                            <p:strVal val="#ppt_y"/>
                                          </p:val>
                                        </p:tav>
                                      </p:tavLst>
                                    </p:anim>
                                  </p:childTnLst>
                                </p:cTn>
                              </p:par>
                              <p:par>
                                <p:cTn fill="hold" id="15" nodeType="withEffect" presetClass="entr" presetID="47" presetSubtype="0">
                                  <p:stCondLst>
                                    <p:cond delay="0"/>
                                  </p:stCondLst>
                                  <p:childTnLst>
                                    <p:set>
                                      <p:cBhvr>
                                        <p:cTn dur="1" fill="hold" id="16">
                                          <p:stCondLst>
                                            <p:cond delay="0"/>
                                          </p:stCondLst>
                                        </p:cTn>
                                        <p:tgtEl>
                                          <p:spTgt spid="527"/>
                                        </p:tgtEl>
                                        <p:attrNameLst>
                                          <p:attrName>style.visibility</p:attrName>
                                        </p:attrNameLst>
                                      </p:cBhvr>
                                      <p:to>
                                        <p:strVal val="visible"/>
                                      </p:to>
                                    </p:set>
                                    <p:animEffect transition="in" filter="fade">
                                      <p:cBhvr>
                                        <p:cTn dur="1000" id="17"/>
                                        <p:tgtEl>
                                          <p:spTgt spid="527"/>
                                        </p:tgtEl>
                                      </p:cBhvr>
                                    </p:animEffect>
                                    <p:anim calcmode="lin" valueType="num">
                                      <p:cBhvr>
                                        <p:cTn dur="1000" fill="hold" id="18"/>
                                        <p:tgtEl>
                                          <p:spTgt spid="527"/>
                                        </p:tgtEl>
                                        <p:attrNameLst>
                                          <p:attrName>ppt_x</p:attrName>
                                        </p:attrNameLst>
                                      </p:cBhvr>
                                      <p:tavLst>
                                        <p:tav tm="0">
                                          <p:val>
                                            <p:strVal val="#ppt_x"/>
                                          </p:val>
                                        </p:tav>
                                        <p:tav tm="100000">
                                          <p:val>
                                            <p:strVal val="#ppt_x"/>
                                          </p:val>
                                        </p:tav>
                                      </p:tavLst>
                                    </p:anim>
                                    <p:anim calcmode="lin" valueType="num">
                                      <p:cBhvr>
                                        <p:cTn dur="1000" fill="hold" id="19"/>
                                        <p:tgtEl>
                                          <p:spTgt spid="527"/>
                                        </p:tgtEl>
                                        <p:attrNameLst>
                                          <p:attrName>ppt_y</p:attrName>
                                        </p:attrNameLst>
                                      </p:cBhvr>
                                      <p:tavLst>
                                        <p:tav tm="0">
                                          <p:val>
                                            <p:strVal val="#ppt_y-.1"/>
                                          </p:val>
                                        </p:tav>
                                        <p:tav tm="100000">
                                          <p:val>
                                            <p:strVal val="#ppt_y"/>
                                          </p:val>
                                        </p:tav>
                                      </p:tavLst>
                                    </p:anim>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518"/>
                                        </p:tgtEl>
                                        <p:attrNameLst>
                                          <p:attrName>style.visibility</p:attrName>
                                        </p:attrNameLst>
                                      </p:cBhvr>
                                      <p:to>
                                        <p:strVal val="visible"/>
                                      </p:to>
                                    </p:set>
                                    <p:animEffect transition="in" filter="fade">
                                      <p:cBhvr>
                                        <p:cTn dur="1000" id="23"/>
                                        <p:tgtEl>
                                          <p:spTgt spid="518"/>
                                        </p:tgtEl>
                                      </p:cBhvr>
                                    </p:animEffect>
                                    <p:anim calcmode="lin" valueType="num">
                                      <p:cBhvr>
                                        <p:cTn dur="1000" fill="hold" id="24"/>
                                        <p:tgtEl>
                                          <p:spTgt spid="518"/>
                                        </p:tgtEl>
                                        <p:attrNameLst>
                                          <p:attrName>ppt_x</p:attrName>
                                        </p:attrNameLst>
                                      </p:cBhvr>
                                      <p:tavLst>
                                        <p:tav tm="0">
                                          <p:val>
                                            <p:strVal val="#ppt_x"/>
                                          </p:val>
                                        </p:tav>
                                        <p:tav tm="100000">
                                          <p:val>
                                            <p:strVal val="#ppt_x"/>
                                          </p:val>
                                        </p:tav>
                                      </p:tavLst>
                                    </p:anim>
                                    <p:anim calcmode="lin" valueType="num">
                                      <p:cBhvr>
                                        <p:cTn dur="1000" fill="hold" id="25"/>
                                        <p:tgtEl>
                                          <p:spTgt spid="518"/>
                                        </p:tgtEl>
                                        <p:attrNameLst>
                                          <p:attrName>ppt_y</p:attrName>
                                        </p:attrNameLst>
                                      </p:cBhvr>
                                      <p:tavLst>
                                        <p:tav tm="0">
                                          <p:val>
                                            <p:strVal val="#ppt_y+.1"/>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4">
                                  <p:stCondLst>
                                    <p:cond delay="0"/>
                                  </p:stCondLst>
                                  <p:childTnLst>
                                    <p:set>
                                      <p:cBhvr>
                                        <p:cTn dur="1" fill="hold" id="29">
                                          <p:stCondLst>
                                            <p:cond delay="0"/>
                                          </p:stCondLst>
                                        </p:cTn>
                                        <p:tgtEl>
                                          <p:spTgt spid="519"/>
                                        </p:tgtEl>
                                        <p:attrNameLst>
                                          <p:attrName>style.visibility</p:attrName>
                                        </p:attrNameLst>
                                      </p:cBhvr>
                                      <p:to>
                                        <p:strVal val="visible"/>
                                      </p:to>
                                    </p:set>
                                    <p:animEffect transition="in" filter="wipe(down)">
                                      <p:cBhvr>
                                        <p:cTn dur="500" id="30"/>
                                        <p:tgtEl>
                                          <p:spTgt spid="519"/>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4">
                                  <p:stCondLst>
                                    <p:cond delay="0"/>
                                  </p:stCondLst>
                                  <p:childTnLst>
                                    <p:set>
                                      <p:cBhvr>
                                        <p:cTn dur="1" fill="hold" id="34">
                                          <p:stCondLst>
                                            <p:cond delay="0"/>
                                          </p:stCondLst>
                                        </p:cTn>
                                        <p:tgtEl>
                                          <p:spTgt spid="521"/>
                                        </p:tgtEl>
                                        <p:attrNameLst>
                                          <p:attrName>style.visibility</p:attrName>
                                        </p:attrNameLst>
                                      </p:cBhvr>
                                      <p:to>
                                        <p:strVal val="visible"/>
                                      </p:to>
                                    </p:set>
                                    <p:animEffect transition="in" filter="wipe(down)">
                                      <p:cBhvr>
                                        <p:cTn dur="500" id="35"/>
                                        <p:tgtEl>
                                          <p:spTgt spid="521"/>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523"/>
                                        </p:tgtEl>
                                        <p:attrNameLst>
                                          <p:attrName>style.visibility</p:attrName>
                                        </p:attrNameLst>
                                      </p:cBhvr>
                                      <p:to>
                                        <p:strVal val="visible"/>
                                      </p:to>
                                    </p:set>
                                    <p:animEffect transition="in" filter="wipe(down)">
                                      <p:cBhvr>
                                        <p:cTn dur="500" id="40"/>
                                        <p:tgtEl>
                                          <p:spTgt spid="523"/>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4">
                                  <p:stCondLst>
                                    <p:cond delay="0"/>
                                  </p:stCondLst>
                                  <p:childTnLst>
                                    <p:set>
                                      <p:cBhvr>
                                        <p:cTn dur="1" fill="hold" id="44">
                                          <p:stCondLst>
                                            <p:cond delay="0"/>
                                          </p:stCondLst>
                                        </p:cTn>
                                        <p:tgtEl>
                                          <p:spTgt spid="525"/>
                                        </p:tgtEl>
                                        <p:attrNameLst>
                                          <p:attrName>style.visibility</p:attrName>
                                        </p:attrNameLst>
                                      </p:cBhvr>
                                      <p:to>
                                        <p:strVal val="visible"/>
                                      </p:to>
                                    </p:set>
                                    <p:animEffect transition="in" filter="wipe(down)">
                                      <p:cBhvr>
                                        <p:cTn dur="500" id="45"/>
                                        <p:tgtEl>
                                          <p:spTgt spid="525"/>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4">
                                  <p:stCondLst>
                                    <p:cond delay="0"/>
                                  </p:stCondLst>
                                  <p:childTnLst>
                                    <p:set>
                                      <p:cBhvr>
                                        <p:cTn dur="1" fill="hold" id="49">
                                          <p:stCondLst>
                                            <p:cond delay="0"/>
                                          </p:stCondLst>
                                        </p:cTn>
                                        <p:tgtEl>
                                          <p:spTgt spid="529"/>
                                        </p:tgtEl>
                                        <p:attrNameLst>
                                          <p:attrName>style.visibility</p:attrName>
                                        </p:attrNameLst>
                                      </p:cBhvr>
                                      <p:to>
                                        <p:strVal val="visible"/>
                                      </p:to>
                                    </p:set>
                                    <p:animEffect transition="in" filter="wipe(down)">
                                      <p:cBhvr>
                                        <p:cTn dur="500" id="5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6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33" name=""/>
        <p:cNvGrpSpPr/>
        <p:nvPr/>
      </p:nvGrpSpPr>
      <p:grpSpPr>
        <a:xfrm>
          <a:off x="0" y="0"/>
          <a:ext cx="0" cy="0"/>
          <a:chOff x="0" y="0"/>
          <a:chExt cx="0" cy="0"/>
        </a:xfrm>
      </p:grpSpPr>
      <p:pic>
        <p:nvPicPr>
          <p:cNvPr id="2097297" name="图片 14"/>
          <p:cNvPicPr>
            <a:picLocks noChangeAspect="1"/>
          </p:cNvPicPr>
          <p:nvPr/>
        </p:nvPicPr>
        <p:blipFill rotWithShape="1">
          <a:blip xmlns:r="http://schemas.openxmlformats.org/officeDocument/2006/relationships" r:embed="rId1"/>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89" name="椭圆 35"/>
          <p:cNvSpPr/>
          <p:nvPr/>
        </p:nvSpPr>
        <p:spPr>
          <a:xfrm flipV="1">
            <a:off x="2645229" y="-108856"/>
            <a:ext cx="6901542" cy="6901542"/>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90" name="文本框 17"/>
          <p:cNvSpPr txBox="1"/>
          <p:nvPr/>
        </p:nvSpPr>
        <p:spPr>
          <a:xfrm>
            <a:off x="2551760" y="3329453"/>
            <a:ext cx="7088479" cy="1354217"/>
          </a:xfrm>
          <a:prstGeom prst="rect"/>
          <a:noFill/>
        </p:spPr>
        <p:txBody>
          <a:bodyPr bIns="0" lIns="0" rIns="0" rtlCol="0" tIns="0" wrap="none">
            <a:spAutoFit/>
          </a:bodyPr>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 网络安全模型</a:t>
            </a:r>
          </a:p>
        </p:txBody>
      </p:sp>
      <p:sp>
        <p:nvSpPr>
          <p:cNvPr id="1049791" name="文本框 25"/>
          <p:cNvSpPr txBox="1"/>
          <p:nvPr/>
        </p:nvSpPr>
        <p:spPr>
          <a:xfrm>
            <a:off x="4829200" y="2221472"/>
            <a:ext cx="2483437" cy="738664"/>
          </a:xfrm>
          <a:prstGeom prst="rect"/>
          <a:noFill/>
        </p:spPr>
        <p:txBody>
          <a:bodyPr bIns="0" lIns="0" rIns="0" rtlCol="0" tIns="0" wrap="none">
            <a:spAutoFit/>
          </a:bodyPr>
          <a:p>
            <a:pPr algn="dist"/>
            <a:r>
              <a:rPr altLang="zh-CN" dirty="0" sz="4800" lang="en-US">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PART-05</a:t>
            </a:r>
            <a:endParaRPr altLang="en-US" dirty="0" sz="4800" lang="zh-CN">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049792"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793"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9794" name="文本框 34"/>
          <p:cNvSpPr txBox="1"/>
          <p:nvPr/>
        </p:nvSpPr>
        <p:spPr>
          <a:xfrm rot="5400000">
            <a:off x="-104164" y="2007446"/>
            <a:ext cx="1012828" cy="153888"/>
          </a:xfrm>
          <a:prstGeom prst="rect"/>
          <a:noFill/>
        </p:spPr>
        <p:txBody>
          <a:bodyPr bIns="0" lIns="0" rIns="0" rtlCol="0" tIns="0" wrap="square">
            <a:spAutoFit/>
          </a:bodyPr>
          <a:p>
            <a:pPr algn="dist"/>
            <a:r>
              <a:rPr altLang="zh-CN" dirty="0" sz="1000" lang="en-US">
                <a:solidFill>
                  <a:schemeClr val="bg1"/>
                </a:solidFill>
                <a:latin typeface="+mn-ea"/>
              </a:rPr>
              <a:t>BUSINESS PLAN</a:t>
            </a:r>
            <a:endParaRPr altLang="en-US" dirty="0" sz="1000" lang="zh-CN">
              <a:solidFill>
                <a:schemeClr val="bg1"/>
              </a:solidFill>
              <a:latin typeface="+mn-ea"/>
            </a:endParaRPr>
          </a:p>
        </p:txBody>
      </p:sp>
      <p:sp>
        <p:nvSpPr>
          <p:cNvPr id="1049795"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sz="1600" lang="zh-CN">
              <a:latin typeface="字魂45号-冰宇雅宋" panose="00000500000000000000" pitchFamily="2" charset="-122"/>
              <a:ea typeface="字魂45号-冰宇雅宋" panose="00000500000000000000" pitchFamily="2" charset="-122"/>
            </a:endParaRPr>
          </a:p>
        </p:txBody>
      </p:sp>
      <p:sp>
        <p:nvSpPr>
          <p:cNvPr id="1049796" name="椭圆 10"/>
          <p:cNvSpPr/>
          <p:nvPr/>
        </p:nvSpPr>
        <p:spPr>
          <a:xfrm>
            <a:off x="9256486" y="2044700"/>
            <a:ext cx="304800" cy="304800"/>
          </a:xfrm>
          <a:prstGeom prst="ellipse"/>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CN">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792"/>
                                        </p:tgtEl>
                                        <p:attrNameLst>
                                          <p:attrName>style.visibility</p:attrName>
                                        </p:attrNameLst>
                                      </p:cBhvr>
                                      <p:to>
                                        <p:strVal val="visible"/>
                                      </p:to>
                                    </p:set>
                                    <p:animEffect transition="in" filter="fade">
                                      <p:cBhvr>
                                        <p:cTn dur="1000" id="7"/>
                                        <p:tgtEl>
                                          <p:spTgt spid="1049792"/>
                                        </p:tgtEl>
                                      </p:cBhvr>
                                    </p:animEffect>
                                    <p:anim calcmode="lin" valueType="num">
                                      <p:cBhvr>
                                        <p:cTn dur="1000" fill="hold" id="8"/>
                                        <p:tgtEl>
                                          <p:spTgt spid="1049792"/>
                                        </p:tgtEl>
                                        <p:attrNameLst>
                                          <p:attrName>ppt_x</p:attrName>
                                        </p:attrNameLst>
                                      </p:cBhvr>
                                      <p:tavLst>
                                        <p:tav tm="0">
                                          <p:val>
                                            <p:strVal val="#ppt_x"/>
                                          </p:val>
                                        </p:tav>
                                        <p:tav tm="100000">
                                          <p:val>
                                            <p:strVal val="#ppt_x"/>
                                          </p:val>
                                        </p:tav>
                                      </p:tavLst>
                                    </p:anim>
                                    <p:anim calcmode="lin" valueType="num">
                                      <p:cBhvr>
                                        <p:cTn dur="1000" fill="hold" id="9"/>
                                        <p:tgtEl>
                                          <p:spTgt spid="1049792"/>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9794"/>
                                        </p:tgtEl>
                                        <p:attrNameLst>
                                          <p:attrName>style.visibility</p:attrName>
                                        </p:attrNameLst>
                                      </p:cBhvr>
                                      <p:to>
                                        <p:strVal val="visible"/>
                                      </p:to>
                                    </p:set>
                                    <p:animEffect transition="in" filter="fade">
                                      <p:cBhvr>
                                        <p:cTn dur="1000" id="12"/>
                                        <p:tgtEl>
                                          <p:spTgt spid="1049794"/>
                                        </p:tgtEl>
                                      </p:cBhvr>
                                    </p:animEffect>
                                    <p:anim calcmode="lin" valueType="num">
                                      <p:cBhvr>
                                        <p:cTn dur="1000" fill="hold" id="13"/>
                                        <p:tgtEl>
                                          <p:spTgt spid="1049794"/>
                                        </p:tgtEl>
                                        <p:attrNameLst>
                                          <p:attrName>ppt_x</p:attrName>
                                        </p:attrNameLst>
                                      </p:cBhvr>
                                      <p:tavLst>
                                        <p:tav tm="0">
                                          <p:val>
                                            <p:strVal val="#ppt_x"/>
                                          </p:val>
                                        </p:tav>
                                        <p:tav tm="100000">
                                          <p:val>
                                            <p:strVal val="#ppt_x"/>
                                          </p:val>
                                        </p:tav>
                                      </p:tavLst>
                                    </p:anim>
                                    <p:anim calcmode="lin" valueType="num">
                                      <p:cBhvr>
                                        <p:cTn dur="1000" fill="hold" id="14"/>
                                        <p:tgtEl>
                                          <p:spTgt spid="1049794"/>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9793"/>
                                        </p:tgtEl>
                                        <p:attrNameLst>
                                          <p:attrName>style.visibility</p:attrName>
                                        </p:attrNameLst>
                                      </p:cBhvr>
                                      <p:to>
                                        <p:strVal val="visible"/>
                                      </p:to>
                                    </p:set>
                                    <p:animEffect transition="in" filter="fade">
                                      <p:cBhvr>
                                        <p:cTn dur="1000" id="17"/>
                                        <p:tgtEl>
                                          <p:spTgt spid="1049793"/>
                                        </p:tgtEl>
                                      </p:cBhvr>
                                    </p:animEffect>
                                    <p:anim calcmode="lin" valueType="num">
                                      <p:cBhvr>
                                        <p:cTn dur="1000" fill="hold" id="18"/>
                                        <p:tgtEl>
                                          <p:spTgt spid="1049793"/>
                                        </p:tgtEl>
                                        <p:attrNameLst>
                                          <p:attrName>ppt_x</p:attrName>
                                        </p:attrNameLst>
                                      </p:cBhvr>
                                      <p:tavLst>
                                        <p:tav tm="0">
                                          <p:val>
                                            <p:strVal val="#ppt_x"/>
                                          </p:val>
                                        </p:tav>
                                        <p:tav tm="100000">
                                          <p:val>
                                            <p:strVal val="#ppt_x"/>
                                          </p:val>
                                        </p:tav>
                                      </p:tavLst>
                                    </p:anim>
                                    <p:anim calcmode="lin" valueType="num">
                                      <p:cBhvr>
                                        <p:cTn dur="1000" fill="hold" id="19"/>
                                        <p:tgtEl>
                                          <p:spTgt spid="1049793"/>
                                        </p:tgtEl>
                                        <p:attrNameLst>
                                          <p:attrName>ppt_y</p:attrName>
                                        </p:attrNameLst>
                                      </p:cBhvr>
                                      <p:tavLst>
                                        <p:tav tm="0">
                                          <p:val>
                                            <p:strVal val="#ppt_y+.1"/>
                                          </p:val>
                                        </p:tav>
                                        <p:tav tm="100000">
                                          <p:val>
                                            <p:strVal val="#ppt_y"/>
                                          </p:val>
                                        </p:tav>
                                      </p:tavLst>
                                    </p:anim>
                                  </p:childTnLst>
                                </p:cTn>
                              </p:par>
                              <p:par>
                                <p:cTn accel="30000" decel="70000" fill="hold" grpId="0" id="20" nodeType="withEffect" presetClass="entr" presetID="10" presetSubtype="0">
                                  <p:stCondLst>
                                    <p:cond delay="0"/>
                                  </p:stCondLst>
                                  <p:iterate type="wd">
                                    <p:tmPct val="10000"/>
                                  </p:iterate>
                                  <p:childTnLst>
                                    <p:set>
                                      <p:cBhvr>
                                        <p:cTn dur="1" fill="hold" id="21">
                                          <p:stCondLst>
                                            <p:cond delay="0"/>
                                          </p:stCondLst>
                                        </p:cTn>
                                        <p:tgtEl>
                                          <p:spTgt spid="1049791"/>
                                        </p:tgtEl>
                                        <p:attrNameLst>
                                          <p:attrName>style.visibility</p:attrName>
                                        </p:attrNameLst>
                                      </p:cBhvr>
                                      <p:to>
                                        <p:strVal val="visible"/>
                                      </p:to>
                                    </p:set>
                                    <p:animEffect transition="in" filter="fade">
                                      <p:cBhvr>
                                        <p:cTn decel="100000" dur="600" id="22">
                                          <p:stCondLst>
                                            <p:cond delay="0"/>
                                          </p:stCondLst>
                                        </p:cTn>
                                        <p:tgtEl>
                                          <p:spTgt spid="1049791"/>
                                        </p:tgtEl>
                                      </p:cBhvr>
                                    </p:animEffect>
                                    <p:anim calcmode="lin" to="0" valueType="num">
                                      <p:cBhvr>
                                        <p:cTn dur="750" fill="hold" id="23">
                                          <p:stCondLst>
                                            <p:cond delay="0"/>
                                          </p:stCondLst>
                                        </p:cTn>
                                        <p:tgtEl>
                                          <p:spTgt spid="1049791"/>
                                        </p:tgtEl>
                                        <p:attrNameLst>
                                          <p:attrName>ppt_h</p:attrName>
                                        </p:attrNameLst>
                                      </p:cBhvr>
                                      <p:tavLst>
                                        <p:tav tm="0">
                                          <p:val>
                                            <p:strVal val="ppt_h*2.1"/>
                                          </p:val>
                                        </p:tav>
                                        <p:tav tm="45000">
                                          <p:val>
                                            <p:strVal val="ppt_h*1.04"/>
                                          </p:val>
                                        </p:tav>
                                        <p:tav tm="100000">
                                          <p:val>
                                            <p:strVal val="#ppt_h"/>
                                          </p:val>
                                        </p:tav>
                                      </p:tavLst>
                                    </p:anim>
                                    <p:anim calcmode="lin" to="0" valueType="num">
                                      <p:cBhvr>
                                        <p:cTn dur="750" fill="hold" id="24">
                                          <p:stCondLst>
                                            <p:cond delay="0"/>
                                          </p:stCondLst>
                                        </p:cTn>
                                        <p:tgtEl>
                                          <p:spTgt spid="1049791"/>
                                        </p:tgtEl>
                                        <p:attrNameLst>
                                          <p:attrName>ppt_w</p:attrName>
                                        </p:attrNameLst>
                                      </p:cBhvr>
                                      <p:tavLst>
                                        <p:tav tm="0">
                                          <p:val>
                                            <p:strVal val="ppt_w*2.1"/>
                                          </p:val>
                                        </p:tav>
                                        <p:tav tm="45000">
                                          <p:val>
                                            <p:strVal val="ppt_w*1.04"/>
                                          </p:val>
                                        </p:tav>
                                        <p:tav tm="100000">
                                          <p:val>
                                            <p:strVal val="#ppt_w"/>
                                          </p:val>
                                        </p:tav>
                                      </p:tavLst>
                                    </p:anim>
                                  </p:childTnLst>
                                </p:cTn>
                              </p:par>
                              <p:par>
                                <p:cTn fill="hold" grpId="0" id="25" nodeType="withEffect" presetClass="entr" presetID="10" presetSubtype="0">
                                  <p:stCondLst>
                                    <p:cond delay="0"/>
                                  </p:stCondLst>
                                  <p:iterate type="wd">
                                    <p:tmPct val="10000"/>
                                  </p:iterate>
                                  <p:childTnLst>
                                    <p:set>
                                      <p:cBhvr>
                                        <p:cTn dur="1" fill="hold" id="26">
                                          <p:stCondLst>
                                            <p:cond delay="0"/>
                                          </p:stCondLst>
                                        </p:cTn>
                                        <p:tgtEl>
                                          <p:spTgt spid="1049790"/>
                                        </p:tgtEl>
                                        <p:attrNameLst>
                                          <p:attrName>style.visibility</p:attrName>
                                        </p:attrNameLst>
                                      </p:cBhvr>
                                      <p:to>
                                        <p:strVal val="visible"/>
                                      </p:to>
                                    </p:set>
                                    <p:anim calcmode="lin" to="0" valueType="num">
                                      <p:cBhvr>
                                        <p:cTn decel="100000" dur="500" fill="hold" id="27">
                                          <p:stCondLst>
                                            <p:cond delay="0"/>
                                          </p:stCondLst>
                                        </p:cTn>
                                        <p:tgtEl>
                                          <p:spTgt spid="1049790"/>
                                        </p:tgtEl>
                                        <p:attrNameLst>
                                          <p:attrName>ppt_y</p:attrName>
                                        </p:attrNameLst>
                                      </p:cBhvr>
                                      <p:tavLst>
                                        <p:tav tm="0">
                                          <p:val>
                                            <p:strVal val="ppt_y-0.02"/>
                                          </p:val>
                                        </p:tav>
                                        <p:tav tm="100000">
                                          <p:val>
                                            <p:strVal val="#ppt_y"/>
                                          </p:val>
                                        </p:tav>
                                      </p:tavLst>
                                    </p:anim>
                                    <p:animEffect transition="in" filter="fade">
                                      <p:cBhvr>
                                        <p:cTn dur="500" id="28">
                                          <p:stCondLst>
                                            <p:cond delay="0"/>
                                          </p:stCondLst>
                                        </p:cTn>
                                        <p:tgtEl>
                                          <p:spTgt spid="1049790"/>
                                        </p:tgtEl>
                                      </p:cBhvr>
                                    </p:animEffect>
                                    <p:animScale>
                                      <p:cBhvr>
                                        <p:cTn decel="100000" dur="500" fill="hold" id="29">
                                          <p:stCondLst>
                                            <p:cond delay="0"/>
                                          </p:stCondLst>
                                        </p:cTn>
                                        <p:tgtEl>
                                          <p:spTgt spid="1049790"/>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90" grpId="0"/>
      <p:bldP spid="1049791" grpId="0"/>
      <p:bldP spid="1049792" grpId="0" animBg="1"/>
      <p:bldP spid="1049793" grpId="0" animBg="1"/>
      <p:bldP spid="104979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534" name=""/>
        <p:cNvGrpSpPr/>
        <p:nvPr/>
      </p:nvGrpSpPr>
      <p:grpSpPr>
        <a:xfrm>
          <a:off x="0" y="0"/>
          <a:ext cx="0" cy="0"/>
          <a:chOff x="0" y="0"/>
          <a:chExt cx="0" cy="0"/>
        </a:xfrm>
      </p:grpSpPr>
      <p:pic>
        <p:nvPicPr>
          <p:cNvPr id="2097298"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797"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79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99"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00" name="文本框 58"/>
          <p:cNvSpPr txBox="1"/>
          <p:nvPr/>
        </p:nvSpPr>
        <p:spPr>
          <a:xfrm>
            <a:off x="5172669" y="653569"/>
            <a:ext cx="184665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安全模型</a:t>
            </a:r>
          </a:p>
        </p:txBody>
      </p:sp>
      <p:sp>
        <p:nvSpPr>
          <p:cNvPr id="1049801"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信息安全模型</a:t>
            </a:r>
          </a:p>
        </p:txBody>
      </p:sp>
      <p:sp>
        <p:nvSpPr>
          <p:cNvPr id="1049802" name="矩形 19"/>
          <p:cNvSpPr/>
          <p:nvPr/>
        </p:nvSpPr>
        <p:spPr>
          <a:xfrm>
            <a:off x="968188" y="2270885"/>
            <a:ext cx="9420411" cy="960263"/>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信息安全模型对信息安全相关结构、特征、状态和过程模式与规律的描述和表示。</a:t>
            </a:r>
          </a:p>
        </p:txBody>
      </p:sp>
      <p:sp>
        <p:nvSpPr>
          <p:cNvPr id="1049803" name="文本框 16"/>
          <p:cNvSpPr txBox="1"/>
          <p:nvPr/>
        </p:nvSpPr>
        <p:spPr>
          <a:xfrm>
            <a:off x="1491464" y="354171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信息安全模型的作用</a:t>
            </a:r>
          </a:p>
        </p:txBody>
      </p:sp>
      <p:sp>
        <p:nvSpPr>
          <p:cNvPr id="1049804" name="矩形 17"/>
          <p:cNvSpPr/>
          <p:nvPr/>
        </p:nvSpPr>
        <p:spPr>
          <a:xfrm>
            <a:off x="968188" y="4165415"/>
            <a:ext cx="9420411" cy="1557349"/>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构建信息安全体系结构</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描述和研究实际信息安全实施过程</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规划、制定、设计和实施信息安全解决方案</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800"/>
                                        </p:tgtEl>
                                        <p:attrNameLst>
                                          <p:attrName>style.visibility</p:attrName>
                                        </p:attrNameLst>
                                      </p:cBhvr>
                                      <p:to>
                                        <p:strVal val="visible"/>
                                      </p:to>
                                    </p:set>
                                    <p:animEffect transition="in" filter="fade">
                                      <p:cBhvr>
                                        <p:cTn dur="500" id="7">
                                          <p:stCondLst>
                                            <p:cond delay="0"/>
                                          </p:stCondLst>
                                        </p:cTn>
                                        <p:tgtEl>
                                          <p:spTgt spid="1049800"/>
                                        </p:tgtEl>
                                      </p:cBhvr>
                                    </p:animEffect>
                                    <p:set>
                                      <p:cBhvr>
                                        <p:cTn dur="500" fill="hold" id="8">
                                          <p:stCondLst>
                                            <p:cond delay="500"/>
                                          </p:stCondLst>
                                        </p:cTn>
                                        <p:tgtEl>
                                          <p:spTgt spid="1049800"/>
                                        </p:tgtEl>
                                        <p:attrNameLst>
                                          <p:attrName>style.visibility</p:attrName>
                                        </p:attrNameLst>
                                      </p:cBhvr>
                                      <p:to>
                                        <p:strVal val="visible"/>
                                      </p:to>
                                    </p:set>
                                    <p:anim calcmode="lin" to="0" valueType="num">
                                      <p:cBhvr>
                                        <p:cTn decel="100000" dur="1000" fill="hold" id="9">
                                          <p:stCondLst>
                                            <p:cond delay="0"/>
                                          </p:stCondLst>
                                        </p:cTn>
                                        <p:tgtEl>
                                          <p:spTgt spid="1049800"/>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1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801"/>
                                        </p:tgtEl>
                                        <p:attrNameLst>
                                          <p:attrName>style.visibility</p:attrName>
                                        </p:attrNameLst>
                                      </p:cBhvr>
                                      <p:to>
                                        <p:strVal val="visible"/>
                                      </p:to>
                                    </p:set>
                                    <p:anim calcmode="lin" to="0" valueType="num">
                                      <p:cBhvr>
                                        <p:cTn decel="100000" dur="500" fill="hold" id="13">
                                          <p:stCondLst>
                                            <p:cond delay="0"/>
                                          </p:stCondLst>
                                        </p:cTn>
                                        <p:tgtEl>
                                          <p:spTgt spid="1049801"/>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801"/>
                                        </p:tgtEl>
                                      </p:cBhvr>
                                    </p:animEffect>
                                    <p:animScale>
                                      <p:cBhvr>
                                        <p:cTn decel="100000" dur="500" fill="hold" id="15">
                                          <p:stCondLst>
                                            <p:cond delay="0"/>
                                          </p:stCondLst>
                                        </p:cTn>
                                        <p:tgtEl>
                                          <p:spTgt spid="1049801"/>
                                        </p:tgtEl>
                                      </p:cBhvr>
                                      <p:by x="100000" y="100000"/>
                                      <p:from x="110000" y="110000"/>
                                      <p:to x="100000" y="100000"/>
                                    </p:animScale>
                                  </p:childTnLst>
                                </p:cTn>
                              </p:par>
                            </p:childTnLst>
                          </p:cTn>
                        </p:par>
                        <p:par>
                          <p:cTn fill="hold" id="16">
                            <p:stCondLst>
                              <p:cond delay="17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802"/>
                                        </p:tgtEl>
                                        <p:attrNameLst>
                                          <p:attrName>style.visibility</p:attrName>
                                        </p:attrNameLst>
                                      </p:cBhvr>
                                      <p:to>
                                        <p:strVal val="visible"/>
                                      </p:to>
                                    </p:set>
                                    <p:anim calcmode="lin" to="0" valueType="num">
                                      <p:cBhvr>
                                        <p:cTn decel="100000" dur="500" fill="hold" id="19">
                                          <p:stCondLst>
                                            <p:cond delay="0"/>
                                          </p:stCondLst>
                                        </p:cTn>
                                        <p:tgtEl>
                                          <p:spTgt spid="1049802"/>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802"/>
                                        </p:tgtEl>
                                      </p:cBhvr>
                                    </p:animEffect>
                                    <p:animScale>
                                      <p:cBhvr>
                                        <p:cTn decel="100000" dur="500" fill="hold" id="21">
                                          <p:stCondLst>
                                            <p:cond delay="0"/>
                                          </p:stCondLst>
                                        </p:cTn>
                                        <p:tgtEl>
                                          <p:spTgt spid="1049802"/>
                                        </p:tgtEl>
                                      </p:cBhvr>
                                      <p:by x="100000" y="100000"/>
                                      <p:from x="110000" y="110000"/>
                                      <p:to x="100000" y="100000"/>
                                    </p:animScale>
                                  </p:childTnLst>
                                </p:cTn>
                              </p:par>
                            </p:childTnLst>
                          </p:cTn>
                        </p:par>
                        <p:par>
                          <p:cTn fill="hold" id="22">
                            <p:stCondLst>
                              <p:cond delay="32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803"/>
                                        </p:tgtEl>
                                        <p:attrNameLst>
                                          <p:attrName>style.visibility</p:attrName>
                                        </p:attrNameLst>
                                      </p:cBhvr>
                                      <p:to>
                                        <p:strVal val="visible"/>
                                      </p:to>
                                    </p:set>
                                    <p:anim calcmode="lin" to="0" valueType="num">
                                      <p:cBhvr>
                                        <p:cTn decel="100000" dur="500" fill="hold" id="25">
                                          <p:stCondLst>
                                            <p:cond delay="0"/>
                                          </p:stCondLst>
                                        </p:cTn>
                                        <p:tgtEl>
                                          <p:spTgt spid="1049803"/>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803"/>
                                        </p:tgtEl>
                                      </p:cBhvr>
                                    </p:animEffect>
                                    <p:animScale>
                                      <p:cBhvr>
                                        <p:cTn decel="100000" dur="500" fill="hold" id="27">
                                          <p:stCondLst>
                                            <p:cond delay="0"/>
                                          </p:stCondLst>
                                        </p:cTn>
                                        <p:tgtEl>
                                          <p:spTgt spid="1049803"/>
                                        </p:tgtEl>
                                      </p:cBhvr>
                                      <p:by x="100000" y="100000"/>
                                      <p:from x="110000" y="110000"/>
                                      <p:to x="100000" y="100000"/>
                                    </p:animScale>
                                  </p:childTnLst>
                                </p:cTn>
                              </p:par>
                            </p:childTnLst>
                          </p:cTn>
                        </p:par>
                        <p:par>
                          <p:cTn fill="hold" id="28">
                            <p:stCondLst>
                              <p:cond delay="39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804"/>
                                        </p:tgtEl>
                                        <p:attrNameLst>
                                          <p:attrName>style.visibility</p:attrName>
                                        </p:attrNameLst>
                                      </p:cBhvr>
                                      <p:to>
                                        <p:strVal val="visible"/>
                                      </p:to>
                                    </p:set>
                                    <p:anim calcmode="lin" to="0" valueType="num">
                                      <p:cBhvr>
                                        <p:cTn decel="100000" dur="500" fill="hold" id="31">
                                          <p:stCondLst>
                                            <p:cond delay="0"/>
                                          </p:stCondLst>
                                        </p:cTn>
                                        <p:tgtEl>
                                          <p:spTgt spid="1049804"/>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804"/>
                                        </p:tgtEl>
                                      </p:cBhvr>
                                    </p:animEffect>
                                    <p:animScale>
                                      <p:cBhvr>
                                        <p:cTn decel="100000" dur="500" fill="hold" id="33">
                                          <p:stCondLst>
                                            <p:cond delay="0"/>
                                          </p:stCondLst>
                                        </p:cTn>
                                        <p:tgtEl>
                                          <p:spTgt spid="1049804"/>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00" grpId="0"/>
      <p:bldP spid="1049801" grpId="0"/>
      <p:bldP spid="1049802" grpId="0"/>
      <p:bldP spid="1049803" grpId="0"/>
      <p:bldP spid="10498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pic>
        <p:nvPicPr>
          <p:cNvPr id="2097176" name="图片 14"/>
          <p:cNvPicPr>
            <a:picLocks noChangeAspect="1"/>
          </p:cNvPicPr>
          <p:nvPr/>
        </p:nvPicPr>
        <p:blipFill rotWithShape="1">
          <a:blip xmlns:r="http://schemas.openxmlformats.org/officeDocument/2006/relationships" r:embed="rId1"/>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29" name="椭圆 35"/>
          <p:cNvSpPr/>
          <p:nvPr/>
        </p:nvSpPr>
        <p:spPr>
          <a:xfrm flipV="1">
            <a:off x="2645229" y="-108856"/>
            <a:ext cx="6901542" cy="6901542"/>
          </a:xfrm>
          <a:prstGeom prst="ellipse"/>
          <a:gradFill flip="none" rotWithShape="1">
            <a:gsLst>
              <a:gs pos="0">
                <a:srgbClr val="FFFFFF"/>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0" name="文本框 17"/>
          <p:cNvSpPr txBox="1"/>
          <p:nvPr/>
        </p:nvSpPr>
        <p:spPr>
          <a:xfrm>
            <a:off x="2710458" y="3329453"/>
            <a:ext cx="6705600" cy="1308100"/>
          </a:xfrm>
          <a:prstGeom prst="rect"/>
          <a:noFill/>
        </p:spPr>
        <p:txBody>
          <a:bodyPr bIns="0" lIns="0" rIns="0" rtlCol="0" tIns="0" wrap="none">
            <a:spAutoFit/>
          </a:bodyPr>
          <a:p>
            <a:pPr algn="ctr"/>
            <a:r>
              <a:rPr altLang="en-US" dirty="0" sz="88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网络安全现状</a:t>
            </a:r>
          </a:p>
        </p:txBody>
      </p:sp>
      <p:sp>
        <p:nvSpPr>
          <p:cNvPr id="1048731" name="文本框 25"/>
          <p:cNvSpPr txBox="1"/>
          <p:nvPr/>
        </p:nvSpPr>
        <p:spPr>
          <a:xfrm>
            <a:off x="5034577" y="2221472"/>
            <a:ext cx="2489200" cy="723900"/>
          </a:xfrm>
          <a:prstGeom prst="rect"/>
          <a:noFill/>
        </p:spPr>
        <p:txBody>
          <a:bodyPr bIns="0" lIns="0" rIns="0" rtlCol="0" tIns="0" wrap="none">
            <a:spAutoFit/>
          </a:bodyPr>
          <a:p>
            <a:pPr algn="dist"/>
            <a:r>
              <a:rPr altLang="zh-CN" dirty="0" sz="4800" lang="en-US">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PART-01</a:t>
            </a:r>
            <a:endParaRPr altLang="en-US" dirty="0" sz="4800" lang="zh-CN">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048732"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8733"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p>
        </p:txBody>
      </p:sp>
      <p:sp>
        <p:nvSpPr>
          <p:cNvPr id="1048734" name="文本框 34"/>
          <p:cNvSpPr txBox="1"/>
          <p:nvPr/>
        </p:nvSpPr>
        <p:spPr>
          <a:xfrm rot="5400000">
            <a:off x="-104164" y="2007446"/>
            <a:ext cx="1012828" cy="153888"/>
          </a:xfrm>
          <a:prstGeom prst="rect"/>
          <a:noFill/>
        </p:spPr>
        <p:txBody>
          <a:bodyPr bIns="0" lIns="0" rIns="0" rtlCol="0" tIns="0" wrap="square">
            <a:spAutoFit/>
          </a:bodyPr>
          <a:p>
            <a:pPr algn="dist"/>
            <a:r>
              <a:rPr altLang="zh-CN" dirty="0" sz="1000" lang="en-US">
                <a:solidFill>
                  <a:schemeClr val="bg1"/>
                </a:solidFill>
                <a:latin typeface="+mn-ea"/>
              </a:rPr>
              <a:t>BUSINESS PLAN</a:t>
            </a:r>
            <a:endParaRPr altLang="en-US" dirty="0" sz="1000" lang="zh-CN">
              <a:solidFill>
                <a:schemeClr val="bg1"/>
              </a:solidFill>
              <a:latin typeface="+mn-ea"/>
            </a:endParaRPr>
          </a:p>
        </p:txBody>
      </p:sp>
      <p:sp>
        <p:nvSpPr>
          <p:cNvPr id="1048735"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sz="1600" lang="zh-CN">
              <a:latin typeface="字魂45号-冰宇雅宋" panose="00000500000000000000" pitchFamily="2" charset="-122"/>
              <a:ea typeface="字魂45号-冰宇雅宋" panose="00000500000000000000" pitchFamily="2" charset="-122"/>
            </a:endParaRPr>
          </a:p>
        </p:txBody>
      </p:sp>
      <p:sp>
        <p:nvSpPr>
          <p:cNvPr id="1048736" name="椭圆 10"/>
          <p:cNvSpPr/>
          <p:nvPr/>
        </p:nvSpPr>
        <p:spPr>
          <a:xfrm>
            <a:off x="9256486" y="2044700"/>
            <a:ext cx="304800" cy="304800"/>
          </a:xfrm>
          <a:prstGeom prst="ellipse"/>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CN">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8732"/>
                                        </p:tgtEl>
                                        <p:attrNameLst>
                                          <p:attrName>style.visibility</p:attrName>
                                        </p:attrNameLst>
                                      </p:cBhvr>
                                      <p:to>
                                        <p:strVal val="visible"/>
                                      </p:to>
                                    </p:set>
                                    <p:animEffect transition="in" filter="fade">
                                      <p:cBhvr>
                                        <p:cTn dur="1000" id="7"/>
                                        <p:tgtEl>
                                          <p:spTgt spid="1048732"/>
                                        </p:tgtEl>
                                      </p:cBhvr>
                                    </p:animEffect>
                                    <p:anim calcmode="lin" valueType="num">
                                      <p:cBhvr>
                                        <p:cTn dur="1000" fill="hold" id="8"/>
                                        <p:tgtEl>
                                          <p:spTgt spid="1048732"/>
                                        </p:tgtEl>
                                        <p:attrNameLst>
                                          <p:attrName>ppt_x</p:attrName>
                                        </p:attrNameLst>
                                      </p:cBhvr>
                                      <p:tavLst>
                                        <p:tav tm="0">
                                          <p:val>
                                            <p:strVal val="#ppt_x"/>
                                          </p:val>
                                        </p:tav>
                                        <p:tav tm="100000">
                                          <p:val>
                                            <p:strVal val="#ppt_x"/>
                                          </p:val>
                                        </p:tav>
                                      </p:tavLst>
                                    </p:anim>
                                    <p:anim calcmode="lin" valueType="num">
                                      <p:cBhvr>
                                        <p:cTn dur="1000" fill="hold" id="9"/>
                                        <p:tgtEl>
                                          <p:spTgt spid="1048732"/>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8734"/>
                                        </p:tgtEl>
                                        <p:attrNameLst>
                                          <p:attrName>style.visibility</p:attrName>
                                        </p:attrNameLst>
                                      </p:cBhvr>
                                      <p:to>
                                        <p:strVal val="visible"/>
                                      </p:to>
                                    </p:set>
                                    <p:animEffect transition="in" filter="fade">
                                      <p:cBhvr>
                                        <p:cTn dur="1000" id="12"/>
                                        <p:tgtEl>
                                          <p:spTgt spid="1048734"/>
                                        </p:tgtEl>
                                      </p:cBhvr>
                                    </p:animEffect>
                                    <p:anim calcmode="lin" valueType="num">
                                      <p:cBhvr>
                                        <p:cTn dur="1000" fill="hold" id="13"/>
                                        <p:tgtEl>
                                          <p:spTgt spid="1048734"/>
                                        </p:tgtEl>
                                        <p:attrNameLst>
                                          <p:attrName>ppt_x</p:attrName>
                                        </p:attrNameLst>
                                      </p:cBhvr>
                                      <p:tavLst>
                                        <p:tav tm="0">
                                          <p:val>
                                            <p:strVal val="#ppt_x"/>
                                          </p:val>
                                        </p:tav>
                                        <p:tav tm="100000">
                                          <p:val>
                                            <p:strVal val="#ppt_x"/>
                                          </p:val>
                                        </p:tav>
                                      </p:tavLst>
                                    </p:anim>
                                    <p:anim calcmode="lin" valueType="num">
                                      <p:cBhvr>
                                        <p:cTn dur="1000" fill="hold" id="14"/>
                                        <p:tgtEl>
                                          <p:spTgt spid="1048734"/>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1048733"/>
                                        </p:tgtEl>
                                        <p:attrNameLst>
                                          <p:attrName>style.visibility</p:attrName>
                                        </p:attrNameLst>
                                      </p:cBhvr>
                                      <p:to>
                                        <p:strVal val="visible"/>
                                      </p:to>
                                    </p:set>
                                    <p:animEffect transition="in" filter="fade">
                                      <p:cBhvr>
                                        <p:cTn dur="1000" id="17"/>
                                        <p:tgtEl>
                                          <p:spTgt spid="1048733"/>
                                        </p:tgtEl>
                                      </p:cBhvr>
                                    </p:animEffect>
                                    <p:anim calcmode="lin" valueType="num">
                                      <p:cBhvr>
                                        <p:cTn dur="1000" fill="hold" id="18"/>
                                        <p:tgtEl>
                                          <p:spTgt spid="1048733"/>
                                        </p:tgtEl>
                                        <p:attrNameLst>
                                          <p:attrName>ppt_x</p:attrName>
                                        </p:attrNameLst>
                                      </p:cBhvr>
                                      <p:tavLst>
                                        <p:tav tm="0">
                                          <p:val>
                                            <p:strVal val="#ppt_x"/>
                                          </p:val>
                                        </p:tav>
                                        <p:tav tm="100000">
                                          <p:val>
                                            <p:strVal val="#ppt_x"/>
                                          </p:val>
                                        </p:tav>
                                      </p:tavLst>
                                    </p:anim>
                                    <p:anim calcmode="lin" valueType="num">
                                      <p:cBhvr>
                                        <p:cTn dur="1000" fill="hold" id="19"/>
                                        <p:tgtEl>
                                          <p:spTgt spid="1048733"/>
                                        </p:tgtEl>
                                        <p:attrNameLst>
                                          <p:attrName>ppt_y</p:attrName>
                                        </p:attrNameLst>
                                      </p:cBhvr>
                                      <p:tavLst>
                                        <p:tav tm="0">
                                          <p:val>
                                            <p:strVal val="#ppt_y+.1"/>
                                          </p:val>
                                        </p:tav>
                                        <p:tav tm="100000">
                                          <p:val>
                                            <p:strVal val="#ppt_y"/>
                                          </p:val>
                                        </p:tav>
                                      </p:tavLst>
                                    </p:anim>
                                  </p:childTnLst>
                                </p:cTn>
                              </p:par>
                              <p:par>
                                <p:cTn accel="30000" decel="70000" fill="hold" grpId="0" id="20" nodeType="withEffect" presetClass="entr" presetID="10" presetSubtype="0">
                                  <p:stCondLst>
                                    <p:cond delay="0"/>
                                  </p:stCondLst>
                                  <p:iterate type="wd">
                                    <p:tmPct val="10000"/>
                                  </p:iterate>
                                  <p:childTnLst>
                                    <p:set>
                                      <p:cBhvr>
                                        <p:cTn dur="1" fill="hold" id="21">
                                          <p:stCondLst>
                                            <p:cond delay="0"/>
                                          </p:stCondLst>
                                        </p:cTn>
                                        <p:tgtEl>
                                          <p:spTgt spid="1048731"/>
                                        </p:tgtEl>
                                        <p:attrNameLst>
                                          <p:attrName>style.visibility</p:attrName>
                                        </p:attrNameLst>
                                      </p:cBhvr>
                                      <p:to>
                                        <p:strVal val="visible"/>
                                      </p:to>
                                    </p:set>
                                    <p:animEffect transition="in" filter="fade">
                                      <p:cBhvr>
                                        <p:cTn decel="100000" dur="600" id="22">
                                          <p:stCondLst>
                                            <p:cond delay="0"/>
                                          </p:stCondLst>
                                        </p:cTn>
                                        <p:tgtEl>
                                          <p:spTgt spid="1048731"/>
                                        </p:tgtEl>
                                      </p:cBhvr>
                                    </p:animEffect>
                                    <p:anim calcmode="lin" to="0" valueType="num">
                                      <p:cBhvr>
                                        <p:cTn dur="750" fill="hold" id="23">
                                          <p:stCondLst>
                                            <p:cond delay="0"/>
                                          </p:stCondLst>
                                        </p:cTn>
                                        <p:tgtEl>
                                          <p:spTgt spid="1048731"/>
                                        </p:tgtEl>
                                        <p:attrNameLst>
                                          <p:attrName>ppt_h</p:attrName>
                                        </p:attrNameLst>
                                      </p:cBhvr>
                                      <p:tavLst>
                                        <p:tav tm="0">
                                          <p:val>
                                            <p:strVal val="ppt_h*2.1"/>
                                          </p:val>
                                        </p:tav>
                                        <p:tav tm="45000">
                                          <p:val>
                                            <p:strVal val="ppt_h*1.04"/>
                                          </p:val>
                                        </p:tav>
                                        <p:tav tm="100000">
                                          <p:val>
                                            <p:strVal val="#ppt_h"/>
                                          </p:val>
                                        </p:tav>
                                      </p:tavLst>
                                    </p:anim>
                                    <p:anim calcmode="lin" to="0" valueType="num">
                                      <p:cBhvr>
                                        <p:cTn dur="750" fill="hold" id="24">
                                          <p:stCondLst>
                                            <p:cond delay="0"/>
                                          </p:stCondLst>
                                        </p:cTn>
                                        <p:tgtEl>
                                          <p:spTgt spid="1048731"/>
                                        </p:tgtEl>
                                        <p:attrNameLst>
                                          <p:attrName>ppt_w</p:attrName>
                                        </p:attrNameLst>
                                      </p:cBhvr>
                                      <p:tavLst>
                                        <p:tav tm="0">
                                          <p:val>
                                            <p:strVal val="ppt_w*2.1"/>
                                          </p:val>
                                        </p:tav>
                                        <p:tav tm="45000">
                                          <p:val>
                                            <p:strVal val="ppt_w*1.04"/>
                                          </p:val>
                                        </p:tav>
                                        <p:tav tm="100000">
                                          <p:val>
                                            <p:strVal val="#ppt_w"/>
                                          </p:val>
                                        </p:tav>
                                      </p:tavLst>
                                    </p:anim>
                                  </p:childTnLst>
                                </p:cTn>
                              </p:par>
                              <p:par>
                                <p:cTn fill="hold" grpId="0" id="25" nodeType="withEffect" presetClass="entr" presetID="10" presetSubtype="0">
                                  <p:stCondLst>
                                    <p:cond delay="0"/>
                                  </p:stCondLst>
                                  <p:iterate type="wd">
                                    <p:tmPct val="10000"/>
                                  </p:iterate>
                                  <p:childTnLst>
                                    <p:set>
                                      <p:cBhvr>
                                        <p:cTn dur="1" fill="hold" id="26">
                                          <p:stCondLst>
                                            <p:cond delay="0"/>
                                          </p:stCondLst>
                                        </p:cTn>
                                        <p:tgtEl>
                                          <p:spTgt spid="1048730"/>
                                        </p:tgtEl>
                                        <p:attrNameLst>
                                          <p:attrName>style.visibility</p:attrName>
                                        </p:attrNameLst>
                                      </p:cBhvr>
                                      <p:to>
                                        <p:strVal val="visible"/>
                                      </p:to>
                                    </p:set>
                                    <p:anim calcmode="lin" to="0" valueType="num">
                                      <p:cBhvr>
                                        <p:cTn decel="100000" dur="500" fill="hold" id="27">
                                          <p:stCondLst>
                                            <p:cond delay="0"/>
                                          </p:stCondLst>
                                        </p:cTn>
                                        <p:tgtEl>
                                          <p:spTgt spid="1048730"/>
                                        </p:tgtEl>
                                        <p:attrNameLst>
                                          <p:attrName>ppt_y</p:attrName>
                                        </p:attrNameLst>
                                      </p:cBhvr>
                                      <p:tavLst>
                                        <p:tav tm="0">
                                          <p:val>
                                            <p:strVal val="ppt_y-0.02"/>
                                          </p:val>
                                        </p:tav>
                                        <p:tav tm="100000">
                                          <p:val>
                                            <p:strVal val="#ppt_y"/>
                                          </p:val>
                                        </p:tav>
                                      </p:tavLst>
                                    </p:anim>
                                    <p:animEffect transition="in" filter="fade">
                                      <p:cBhvr>
                                        <p:cTn dur="500" id="28">
                                          <p:stCondLst>
                                            <p:cond delay="0"/>
                                          </p:stCondLst>
                                        </p:cTn>
                                        <p:tgtEl>
                                          <p:spTgt spid="1048730"/>
                                        </p:tgtEl>
                                      </p:cBhvr>
                                    </p:animEffect>
                                    <p:animScale>
                                      <p:cBhvr>
                                        <p:cTn decel="100000" dur="500" fill="hold" id="29">
                                          <p:stCondLst>
                                            <p:cond delay="0"/>
                                          </p:stCondLst>
                                        </p:cTn>
                                        <p:tgtEl>
                                          <p:spTgt spid="1048730"/>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0" grpId="0"/>
      <p:bldP spid="1048731" grpId="0"/>
      <p:bldP spid="1048732" grpId="0" animBg="1"/>
      <p:bldP spid="1048733" grpId="0" animBg="1"/>
      <p:bldP spid="10487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537" name=""/>
        <p:cNvGrpSpPr/>
        <p:nvPr/>
      </p:nvGrpSpPr>
      <p:grpSpPr>
        <a:xfrm>
          <a:off x="0" y="0"/>
          <a:ext cx="0" cy="0"/>
          <a:chOff x="0" y="0"/>
          <a:chExt cx="0" cy="0"/>
        </a:xfrm>
      </p:grpSpPr>
      <p:pic>
        <p:nvPicPr>
          <p:cNvPr id="2097299"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08"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09"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10"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11" name="文本框 58"/>
          <p:cNvSpPr txBox="1"/>
          <p:nvPr/>
        </p:nvSpPr>
        <p:spPr>
          <a:xfrm>
            <a:off x="4711004" y="653569"/>
            <a:ext cx="276998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安全理论模型</a:t>
            </a:r>
          </a:p>
        </p:txBody>
      </p:sp>
      <p:sp>
        <p:nvSpPr>
          <p:cNvPr id="1049812" name="矩形 19"/>
          <p:cNvSpPr/>
          <p:nvPr/>
        </p:nvSpPr>
        <p:spPr>
          <a:xfrm>
            <a:off x="570706" y="1382165"/>
            <a:ext cx="10415822" cy="504445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P2DR2</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模型是可适应网络安全理论或称为动态信息安全理论的主要模型，是目前被普遍采用的安全模型。</a:t>
            </a:r>
          </a:p>
          <a:p>
            <a:pPr indent="-342900" lvl="2" marL="1257300">
              <a:lnSpc>
                <a:spcPct val="120000"/>
              </a:lnSpc>
              <a:spcAft>
                <a:spcPts val="600"/>
              </a:spcAft>
              <a:buClr>
                <a:srgbClr val="15449F"/>
              </a:buClr>
              <a:buFont typeface="Wingdings" panose="05000000000000000000" pitchFamily="2" charset="2"/>
              <a:buChar char="l"/>
            </a:pP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P2DR2</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模型包含五个主要部分：</a:t>
            </a:r>
            <a:endPar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656000">
              <a:lnSpc>
                <a:spcPct val="120000"/>
              </a:lnSpc>
              <a:spcAft>
                <a:spcPts val="600"/>
              </a:spcAft>
              <a:buClr>
                <a:srgbClr val="15449F"/>
              </a:buClr>
              <a:buFont typeface="Wingdings" panose="05000000000000000000" pitchFamily="2" charset="2"/>
              <a:buChar char="ü"/>
            </a:pPr>
            <a:r>
              <a:rPr altLang="zh-CN" dirty="0" sz="2400" lang="en-US">
                <a:solidFill>
                  <a:srgbClr val="FFC000"/>
                </a:solidFill>
                <a:latin typeface="方正正大黑简体" panose="02000000000000000000" pitchFamily="2" charset="-122"/>
                <a:ea typeface="方正正大黑简体" panose="02000000000000000000" pitchFamily="2" charset="-122"/>
              </a:rPr>
              <a:t>Policy</a:t>
            </a:r>
            <a:r>
              <a:rPr altLang="en-US" dirty="0" sz="2400" lang="zh-CN">
                <a:solidFill>
                  <a:srgbClr val="FFC000"/>
                </a:solidFill>
                <a:latin typeface="方正正大黑简体" panose="02000000000000000000" pitchFamily="2" charset="-122"/>
                <a:ea typeface="方正正大黑简体" panose="02000000000000000000" pitchFamily="2" charset="-122"/>
              </a:rPr>
              <a:t>（安全策略）、</a:t>
            </a:r>
            <a:endParaRPr altLang="zh-CN" dirty="0" sz="2400" lang="en-US">
              <a:solidFill>
                <a:srgbClr val="FFC000"/>
              </a:solidFill>
              <a:latin typeface="方正正大黑简体" panose="02000000000000000000" pitchFamily="2" charset="-122"/>
              <a:ea typeface="方正正大黑简体" panose="02000000000000000000" pitchFamily="2" charset="-122"/>
            </a:endParaRPr>
          </a:p>
          <a:p>
            <a:pPr indent="-342900" lvl="2" marL="1656000">
              <a:lnSpc>
                <a:spcPct val="120000"/>
              </a:lnSpc>
              <a:spcAft>
                <a:spcPts val="600"/>
              </a:spcAft>
              <a:buClr>
                <a:srgbClr val="15449F"/>
              </a:buClr>
              <a:buFont typeface="Wingdings" panose="05000000000000000000" pitchFamily="2" charset="2"/>
              <a:buChar char="ü"/>
            </a:pPr>
            <a:r>
              <a:rPr altLang="zh-CN" dirty="0" sz="2400" lang="en-US">
                <a:solidFill>
                  <a:srgbClr val="FFC000"/>
                </a:solidFill>
                <a:latin typeface="方正正大黑简体" panose="02000000000000000000" pitchFamily="2" charset="-122"/>
                <a:ea typeface="方正正大黑简体" panose="02000000000000000000" pitchFamily="2" charset="-122"/>
              </a:rPr>
              <a:t>Protection</a:t>
            </a:r>
            <a:r>
              <a:rPr altLang="en-US" dirty="0" sz="2400" lang="zh-CN">
                <a:solidFill>
                  <a:srgbClr val="FFC000"/>
                </a:solidFill>
                <a:latin typeface="方正正大黑简体" panose="02000000000000000000" pitchFamily="2" charset="-122"/>
                <a:ea typeface="方正正大黑简体" panose="02000000000000000000" pitchFamily="2" charset="-122"/>
              </a:rPr>
              <a:t>（防护）、</a:t>
            </a:r>
            <a:endParaRPr altLang="zh-CN" dirty="0" sz="2400" lang="en-US">
              <a:solidFill>
                <a:srgbClr val="FFC000"/>
              </a:solidFill>
              <a:latin typeface="方正正大黑简体" panose="02000000000000000000" pitchFamily="2" charset="-122"/>
              <a:ea typeface="方正正大黑简体" panose="02000000000000000000" pitchFamily="2" charset="-122"/>
            </a:endParaRPr>
          </a:p>
          <a:p>
            <a:pPr indent="-342900" lvl="2" marL="1656000">
              <a:lnSpc>
                <a:spcPct val="120000"/>
              </a:lnSpc>
              <a:spcAft>
                <a:spcPts val="600"/>
              </a:spcAft>
              <a:buClr>
                <a:srgbClr val="15449F"/>
              </a:buClr>
              <a:buFont typeface="Wingdings" panose="05000000000000000000" pitchFamily="2" charset="2"/>
              <a:buChar char="ü"/>
            </a:pPr>
            <a:r>
              <a:rPr altLang="zh-CN" dirty="0" sz="2400" lang="en-US">
                <a:solidFill>
                  <a:srgbClr val="FFC000"/>
                </a:solidFill>
                <a:latin typeface="方正正大黑简体" panose="02000000000000000000" pitchFamily="2" charset="-122"/>
                <a:ea typeface="方正正大黑简体" panose="02000000000000000000" pitchFamily="2" charset="-122"/>
              </a:rPr>
              <a:t>Detection</a:t>
            </a:r>
            <a:r>
              <a:rPr altLang="en-US" dirty="0" sz="2400" lang="zh-CN">
                <a:solidFill>
                  <a:srgbClr val="FFC000"/>
                </a:solidFill>
                <a:latin typeface="方正正大黑简体" panose="02000000000000000000" pitchFamily="2" charset="-122"/>
                <a:ea typeface="方正正大黑简体" panose="02000000000000000000" pitchFamily="2" charset="-122"/>
              </a:rPr>
              <a:t>（检测）、</a:t>
            </a:r>
            <a:endParaRPr altLang="zh-CN" dirty="0" sz="2400" lang="en-US">
              <a:solidFill>
                <a:srgbClr val="FFC000"/>
              </a:solidFill>
              <a:latin typeface="方正正大黑简体" panose="02000000000000000000" pitchFamily="2" charset="-122"/>
              <a:ea typeface="方正正大黑简体" panose="02000000000000000000" pitchFamily="2" charset="-122"/>
            </a:endParaRPr>
          </a:p>
          <a:p>
            <a:pPr indent="-342900" lvl="2" marL="1656000">
              <a:lnSpc>
                <a:spcPct val="120000"/>
              </a:lnSpc>
              <a:spcAft>
                <a:spcPts val="600"/>
              </a:spcAft>
              <a:buClr>
                <a:srgbClr val="15449F"/>
              </a:buClr>
              <a:buFont typeface="Wingdings" panose="05000000000000000000" pitchFamily="2" charset="2"/>
              <a:buChar char="ü"/>
            </a:pPr>
            <a:r>
              <a:rPr altLang="zh-CN" dirty="0" sz="2400" lang="en-US">
                <a:solidFill>
                  <a:srgbClr val="FFC000"/>
                </a:solidFill>
                <a:latin typeface="方正正大黑简体" panose="02000000000000000000" pitchFamily="2" charset="-122"/>
                <a:ea typeface="方正正大黑简体" panose="02000000000000000000" pitchFamily="2" charset="-122"/>
              </a:rPr>
              <a:t>Response </a:t>
            </a:r>
            <a:r>
              <a:rPr altLang="en-US" dirty="0" sz="2400" lang="zh-CN">
                <a:solidFill>
                  <a:srgbClr val="FFC000"/>
                </a:solidFill>
                <a:latin typeface="方正正大黑简体" panose="02000000000000000000" pitchFamily="2" charset="-122"/>
                <a:ea typeface="方正正大黑简体" panose="02000000000000000000" pitchFamily="2" charset="-122"/>
              </a:rPr>
              <a:t>（响应）</a:t>
            </a:r>
            <a:endParaRPr altLang="zh-CN" dirty="0" sz="2400" lang="en-US">
              <a:solidFill>
                <a:srgbClr val="FFC000"/>
              </a:solidFill>
              <a:latin typeface="方正正大黑简体" panose="02000000000000000000" pitchFamily="2" charset="-122"/>
              <a:ea typeface="方正正大黑简体" panose="02000000000000000000" pitchFamily="2" charset="-122"/>
            </a:endParaRPr>
          </a:p>
          <a:p>
            <a:pPr indent="-342900" lvl="2" marL="1656000">
              <a:lnSpc>
                <a:spcPct val="120000"/>
              </a:lnSpc>
              <a:spcAft>
                <a:spcPts val="600"/>
              </a:spcAft>
              <a:buClr>
                <a:srgbClr val="15449F"/>
              </a:buClr>
              <a:buFont typeface="Wingdings" panose="05000000000000000000" pitchFamily="2" charset="2"/>
              <a:buChar char="ü"/>
            </a:pPr>
            <a:r>
              <a:rPr altLang="zh-CN" dirty="0" sz="2400" lang="en-US">
                <a:solidFill>
                  <a:srgbClr val="FFC000"/>
                </a:solidFill>
                <a:latin typeface="方正正大黑简体" panose="02000000000000000000" pitchFamily="2" charset="-122"/>
                <a:ea typeface="方正正大黑简体" panose="02000000000000000000" pitchFamily="2" charset="-122"/>
              </a:rPr>
              <a:t>Restore</a:t>
            </a:r>
            <a:r>
              <a:rPr altLang="en-US" dirty="0" sz="2400" lang="zh-CN">
                <a:solidFill>
                  <a:srgbClr val="FFC000"/>
                </a:solidFill>
                <a:latin typeface="方正正大黑简体" panose="02000000000000000000" pitchFamily="2" charset="-122"/>
                <a:ea typeface="方正正大黑简体" panose="02000000000000000000" pitchFamily="2" charset="-122"/>
              </a:rPr>
              <a:t>（恢复）。</a:t>
            </a:r>
            <a:endParaRPr altLang="zh-CN" dirty="0" sz="2400" lang="en-US">
              <a:solidFill>
                <a:srgbClr val="FFC000"/>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防护、检测、响应和恢复组成了一个所谓的“完整的、动态”的安全循环，在安全策略的整体指导下保证信息系统的安全。 </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811"/>
                                        </p:tgtEl>
                                        <p:attrNameLst>
                                          <p:attrName>style.visibility</p:attrName>
                                        </p:attrNameLst>
                                      </p:cBhvr>
                                      <p:to>
                                        <p:strVal val="visible"/>
                                      </p:to>
                                    </p:set>
                                    <p:animEffect transition="in" filter="fade">
                                      <p:cBhvr>
                                        <p:cTn dur="500" id="7">
                                          <p:stCondLst>
                                            <p:cond delay="0"/>
                                          </p:stCondLst>
                                        </p:cTn>
                                        <p:tgtEl>
                                          <p:spTgt spid="1049811"/>
                                        </p:tgtEl>
                                      </p:cBhvr>
                                    </p:animEffect>
                                    <p:set>
                                      <p:cBhvr>
                                        <p:cTn dur="500" fill="hold" id="8">
                                          <p:stCondLst>
                                            <p:cond delay="500"/>
                                          </p:stCondLst>
                                        </p:cTn>
                                        <p:tgtEl>
                                          <p:spTgt spid="1049811"/>
                                        </p:tgtEl>
                                        <p:attrNameLst>
                                          <p:attrName>style.visibility</p:attrName>
                                        </p:attrNameLst>
                                      </p:cBhvr>
                                      <p:to>
                                        <p:strVal val="visible"/>
                                      </p:to>
                                    </p:set>
                                    <p:anim calcmode="lin" to="0" valueType="num">
                                      <p:cBhvr>
                                        <p:cTn decel="100000" dur="1000" fill="hold" id="9">
                                          <p:stCondLst>
                                            <p:cond delay="0"/>
                                          </p:stCondLst>
                                        </p:cTn>
                                        <p:tgtEl>
                                          <p:spTgt spid="1049811"/>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1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812"/>
                                        </p:tgtEl>
                                        <p:attrNameLst>
                                          <p:attrName>style.visibility</p:attrName>
                                        </p:attrNameLst>
                                      </p:cBhvr>
                                      <p:to>
                                        <p:strVal val="visible"/>
                                      </p:to>
                                    </p:set>
                                    <p:anim calcmode="lin" to="0" valueType="num">
                                      <p:cBhvr>
                                        <p:cTn decel="100000" dur="500" fill="hold" id="13">
                                          <p:stCondLst>
                                            <p:cond delay="0"/>
                                          </p:stCondLst>
                                        </p:cTn>
                                        <p:tgtEl>
                                          <p:spTgt spid="1049812"/>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812"/>
                                        </p:tgtEl>
                                      </p:cBhvr>
                                    </p:animEffect>
                                    <p:animScale>
                                      <p:cBhvr>
                                        <p:cTn decel="100000" dur="500" fill="hold" id="15">
                                          <p:stCondLst>
                                            <p:cond delay="0"/>
                                          </p:stCondLst>
                                        </p:cTn>
                                        <p:tgtEl>
                                          <p:spTgt spid="1049812"/>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11" grpId="0"/>
      <p:bldP spid="10498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540" name=""/>
        <p:cNvGrpSpPr/>
        <p:nvPr/>
      </p:nvGrpSpPr>
      <p:grpSpPr>
        <a:xfrm>
          <a:off x="0" y="0"/>
          <a:ext cx="0" cy="0"/>
          <a:chOff x="0" y="0"/>
          <a:chExt cx="0" cy="0"/>
        </a:xfrm>
      </p:grpSpPr>
      <p:pic>
        <p:nvPicPr>
          <p:cNvPr id="2097300"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16"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17"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18" name="矩形: 圆角 15"/>
          <p:cNvSpPr/>
          <p:nvPr/>
        </p:nvSpPr>
        <p:spPr>
          <a:xfrm>
            <a:off x="582219"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19" name="文本框 58"/>
          <p:cNvSpPr txBox="1"/>
          <p:nvPr/>
        </p:nvSpPr>
        <p:spPr>
          <a:xfrm>
            <a:off x="4711004" y="653569"/>
            <a:ext cx="276998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安全理论模型</a:t>
            </a:r>
          </a:p>
        </p:txBody>
      </p:sp>
      <p:grpSp>
        <p:nvGrpSpPr>
          <p:cNvPr id="541" name="组合 16"/>
          <p:cNvGrpSpPr/>
          <p:nvPr/>
        </p:nvGrpSpPr>
        <p:grpSpPr>
          <a:xfrm>
            <a:off x="1646655" y="2099870"/>
            <a:ext cx="9135645" cy="3012430"/>
            <a:chOff x="1351328" y="3220013"/>
            <a:chExt cx="5355416" cy="1782678"/>
          </a:xfrm>
        </p:grpSpPr>
        <p:sp>
          <p:nvSpPr>
            <p:cNvPr id="1049820" name="AutoShape 19"/>
            <p:cNvSpPr>
              <a:spLocks noChangeArrowheads="1"/>
            </p:cNvSpPr>
            <p:nvPr/>
          </p:nvSpPr>
          <p:spPr bwMode="auto">
            <a:xfrm>
              <a:off x="2951279" y="3220013"/>
              <a:ext cx="1836265" cy="1782678"/>
            </a:xfrm>
            <a:custGeom>
              <a:avLst/>
              <a:gdLst>
                <a:gd name="T0" fmla="*/ 0 w 21600"/>
                <a:gd name="T1" fmla="*/ 1188244 h 21600"/>
                <a:gd name="T2" fmla="*/ 1223963 w 21600"/>
                <a:gd name="T3" fmla="*/ 0 h 21600"/>
                <a:gd name="T4" fmla="*/ 2447925 w 21600"/>
                <a:gd name="T5" fmla="*/ 1188244 h 21600"/>
                <a:gd name="T6" fmla="*/ 1223963 w 21600"/>
                <a:gd name="T7" fmla="*/ 2376488 h 21600"/>
                <a:gd name="T8" fmla="*/ 0 w 21600"/>
                <a:gd name="T9" fmla="*/ 1188244 h 21600"/>
                <a:gd name="T10" fmla="*/ 611981 w 21600"/>
                <a:gd name="T11" fmla="*/ 1188244 h 21600"/>
                <a:gd name="T12" fmla="*/ 1223963 w 21600"/>
                <a:gd name="T13" fmla="*/ 1782366 h 21600"/>
                <a:gd name="T14" fmla="*/ 1835944 w 21600"/>
                <a:gd name="T15" fmla="*/ 1188244 h 21600"/>
                <a:gd name="T16" fmla="*/ 1223963 w 21600"/>
                <a:gd name="T17" fmla="*/ 594122 h 21600"/>
                <a:gd name="T18" fmla="*/ 611981 w 21600"/>
                <a:gd name="T19" fmla="*/ 118824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ln>
          </p:spPr>
          <p:txBody>
            <a:bodyPr/>
            <a:p>
              <a:endParaRPr altLang="en-US" sz="100" lang="zh-CN"/>
            </a:p>
          </p:txBody>
        </p:sp>
        <p:sp>
          <p:nvSpPr>
            <p:cNvPr id="1049821" name="Text Box 8"/>
            <p:cNvSpPr txBox="1">
              <a:spLocks noChangeArrowheads="1"/>
            </p:cNvSpPr>
            <p:nvPr/>
          </p:nvSpPr>
          <p:spPr bwMode="auto">
            <a:xfrm>
              <a:off x="3762233" y="3274792"/>
              <a:ext cx="360680" cy="414020"/>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zh-CN" b="1" sz="2100" lang="en-US">
                  <a:ea typeface="宋体" panose="02010600030101010101" pitchFamily="2" charset="-122"/>
                </a:rPr>
                <a:t>P</a:t>
              </a:r>
            </a:p>
          </p:txBody>
        </p:sp>
        <p:sp>
          <p:nvSpPr>
            <p:cNvPr id="1049822" name="Text Box 9"/>
            <p:cNvSpPr txBox="1">
              <a:spLocks noChangeArrowheads="1"/>
            </p:cNvSpPr>
            <p:nvPr/>
          </p:nvSpPr>
          <p:spPr bwMode="auto">
            <a:xfrm>
              <a:off x="4356460" y="3922605"/>
              <a:ext cx="375285" cy="414020"/>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zh-CN" b="1" sz="2100" lang="en-US">
                  <a:ea typeface="宋体" panose="02010600030101010101" pitchFamily="2" charset="-122"/>
                </a:rPr>
                <a:t>D</a:t>
              </a:r>
            </a:p>
          </p:txBody>
        </p:sp>
        <p:sp>
          <p:nvSpPr>
            <p:cNvPr id="1049823" name="Text Box 10"/>
            <p:cNvSpPr txBox="1">
              <a:spLocks noChangeArrowheads="1"/>
            </p:cNvSpPr>
            <p:nvPr/>
          </p:nvSpPr>
          <p:spPr bwMode="auto">
            <a:xfrm>
              <a:off x="3762235" y="4516831"/>
              <a:ext cx="375285" cy="414020"/>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zh-CN" b="1" dirty="0" sz="2100" lang="en-US">
                  <a:ea typeface="宋体" panose="02010600030101010101" pitchFamily="2" charset="-122"/>
                </a:rPr>
                <a:t>R</a:t>
              </a:r>
            </a:p>
          </p:txBody>
        </p:sp>
        <p:sp>
          <p:nvSpPr>
            <p:cNvPr id="1049824" name="Text Box 11"/>
            <p:cNvSpPr txBox="1">
              <a:spLocks noChangeArrowheads="1"/>
            </p:cNvSpPr>
            <p:nvPr/>
          </p:nvSpPr>
          <p:spPr bwMode="auto">
            <a:xfrm>
              <a:off x="3707455" y="3869018"/>
              <a:ext cx="485860" cy="553085"/>
            </a:xfrm>
            <a:prstGeom prst="rect"/>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zh-CN" b="1" sz="3000" lang="en-US">
                  <a:solidFill>
                    <a:schemeClr val="tx2"/>
                  </a:solidFill>
                  <a:ea typeface="宋体" panose="02010600030101010101" pitchFamily="2" charset="-122"/>
                </a:rPr>
                <a:t>P</a:t>
              </a:r>
            </a:p>
          </p:txBody>
        </p:sp>
        <p:sp>
          <p:nvSpPr>
            <p:cNvPr id="1049825" name="AutoShape 12"/>
            <p:cNvSpPr/>
            <p:nvPr/>
          </p:nvSpPr>
          <p:spPr bwMode="auto">
            <a:xfrm>
              <a:off x="5436545" y="3242639"/>
              <a:ext cx="1270199" cy="247693"/>
            </a:xfrm>
            <a:prstGeom prst="accentCallout1">
              <a:avLst>
                <a:gd name="adj1" fmla="val 34616"/>
                <a:gd name="adj2" fmla="val -5306"/>
                <a:gd name="adj3" fmla="val 100000"/>
                <a:gd name="adj4" fmla="val -115579"/>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zh-CN" dirty="0" sz="2400" lang="en-US">
                  <a:solidFill>
                    <a:schemeClr val="bg1"/>
                  </a:solidFill>
                  <a:latin typeface="方正正大黑简体" panose="02000000000000000000" pitchFamily="2" charset="-122"/>
                  <a:ea typeface="方正正大黑简体" panose="02000000000000000000" pitchFamily="2" charset="-122"/>
                </a:rPr>
                <a:t>Protection</a:t>
              </a:r>
            </a:p>
          </p:txBody>
        </p:sp>
        <p:sp>
          <p:nvSpPr>
            <p:cNvPr id="1049826" name="AutoShape 13"/>
            <p:cNvSpPr/>
            <p:nvPr/>
          </p:nvSpPr>
          <p:spPr bwMode="auto">
            <a:xfrm>
              <a:off x="5436545" y="4408465"/>
              <a:ext cx="1270199" cy="247693"/>
            </a:xfrm>
            <a:prstGeom prst="accentCallout1">
              <a:avLst>
                <a:gd name="adj1" fmla="val 34616"/>
                <a:gd name="adj2" fmla="val -5306"/>
                <a:gd name="adj3" fmla="val -101921"/>
                <a:gd name="adj4" fmla="val -80551"/>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zh-CN" dirty="0" sz="2400" lang="en-US">
                  <a:solidFill>
                    <a:schemeClr val="bg1"/>
                  </a:solidFill>
                  <a:latin typeface="方正正大黑简体" panose="02000000000000000000" pitchFamily="2" charset="-122"/>
                  <a:ea typeface="方正正大黑简体" panose="02000000000000000000" pitchFamily="2" charset="-122"/>
                </a:rPr>
                <a:t>Detection</a:t>
              </a:r>
            </a:p>
          </p:txBody>
        </p:sp>
        <p:sp>
          <p:nvSpPr>
            <p:cNvPr id="1049827" name="AutoShape 14"/>
            <p:cNvSpPr/>
            <p:nvPr/>
          </p:nvSpPr>
          <p:spPr bwMode="auto">
            <a:xfrm>
              <a:off x="1351328" y="4431091"/>
              <a:ext cx="1354568" cy="247693"/>
            </a:xfrm>
            <a:prstGeom prst="accentCallout1">
              <a:avLst>
                <a:gd name="adj1" fmla="val 34616"/>
                <a:gd name="adj2" fmla="val 105306"/>
                <a:gd name="adj3" fmla="val 98556"/>
                <a:gd name="adj4" fmla="val 167847"/>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zh-CN" dirty="0" sz="2400" lang="en-US">
                  <a:solidFill>
                    <a:schemeClr val="bg1"/>
                  </a:solidFill>
                  <a:latin typeface="方正正大黑简体" panose="02000000000000000000" pitchFamily="2" charset="-122"/>
                  <a:ea typeface="方正正大黑简体" panose="02000000000000000000" pitchFamily="2" charset="-122"/>
                </a:rPr>
                <a:t>Response</a:t>
              </a:r>
            </a:p>
          </p:txBody>
        </p:sp>
        <p:sp>
          <p:nvSpPr>
            <p:cNvPr id="1049828" name="AutoShape 15"/>
            <p:cNvSpPr/>
            <p:nvPr/>
          </p:nvSpPr>
          <p:spPr bwMode="auto">
            <a:xfrm>
              <a:off x="5436545" y="3652286"/>
              <a:ext cx="1270199" cy="247693"/>
            </a:xfrm>
            <a:prstGeom prst="accentCallout1">
              <a:avLst>
                <a:gd name="adj1" fmla="val 34616"/>
                <a:gd name="adj2" fmla="val -5306"/>
                <a:gd name="adj3" fmla="val 192787"/>
                <a:gd name="adj4" fmla="val -125523"/>
              </a:avLst>
            </a:prstGeom>
            <a:solidFill>
              <a:schemeClr val="hlink"/>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zh-CN" dirty="0" sz="2400" lang="en-US">
                  <a:solidFill>
                    <a:schemeClr val="bg1"/>
                  </a:solidFill>
                  <a:latin typeface="方正正大黑简体" panose="02000000000000000000" pitchFamily="2" charset="-122"/>
                  <a:ea typeface="方正正大黑简体" panose="02000000000000000000" pitchFamily="2" charset="-122"/>
                </a:rPr>
                <a:t>Policy</a:t>
              </a:r>
            </a:p>
          </p:txBody>
        </p:sp>
        <p:sp>
          <p:nvSpPr>
            <p:cNvPr id="1049829" name="Text Box 20"/>
            <p:cNvSpPr txBox="1">
              <a:spLocks noChangeArrowheads="1"/>
            </p:cNvSpPr>
            <p:nvPr/>
          </p:nvSpPr>
          <p:spPr bwMode="auto">
            <a:xfrm>
              <a:off x="3106086" y="3922605"/>
              <a:ext cx="375285" cy="414020"/>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zh-CN" b="1" sz="2100" lang="en-US">
                  <a:ea typeface="宋体" panose="02010600030101010101" pitchFamily="2" charset="-122"/>
                </a:rPr>
                <a:t>R</a:t>
              </a:r>
            </a:p>
          </p:txBody>
        </p:sp>
        <p:sp>
          <p:nvSpPr>
            <p:cNvPr id="1049830" name="AutoShape 21"/>
            <p:cNvSpPr/>
            <p:nvPr/>
          </p:nvSpPr>
          <p:spPr bwMode="auto">
            <a:xfrm>
              <a:off x="1402028" y="3543920"/>
              <a:ext cx="1169374" cy="247693"/>
            </a:xfrm>
            <a:prstGeom prst="accentCallout1">
              <a:avLst>
                <a:gd name="adj1" fmla="val 34616"/>
                <a:gd name="adj2" fmla="val 105306"/>
                <a:gd name="adj3" fmla="val 171634"/>
                <a:gd name="adj4" fmla="val 152264"/>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zh-CN" dirty="0" sz="2400" lang="en-US">
                  <a:solidFill>
                    <a:schemeClr val="bg1"/>
                  </a:solidFill>
                  <a:latin typeface="方正正大黑简体" panose="02000000000000000000" pitchFamily="2" charset="-122"/>
                  <a:ea typeface="方正正大黑简体" panose="02000000000000000000" pitchFamily="2" charset="-122"/>
                </a:rPr>
                <a:t>Restore</a:t>
              </a:r>
            </a:p>
          </p:txBody>
        </p:sp>
        <p:cxnSp>
          <p:nvCxnSpPr>
            <p:cNvPr id="3145767" name="AutoShape 24"/>
            <p:cNvCxnSpPr>
              <a:cxnSpLocks noChangeShapeType="1"/>
            </p:cNvCxnSpPr>
            <p:nvPr/>
          </p:nvCxnSpPr>
          <p:spPr bwMode="auto">
            <a:xfrm>
              <a:off x="4174144" y="3588105"/>
              <a:ext cx="316285" cy="330575"/>
            </a:xfrm>
            <a:prstGeom prst="curvedConnector2"/>
            <a:noFill/>
            <a:ln w="76200">
              <a:solidFill>
                <a:schemeClr val="tx1"/>
              </a:solidFill>
              <a:round/>
              <a:tailEnd type="triangle" w="med" len="med"/>
            </a:ln>
          </p:spPr>
        </p:cxnSp>
        <p:cxnSp>
          <p:nvCxnSpPr>
            <p:cNvPr id="3145768" name="AutoShape 26"/>
            <p:cNvCxnSpPr>
              <a:cxnSpLocks noChangeShapeType="1"/>
            </p:cNvCxnSpPr>
            <p:nvPr/>
          </p:nvCxnSpPr>
          <p:spPr bwMode="auto">
            <a:xfrm rot="5400000">
              <a:off x="4144903" y="4364166"/>
              <a:ext cx="290563" cy="305330"/>
            </a:xfrm>
            <a:prstGeom prst="curvedConnector2"/>
            <a:noFill/>
            <a:ln w="76200">
              <a:solidFill>
                <a:schemeClr val="tx1"/>
              </a:solidFill>
              <a:round/>
              <a:tailEnd type="triangle" w="med" len="med"/>
            </a:ln>
          </p:spPr>
        </p:cxnSp>
        <p:cxnSp>
          <p:nvCxnSpPr>
            <p:cNvPr id="3145769" name="AutoShape 27"/>
            <p:cNvCxnSpPr>
              <a:cxnSpLocks noChangeShapeType="1"/>
            </p:cNvCxnSpPr>
            <p:nvPr/>
          </p:nvCxnSpPr>
          <p:spPr bwMode="auto">
            <a:xfrm rot="10800000">
              <a:off x="3355920" y="4376413"/>
              <a:ext cx="351534" cy="290563"/>
            </a:xfrm>
            <a:prstGeom prst="curvedConnector2"/>
            <a:noFill/>
            <a:ln w="76200">
              <a:solidFill>
                <a:schemeClr val="tx1"/>
              </a:solidFill>
              <a:round/>
              <a:tailEnd type="triangle" w="med" len="med"/>
            </a:ln>
          </p:spPr>
        </p:cxnSp>
        <p:cxnSp>
          <p:nvCxnSpPr>
            <p:cNvPr id="3145770" name="AutoShape 28"/>
            <p:cNvCxnSpPr>
              <a:cxnSpLocks noChangeShapeType="1"/>
            </p:cNvCxnSpPr>
            <p:nvPr/>
          </p:nvCxnSpPr>
          <p:spPr bwMode="auto">
            <a:xfrm rot="16200000">
              <a:off x="3363601" y="3476518"/>
              <a:ext cx="330575" cy="351534"/>
            </a:xfrm>
            <a:prstGeom prst="curvedConnector2"/>
            <a:noFill/>
            <a:ln w="76200">
              <a:solidFill>
                <a:schemeClr val="tx1"/>
              </a:solidFill>
              <a:round/>
              <a:tailEnd type="triangle" w="med" len="med"/>
            </a:ln>
          </p:spPr>
        </p:cxn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41"/>
                                        </p:tgtEl>
                                        <p:attrNameLst>
                                          <p:attrName>style.visibility</p:attrName>
                                        </p:attrNameLst>
                                      </p:cBhvr>
                                      <p:to>
                                        <p:strVal val="visible"/>
                                      </p:to>
                                    </p:set>
                                    <p:animEffect transition="in" filter="fade">
                                      <p:cBhvr>
                                        <p:cTn dur="1000" id="7"/>
                                        <p:tgtEl>
                                          <p:spTgt spid="541"/>
                                        </p:tgtEl>
                                      </p:cBhvr>
                                    </p:animEffect>
                                    <p:anim calcmode="lin" valueType="num">
                                      <p:cBhvr>
                                        <p:cTn dur="1000" fill="hold" id="8"/>
                                        <p:tgtEl>
                                          <p:spTgt spid="541"/>
                                        </p:tgtEl>
                                        <p:attrNameLst>
                                          <p:attrName>ppt_x</p:attrName>
                                        </p:attrNameLst>
                                      </p:cBhvr>
                                      <p:tavLst>
                                        <p:tav tm="0">
                                          <p:val>
                                            <p:strVal val="#ppt_x"/>
                                          </p:val>
                                        </p:tav>
                                        <p:tav tm="100000">
                                          <p:val>
                                            <p:strVal val="#ppt_x"/>
                                          </p:val>
                                        </p:tav>
                                      </p:tavLst>
                                    </p:anim>
                                    <p:anim calcmode="lin" valueType="num">
                                      <p:cBhvr>
                                        <p:cTn dur="1000" fill="hold" id="9"/>
                                        <p:tgtEl>
                                          <p:spTgt spid="5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544" name=""/>
        <p:cNvGrpSpPr/>
        <p:nvPr/>
      </p:nvGrpSpPr>
      <p:grpSpPr>
        <a:xfrm>
          <a:off x="0" y="0"/>
          <a:ext cx="0" cy="0"/>
          <a:chOff x="0" y="0"/>
          <a:chExt cx="0" cy="0"/>
        </a:xfrm>
      </p:grpSpPr>
      <p:pic>
        <p:nvPicPr>
          <p:cNvPr id="2097301"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3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3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3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37" name="文本框 58"/>
          <p:cNvSpPr txBox="1"/>
          <p:nvPr/>
        </p:nvSpPr>
        <p:spPr>
          <a:xfrm>
            <a:off x="4740660" y="653569"/>
            <a:ext cx="2710678"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P2DR2</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模型</a:t>
            </a:r>
          </a:p>
        </p:txBody>
      </p:sp>
      <p:sp>
        <p:nvSpPr>
          <p:cNvPr id="1049838"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策略（整体指导）</a:t>
            </a:r>
          </a:p>
        </p:txBody>
      </p:sp>
      <p:sp>
        <p:nvSpPr>
          <p:cNvPr id="1049839" name="矩形 19"/>
          <p:cNvSpPr/>
          <p:nvPr/>
        </p:nvSpPr>
        <p:spPr>
          <a:xfrm>
            <a:off x="968188" y="2270885"/>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突出了管理策略在信息安全工程中的主导地位。</a:t>
            </a:r>
          </a:p>
        </p:txBody>
      </p:sp>
      <p:sp>
        <p:nvSpPr>
          <p:cNvPr id="1049840" name="文本框 16"/>
          <p:cNvSpPr txBox="1"/>
          <p:nvPr/>
        </p:nvSpPr>
        <p:spPr>
          <a:xfrm>
            <a:off x="1491464" y="323691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保护（保护是安全的第一步）</a:t>
            </a:r>
          </a:p>
        </p:txBody>
      </p:sp>
      <p:sp>
        <p:nvSpPr>
          <p:cNvPr id="1049841" name="矩形 17"/>
          <p:cNvSpPr/>
          <p:nvPr/>
        </p:nvSpPr>
        <p:spPr>
          <a:xfrm>
            <a:off x="968188" y="3860615"/>
            <a:ext cx="9420411" cy="200054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安全规则的制定：</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在安全策略的规则的基础上再做细则；</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系统安全的配置：</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针对现有的网络环境的系统配置，安装各种必要的补丁，提高安全策略级别；</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安全措施的采用：</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安装防火墙（软</a:t>
            </a:r>
            <a:r>
              <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硬）。</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837"/>
                                        </p:tgtEl>
                                        <p:attrNameLst>
                                          <p:attrName>style.visibility</p:attrName>
                                        </p:attrNameLst>
                                      </p:cBhvr>
                                      <p:to>
                                        <p:strVal val="visible"/>
                                      </p:to>
                                    </p:set>
                                    <p:animEffect transition="in" filter="fade">
                                      <p:cBhvr>
                                        <p:cTn dur="500" id="7">
                                          <p:stCondLst>
                                            <p:cond delay="0"/>
                                          </p:stCondLst>
                                        </p:cTn>
                                        <p:tgtEl>
                                          <p:spTgt spid="1049837"/>
                                        </p:tgtEl>
                                      </p:cBhvr>
                                    </p:animEffect>
                                    <p:set>
                                      <p:cBhvr>
                                        <p:cTn dur="500" fill="hold" id="8">
                                          <p:stCondLst>
                                            <p:cond delay="500"/>
                                          </p:stCondLst>
                                        </p:cTn>
                                        <p:tgtEl>
                                          <p:spTgt spid="1049837"/>
                                        </p:tgtEl>
                                        <p:attrNameLst>
                                          <p:attrName>style.visibility</p:attrName>
                                        </p:attrNameLst>
                                      </p:cBhvr>
                                      <p:to>
                                        <p:strVal val="visible"/>
                                      </p:to>
                                    </p:set>
                                    <p:anim calcmode="lin" to="0" valueType="num">
                                      <p:cBhvr>
                                        <p:cTn decel="100000" dur="1000" fill="hold" id="9">
                                          <p:stCondLst>
                                            <p:cond delay="0"/>
                                          </p:stCondLst>
                                        </p:cTn>
                                        <p:tgtEl>
                                          <p:spTgt spid="1049837"/>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1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838"/>
                                        </p:tgtEl>
                                        <p:attrNameLst>
                                          <p:attrName>style.visibility</p:attrName>
                                        </p:attrNameLst>
                                      </p:cBhvr>
                                      <p:to>
                                        <p:strVal val="visible"/>
                                      </p:to>
                                    </p:set>
                                    <p:anim calcmode="lin" to="0" valueType="num">
                                      <p:cBhvr>
                                        <p:cTn decel="100000" dur="500" fill="hold" id="13">
                                          <p:stCondLst>
                                            <p:cond delay="0"/>
                                          </p:stCondLst>
                                        </p:cTn>
                                        <p:tgtEl>
                                          <p:spTgt spid="1049838"/>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838"/>
                                        </p:tgtEl>
                                      </p:cBhvr>
                                    </p:animEffect>
                                    <p:animScale>
                                      <p:cBhvr>
                                        <p:cTn decel="100000" dur="500" fill="hold" id="15">
                                          <p:stCondLst>
                                            <p:cond delay="0"/>
                                          </p:stCondLst>
                                        </p:cTn>
                                        <p:tgtEl>
                                          <p:spTgt spid="1049838"/>
                                        </p:tgtEl>
                                      </p:cBhvr>
                                      <p:by x="100000" y="100000"/>
                                      <p:from x="110000" y="110000"/>
                                      <p:to x="100000" y="100000"/>
                                    </p:animScale>
                                  </p:childTnLst>
                                </p:cTn>
                              </p:par>
                            </p:childTnLst>
                          </p:cTn>
                        </p:par>
                        <p:par>
                          <p:cTn fill="hold" id="16">
                            <p:stCondLst>
                              <p:cond delay="18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839"/>
                                        </p:tgtEl>
                                        <p:attrNameLst>
                                          <p:attrName>style.visibility</p:attrName>
                                        </p:attrNameLst>
                                      </p:cBhvr>
                                      <p:to>
                                        <p:strVal val="visible"/>
                                      </p:to>
                                    </p:set>
                                    <p:anim calcmode="lin" to="0" valueType="num">
                                      <p:cBhvr>
                                        <p:cTn decel="100000" dur="500" fill="hold" id="19">
                                          <p:stCondLst>
                                            <p:cond delay="0"/>
                                          </p:stCondLst>
                                        </p:cTn>
                                        <p:tgtEl>
                                          <p:spTgt spid="1049839"/>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839"/>
                                        </p:tgtEl>
                                      </p:cBhvr>
                                    </p:animEffect>
                                    <p:animScale>
                                      <p:cBhvr>
                                        <p:cTn decel="100000" dur="500" fill="hold" id="21">
                                          <p:stCondLst>
                                            <p:cond delay="0"/>
                                          </p:stCondLst>
                                        </p:cTn>
                                        <p:tgtEl>
                                          <p:spTgt spid="1049839"/>
                                        </p:tgtEl>
                                      </p:cBhvr>
                                      <p:by x="100000" y="100000"/>
                                      <p:from x="110000" y="110000"/>
                                      <p:to x="100000" y="100000"/>
                                    </p:animScale>
                                  </p:childTnLst>
                                </p:cTn>
                              </p:par>
                            </p:childTnLst>
                          </p:cTn>
                        </p:par>
                        <p:par>
                          <p:cTn fill="hold" id="22">
                            <p:stCondLst>
                              <p:cond delay="285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840"/>
                                        </p:tgtEl>
                                        <p:attrNameLst>
                                          <p:attrName>style.visibility</p:attrName>
                                        </p:attrNameLst>
                                      </p:cBhvr>
                                      <p:to>
                                        <p:strVal val="visible"/>
                                      </p:to>
                                    </p:set>
                                    <p:anim calcmode="lin" to="0" valueType="num">
                                      <p:cBhvr>
                                        <p:cTn decel="100000" dur="500" fill="hold" id="25">
                                          <p:stCondLst>
                                            <p:cond delay="0"/>
                                          </p:stCondLst>
                                        </p:cTn>
                                        <p:tgtEl>
                                          <p:spTgt spid="1049840"/>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840"/>
                                        </p:tgtEl>
                                      </p:cBhvr>
                                    </p:animEffect>
                                    <p:animScale>
                                      <p:cBhvr>
                                        <p:cTn decel="100000" dur="500" fill="hold" id="27">
                                          <p:stCondLst>
                                            <p:cond delay="0"/>
                                          </p:stCondLst>
                                        </p:cTn>
                                        <p:tgtEl>
                                          <p:spTgt spid="1049840"/>
                                        </p:tgtEl>
                                      </p:cBhvr>
                                      <p:by x="100000" y="100000"/>
                                      <p:from x="110000" y="110000"/>
                                      <p:to x="100000" y="100000"/>
                                    </p:animScale>
                                  </p:childTnLst>
                                </p:cTn>
                              </p:par>
                            </p:childTnLst>
                          </p:cTn>
                        </p:par>
                        <p:par>
                          <p:cTn fill="hold" id="28">
                            <p:stCondLst>
                              <p:cond delay="3750"/>
                            </p:stCondLst>
                            <p:childTnLst>
                              <p:par>
                                <p:cTn fill="hold" grpId="0" id="29" nodeType="afterEffect" presetClass="entr" presetID="10" presetSubtype="0">
                                  <p:stCondLst>
                                    <p:cond delay="0"/>
                                  </p:stCondLst>
                                  <p:iterate type="wd">
                                    <p:tmPct val="10000"/>
                                  </p:iterate>
                                  <p:childTnLst>
                                    <p:set>
                                      <p:cBhvr>
                                        <p:cTn dur="1" fill="hold" id="30">
                                          <p:stCondLst>
                                            <p:cond delay="0"/>
                                          </p:stCondLst>
                                        </p:cTn>
                                        <p:tgtEl>
                                          <p:spTgt spid="1049841"/>
                                        </p:tgtEl>
                                        <p:attrNameLst>
                                          <p:attrName>style.visibility</p:attrName>
                                        </p:attrNameLst>
                                      </p:cBhvr>
                                      <p:to>
                                        <p:strVal val="visible"/>
                                      </p:to>
                                    </p:set>
                                    <p:anim calcmode="lin" to="0" valueType="num">
                                      <p:cBhvr>
                                        <p:cTn decel="100000" dur="500" fill="hold" id="31">
                                          <p:stCondLst>
                                            <p:cond delay="0"/>
                                          </p:stCondLst>
                                        </p:cTn>
                                        <p:tgtEl>
                                          <p:spTgt spid="1049841"/>
                                        </p:tgtEl>
                                        <p:attrNameLst>
                                          <p:attrName>ppt_y</p:attrName>
                                        </p:attrNameLst>
                                      </p:cBhvr>
                                      <p:tavLst>
                                        <p:tav tm="0">
                                          <p:val>
                                            <p:strVal val="ppt_y+0.02"/>
                                          </p:val>
                                        </p:tav>
                                        <p:tav tm="100000">
                                          <p:val>
                                            <p:strVal val="#ppt_y"/>
                                          </p:val>
                                        </p:tav>
                                      </p:tavLst>
                                    </p:anim>
                                    <p:animEffect transition="in" filter="fade">
                                      <p:cBhvr>
                                        <p:cTn dur="500" id="32">
                                          <p:stCondLst>
                                            <p:cond delay="0"/>
                                          </p:stCondLst>
                                        </p:cTn>
                                        <p:tgtEl>
                                          <p:spTgt spid="1049841"/>
                                        </p:tgtEl>
                                      </p:cBhvr>
                                    </p:animEffect>
                                    <p:animScale>
                                      <p:cBhvr>
                                        <p:cTn decel="100000" dur="500" fill="hold" id="33">
                                          <p:stCondLst>
                                            <p:cond delay="0"/>
                                          </p:stCondLst>
                                        </p:cTn>
                                        <p:tgtEl>
                                          <p:spTgt spid="104984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7" grpId="0"/>
      <p:bldP spid="1049838" grpId="0"/>
      <p:bldP spid="1049839" grpId="0"/>
      <p:bldP spid="1049840" grpId="0"/>
      <p:bldP spid="10498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547" name=""/>
        <p:cNvGrpSpPr/>
        <p:nvPr/>
      </p:nvGrpSpPr>
      <p:grpSpPr>
        <a:xfrm>
          <a:off x="0" y="0"/>
          <a:ext cx="0" cy="0"/>
          <a:chOff x="0" y="0"/>
          <a:chExt cx="0" cy="0"/>
        </a:xfrm>
      </p:grpSpPr>
      <p:pic>
        <p:nvPicPr>
          <p:cNvPr id="2097302"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4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4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4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48" name="文本框 58"/>
          <p:cNvSpPr txBox="1"/>
          <p:nvPr/>
        </p:nvSpPr>
        <p:spPr>
          <a:xfrm>
            <a:off x="4740660" y="653569"/>
            <a:ext cx="2710678"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P2DR2</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模型</a:t>
            </a:r>
          </a:p>
        </p:txBody>
      </p:sp>
      <p:sp>
        <p:nvSpPr>
          <p:cNvPr id="1049849"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检测</a:t>
            </a:r>
          </a:p>
        </p:txBody>
      </p:sp>
      <p:sp>
        <p:nvSpPr>
          <p:cNvPr id="1049850" name="矩形 19"/>
          <p:cNvSpPr/>
          <p:nvPr/>
        </p:nvSpPr>
        <p:spPr>
          <a:xfrm>
            <a:off x="968188" y="2270885"/>
            <a:ext cx="9420411" cy="2000548"/>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异常发现：</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系统发生不正常情况。如：服务停止，无法正常登陆，服务状态不稳定等；</a:t>
            </a:r>
            <a:endParaRPr altLang="zh-CN" dirty="0" sz="2400" lang="en-US">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endPar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模式发现：</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对已知攻击的模式进行发现。</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849"/>
                                        </p:tgtEl>
                                        <p:attrNameLst>
                                          <p:attrName>style.visibility</p:attrName>
                                        </p:attrNameLst>
                                      </p:cBhvr>
                                      <p:to>
                                        <p:strVal val="visible"/>
                                      </p:to>
                                    </p:set>
                                    <p:anim calcmode="lin" to="0" valueType="num">
                                      <p:cBhvr>
                                        <p:cTn decel="100000" dur="500" fill="hold" id="7">
                                          <p:stCondLst>
                                            <p:cond delay="0"/>
                                          </p:stCondLst>
                                        </p:cTn>
                                        <p:tgtEl>
                                          <p:spTgt spid="1049849"/>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849"/>
                                        </p:tgtEl>
                                      </p:cBhvr>
                                    </p:animEffect>
                                    <p:animScale>
                                      <p:cBhvr>
                                        <p:cTn decel="100000" dur="500" fill="hold" id="9">
                                          <p:stCondLst>
                                            <p:cond delay="0"/>
                                          </p:stCondLst>
                                        </p:cTn>
                                        <p:tgtEl>
                                          <p:spTgt spid="1049849"/>
                                        </p:tgtEl>
                                      </p:cBhvr>
                                      <p:by x="100000" y="100000"/>
                                      <p:from x="110000" y="110000"/>
                                      <p:to x="100000" y="100000"/>
                                    </p:animScale>
                                  </p:childTnLst>
                                </p:cTn>
                              </p:par>
                            </p:childTnLst>
                          </p:cTn>
                        </p:par>
                        <p:par>
                          <p:cTn fill="hold" id="10">
                            <p:stCondLst>
                              <p:cond delay="5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850"/>
                                        </p:tgtEl>
                                        <p:attrNameLst>
                                          <p:attrName>style.visibility</p:attrName>
                                        </p:attrNameLst>
                                      </p:cBhvr>
                                      <p:to>
                                        <p:strVal val="visible"/>
                                      </p:to>
                                    </p:set>
                                    <p:anim calcmode="lin" to="0" valueType="num">
                                      <p:cBhvr>
                                        <p:cTn decel="100000" dur="500" fill="hold" id="13">
                                          <p:stCondLst>
                                            <p:cond delay="0"/>
                                          </p:stCondLst>
                                        </p:cTn>
                                        <p:tgtEl>
                                          <p:spTgt spid="1049850"/>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850"/>
                                        </p:tgtEl>
                                      </p:cBhvr>
                                    </p:animEffect>
                                    <p:animScale>
                                      <p:cBhvr>
                                        <p:cTn decel="100000" dur="500" fill="hold" id="15">
                                          <p:stCondLst>
                                            <p:cond delay="0"/>
                                          </p:stCondLst>
                                        </p:cTn>
                                        <p:tgtEl>
                                          <p:spTgt spid="1049850"/>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49" grpId="0"/>
      <p:bldP spid="104985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550" name=""/>
        <p:cNvGrpSpPr/>
        <p:nvPr/>
      </p:nvGrpSpPr>
      <p:grpSpPr>
        <a:xfrm>
          <a:off x="0" y="0"/>
          <a:ext cx="0" cy="0"/>
          <a:chOff x="0" y="0"/>
          <a:chExt cx="0" cy="0"/>
        </a:xfrm>
      </p:grpSpPr>
      <p:pic>
        <p:nvPicPr>
          <p:cNvPr id="2097303"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5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55"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56"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57" name="文本框 58"/>
          <p:cNvSpPr txBox="1"/>
          <p:nvPr/>
        </p:nvSpPr>
        <p:spPr>
          <a:xfrm>
            <a:off x="4740660" y="653569"/>
            <a:ext cx="2710678" cy="553998"/>
          </a:xfrm>
          <a:prstGeom prst="rect"/>
          <a:noFill/>
        </p:spPr>
        <p:txBody>
          <a:bodyPr bIns="0" lIns="0" rIns="0" rtlCol="0" tIns="0" wrap="none">
            <a:spAutoFit/>
          </a:bodyPr>
          <a:p>
            <a:pPr algn="ctr"/>
            <a:r>
              <a:rPr altLang="zh-CN" dirty="0" sz="3600" lang="en-US">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P2DR2</a:t>
            </a: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模型</a:t>
            </a:r>
          </a:p>
        </p:txBody>
      </p:sp>
      <p:sp>
        <p:nvSpPr>
          <p:cNvPr id="1049858" name="文本框 18"/>
          <p:cNvSpPr txBox="1"/>
          <p:nvPr/>
        </p:nvSpPr>
        <p:spPr>
          <a:xfrm>
            <a:off x="1491464" y="164718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响应</a:t>
            </a:r>
          </a:p>
        </p:txBody>
      </p:sp>
      <p:sp>
        <p:nvSpPr>
          <p:cNvPr id="1049859" name="矩形 19"/>
          <p:cNvSpPr/>
          <p:nvPr/>
        </p:nvSpPr>
        <p:spPr>
          <a:xfrm>
            <a:off x="968188" y="2270885"/>
            <a:ext cx="9420411" cy="2443746"/>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报告：</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无论系统的自动化程度多高，都需要管理员知道是否有入侵事件发生。</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记录：</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必须将所有的情况记录下来，包括入侵的各个细节以及系统的反映（尽最大可能）。</a:t>
            </a:r>
          </a:p>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rgbClr val="FFC000"/>
                </a:solidFill>
                <a:latin typeface="方正正大黑简体" panose="02000000000000000000" pitchFamily="2" charset="-122"/>
                <a:ea typeface="方正正大黑简体" panose="02000000000000000000" pitchFamily="2" charset="-122"/>
              </a:rPr>
              <a:t>反应：</a:t>
            </a: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进行相应的处理以阻止进一步的入侵。</a:t>
            </a:r>
          </a:p>
        </p:txBody>
      </p:sp>
      <p:sp>
        <p:nvSpPr>
          <p:cNvPr id="1049860" name="文本框 16"/>
          <p:cNvSpPr txBox="1"/>
          <p:nvPr/>
        </p:nvSpPr>
        <p:spPr>
          <a:xfrm>
            <a:off x="1491464" y="5065713"/>
            <a:ext cx="8997242" cy="523220"/>
          </a:xfrm>
          <a:prstGeom prst="rect"/>
          <a:noFill/>
        </p:spPr>
        <p:txBody>
          <a:bodyPr wrap="square">
            <a:spAutoFit/>
          </a:bodyPr>
          <a:p>
            <a:pPr indent="-457200" marL="457200">
              <a:buSzPct val="150000"/>
              <a:buBlip>
                <a:blip xmlns:r="http://schemas.openxmlformats.org/officeDocument/2006/relationships" r:embed="rId2"/>
              </a:buBlip>
            </a:pPr>
            <a:r>
              <a:rPr altLang="en-US" dirty="0" sz="2800" lang="zh-CN">
                <a:solidFill>
                  <a:schemeClr val="tx1">
                    <a:lumMod val="85000"/>
                    <a:lumOff val="15000"/>
                  </a:schemeClr>
                </a:solidFill>
                <a:latin typeface="方正正大黑简体" panose="02000000000000000000" pitchFamily="2" charset="-122"/>
                <a:ea typeface="方正正大黑简体" panose="02000000000000000000" pitchFamily="2" charset="-122"/>
              </a:rPr>
              <a:t>恢复</a:t>
            </a:r>
          </a:p>
        </p:txBody>
      </p:sp>
      <p:sp>
        <p:nvSpPr>
          <p:cNvPr id="1049861" name="矩形 17"/>
          <p:cNvSpPr/>
          <p:nvPr/>
        </p:nvSpPr>
        <p:spPr>
          <a:xfrm>
            <a:off x="968188" y="5689415"/>
            <a:ext cx="9420411" cy="517065"/>
          </a:xfrm>
          <a:prstGeom prst="rect"/>
        </p:spPr>
        <p:txBody>
          <a:bodyPr wrap="square">
            <a:spAutoFit/>
          </a:bodyPr>
          <a:p>
            <a:pPr indent="-342900" lvl="2" marL="1257300">
              <a:lnSpc>
                <a:spcPct val="120000"/>
              </a:lnSpc>
              <a:spcAft>
                <a:spcPts val="600"/>
              </a:spcAft>
              <a:buClr>
                <a:srgbClr val="15449F"/>
              </a:buClr>
              <a:buFont typeface="Wingdings" panose="05000000000000000000" pitchFamily="2" charset="2"/>
              <a:buChar char="l"/>
            </a:pPr>
            <a:r>
              <a:rPr altLang="en-US" dirty="0" sz="2400" lang="zh-CN">
                <a:solidFill>
                  <a:schemeClr val="tx1">
                    <a:lumMod val="85000"/>
                    <a:lumOff val="15000"/>
                  </a:schemeClr>
                </a:solidFill>
                <a:latin typeface="方正正大黑简体" panose="02000000000000000000" pitchFamily="2" charset="-122"/>
                <a:ea typeface="方正正大黑简体" panose="02000000000000000000" pitchFamily="2" charset="-122"/>
              </a:rPr>
              <a:t>清除入侵造成的影响，使系统正常运行。</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iterate type="wd">
                                    <p:tmPct val="10000"/>
                                  </p:iterate>
                                  <p:childTnLst>
                                    <p:set>
                                      <p:cBhvr>
                                        <p:cTn dur="1" fill="hold" id="6">
                                          <p:stCondLst>
                                            <p:cond delay="0"/>
                                          </p:stCondLst>
                                        </p:cTn>
                                        <p:tgtEl>
                                          <p:spTgt spid="1049858"/>
                                        </p:tgtEl>
                                        <p:attrNameLst>
                                          <p:attrName>style.visibility</p:attrName>
                                        </p:attrNameLst>
                                      </p:cBhvr>
                                      <p:to>
                                        <p:strVal val="visible"/>
                                      </p:to>
                                    </p:set>
                                    <p:anim calcmode="lin" to="0" valueType="num">
                                      <p:cBhvr>
                                        <p:cTn decel="100000" dur="500" fill="hold" id="7">
                                          <p:stCondLst>
                                            <p:cond delay="0"/>
                                          </p:stCondLst>
                                        </p:cTn>
                                        <p:tgtEl>
                                          <p:spTgt spid="1049858"/>
                                        </p:tgtEl>
                                        <p:attrNameLst>
                                          <p:attrName>ppt_y</p:attrName>
                                        </p:attrNameLst>
                                      </p:cBhvr>
                                      <p:tavLst>
                                        <p:tav tm="0">
                                          <p:val>
                                            <p:strVal val="ppt_y+0.02"/>
                                          </p:val>
                                        </p:tav>
                                        <p:tav tm="100000">
                                          <p:val>
                                            <p:strVal val="#ppt_y"/>
                                          </p:val>
                                        </p:tav>
                                      </p:tavLst>
                                    </p:anim>
                                    <p:animEffect transition="in" filter="fade">
                                      <p:cBhvr>
                                        <p:cTn dur="500" id="8">
                                          <p:stCondLst>
                                            <p:cond delay="0"/>
                                          </p:stCondLst>
                                        </p:cTn>
                                        <p:tgtEl>
                                          <p:spTgt spid="1049858"/>
                                        </p:tgtEl>
                                      </p:cBhvr>
                                    </p:animEffect>
                                    <p:animScale>
                                      <p:cBhvr>
                                        <p:cTn decel="100000" dur="500" fill="hold" id="9">
                                          <p:stCondLst>
                                            <p:cond delay="0"/>
                                          </p:stCondLst>
                                        </p:cTn>
                                        <p:tgtEl>
                                          <p:spTgt spid="1049858"/>
                                        </p:tgtEl>
                                      </p:cBhvr>
                                      <p:by x="100000" y="100000"/>
                                      <p:from x="110000" y="110000"/>
                                      <p:to x="100000" y="100000"/>
                                    </p:animScale>
                                  </p:childTnLst>
                                </p:cTn>
                              </p:par>
                            </p:childTnLst>
                          </p:cTn>
                        </p:par>
                        <p:par>
                          <p:cTn fill="hold" id="10">
                            <p:stCondLst>
                              <p:cond delay="500"/>
                            </p:stCondLst>
                            <p:childTnLst>
                              <p:par>
                                <p:cTn fill="hold" grpId="0" id="11" nodeType="afterEffect" presetClass="entr" presetID="10" presetSubtype="0">
                                  <p:stCondLst>
                                    <p:cond delay="0"/>
                                  </p:stCondLst>
                                  <p:iterate type="wd">
                                    <p:tmPct val="10000"/>
                                  </p:iterate>
                                  <p:childTnLst>
                                    <p:set>
                                      <p:cBhvr>
                                        <p:cTn dur="1" fill="hold" id="12">
                                          <p:stCondLst>
                                            <p:cond delay="0"/>
                                          </p:stCondLst>
                                        </p:cTn>
                                        <p:tgtEl>
                                          <p:spTgt spid="1049859"/>
                                        </p:tgtEl>
                                        <p:attrNameLst>
                                          <p:attrName>style.visibility</p:attrName>
                                        </p:attrNameLst>
                                      </p:cBhvr>
                                      <p:to>
                                        <p:strVal val="visible"/>
                                      </p:to>
                                    </p:set>
                                    <p:anim calcmode="lin" to="0" valueType="num">
                                      <p:cBhvr>
                                        <p:cTn decel="100000" dur="500" fill="hold" id="13">
                                          <p:stCondLst>
                                            <p:cond delay="0"/>
                                          </p:stCondLst>
                                        </p:cTn>
                                        <p:tgtEl>
                                          <p:spTgt spid="1049859"/>
                                        </p:tgtEl>
                                        <p:attrNameLst>
                                          <p:attrName>ppt_y</p:attrName>
                                        </p:attrNameLst>
                                      </p:cBhvr>
                                      <p:tavLst>
                                        <p:tav tm="0">
                                          <p:val>
                                            <p:strVal val="ppt_y+0.02"/>
                                          </p:val>
                                        </p:tav>
                                        <p:tav tm="100000">
                                          <p:val>
                                            <p:strVal val="#ppt_y"/>
                                          </p:val>
                                        </p:tav>
                                      </p:tavLst>
                                    </p:anim>
                                    <p:animEffect transition="in" filter="fade">
                                      <p:cBhvr>
                                        <p:cTn dur="500" id="14">
                                          <p:stCondLst>
                                            <p:cond delay="0"/>
                                          </p:stCondLst>
                                        </p:cTn>
                                        <p:tgtEl>
                                          <p:spTgt spid="1049859"/>
                                        </p:tgtEl>
                                      </p:cBhvr>
                                    </p:animEffect>
                                    <p:animScale>
                                      <p:cBhvr>
                                        <p:cTn decel="100000" dur="500" fill="hold" id="15">
                                          <p:stCondLst>
                                            <p:cond delay="0"/>
                                          </p:stCondLst>
                                        </p:cTn>
                                        <p:tgtEl>
                                          <p:spTgt spid="1049859"/>
                                        </p:tgtEl>
                                      </p:cBhvr>
                                      <p:by x="100000" y="100000"/>
                                      <p:from x="110000" y="110000"/>
                                      <p:to x="100000" y="100000"/>
                                    </p:animScale>
                                  </p:childTnLst>
                                </p:cTn>
                              </p:par>
                            </p:childTnLst>
                          </p:cTn>
                        </p:par>
                        <p:par>
                          <p:cTn fill="hold" id="16">
                            <p:stCondLst>
                              <p:cond delay="3800"/>
                            </p:stCondLst>
                            <p:childTnLst>
                              <p:par>
                                <p:cTn fill="hold" grpId="0" id="17" nodeType="afterEffect" presetClass="entr" presetID="10" presetSubtype="0">
                                  <p:stCondLst>
                                    <p:cond delay="0"/>
                                  </p:stCondLst>
                                  <p:iterate type="wd">
                                    <p:tmPct val="10000"/>
                                  </p:iterate>
                                  <p:childTnLst>
                                    <p:set>
                                      <p:cBhvr>
                                        <p:cTn dur="1" fill="hold" id="18">
                                          <p:stCondLst>
                                            <p:cond delay="0"/>
                                          </p:stCondLst>
                                        </p:cTn>
                                        <p:tgtEl>
                                          <p:spTgt spid="1049860"/>
                                        </p:tgtEl>
                                        <p:attrNameLst>
                                          <p:attrName>style.visibility</p:attrName>
                                        </p:attrNameLst>
                                      </p:cBhvr>
                                      <p:to>
                                        <p:strVal val="visible"/>
                                      </p:to>
                                    </p:set>
                                    <p:anim calcmode="lin" to="0" valueType="num">
                                      <p:cBhvr>
                                        <p:cTn decel="100000" dur="500" fill="hold" id="19">
                                          <p:stCondLst>
                                            <p:cond delay="0"/>
                                          </p:stCondLst>
                                        </p:cTn>
                                        <p:tgtEl>
                                          <p:spTgt spid="1049860"/>
                                        </p:tgtEl>
                                        <p:attrNameLst>
                                          <p:attrName>ppt_y</p:attrName>
                                        </p:attrNameLst>
                                      </p:cBhvr>
                                      <p:tavLst>
                                        <p:tav tm="0">
                                          <p:val>
                                            <p:strVal val="ppt_y+0.02"/>
                                          </p:val>
                                        </p:tav>
                                        <p:tav tm="100000">
                                          <p:val>
                                            <p:strVal val="#ppt_y"/>
                                          </p:val>
                                        </p:tav>
                                      </p:tavLst>
                                    </p:anim>
                                    <p:animEffect transition="in" filter="fade">
                                      <p:cBhvr>
                                        <p:cTn dur="500" id="20">
                                          <p:stCondLst>
                                            <p:cond delay="0"/>
                                          </p:stCondLst>
                                        </p:cTn>
                                        <p:tgtEl>
                                          <p:spTgt spid="1049860"/>
                                        </p:tgtEl>
                                      </p:cBhvr>
                                    </p:animEffect>
                                    <p:animScale>
                                      <p:cBhvr>
                                        <p:cTn decel="100000" dur="500" fill="hold" id="21">
                                          <p:stCondLst>
                                            <p:cond delay="0"/>
                                          </p:stCondLst>
                                        </p:cTn>
                                        <p:tgtEl>
                                          <p:spTgt spid="1049860"/>
                                        </p:tgtEl>
                                      </p:cBhvr>
                                      <p:by x="100000" y="100000"/>
                                      <p:from x="110000" y="110000"/>
                                      <p:to x="100000" y="100000"/>
                                    </p:animScale>
                                  </p:childTnLst>
                                </p:cTn>
                              </p:par>
                            </p:childTnLst>
                          </p:cTn>
                        </p:par>
                        <p:par>
                          <p:cTn fill="hold" id="22">
                            <p:stCondLst>
                              <p:cond delay="4300"/>
                            </p:stCondLst>
                            <p:childTnLst>
                              <p:par>
                                <p:cTn fill="hold" grpId="0" id="23" nodeType="afterEffect" presetClass="entr" presetID="10" presetSubtype="0">
                                  <p:stCondLst>
                                    <p:cond delay="0"/>
                                  </p:stCondLst>
                                  <p:iterate type="wd">
                                    <p:tmPct val="10000"/>
                                  </p:iterate>
                                  <p:childTnLst>
                                    <p:set>
                                      <p:cBhvr>
                                        <p:cTn dur="1" fill="hold" id="24">
                                          <p:stCondLst>
                                            <p:cond delay="0"/>
                                          </p:stCondLst>
                                        </p:cTn>
                                        <p:tgtEl>
                                          <p:spTgt spid="1049861"/>
                                        </p:tgtEl>
                                        <p:attrNameLst>
                                          <p:attrName>style.visibility</p:attrName>
                                        </p:attrNameLst>
                                      </p:cBhvr>
                                      <p:to>
                                        <p:strVal val="visible"/>
                                      </p:to>
                                    </p:set>
                                    <p:anim calcmode="lin" to="0" valueType="num">
                                      <p:cBhvr>
                                        <p:cTn decel="100000" dur="500" fill="hold" id="25">
                                          <p:stCondLst>
                                            <p:cond delay="0"/>
                                          </p:stCondLst>
                                        </p:cTn>
                                        <p:tgtEl>
                                          <p:spTgt spid="1049861"/>
                                        </p:tgtEl>
                                        <p:attrNameLst>
                                          <p:attrName>ppt_y</p:attrName>
                                        </p:attrNameLst>
                                      </p:cBhvr>
                                      <p:tavLst>
                                        <p:tav tm="0">
                                          <p:val>
                                            <p:strVal val="ppt_y+0.02"/>
                                          </p:val>
                                        </p:tav>
                                        <p:tav tm="100000">
                                          <p:val>
                                            <p:strVal val="#ppt_y"/>
                                          </p:val>
                                        </p:tav>
                                      </p:tavLst>
                                    </p:anim>
                                    <p:animEffect transition="in" filter="fade">
                                      <p:cBhvr>
                                        <p:cTn dur="500" id="26">
                                          <p:stCondLst>
                                            <p:cond delay="0"/>
                                          </p:stCondLst>
                                        </p:cTn>
                                        <p:tgtEl>
                                          <p:spTgt spid="1049861"/>
                                        </p:tgtEl>
                                      </p:cBhvr>
                                    </p:animEffect>
                                    <p:animScale>
                                      <p:cBhvr>
                                        <p:cTn decel="100000" dur="500" fill="hold" id="27">
                                          <p:stCondLst>
                                            <p:cond delay="0"/>
                                          </p:stCondLst>
                                        </p:cTn>
                                        <p:tgtEl>
                                          <p:spTgt spid="104986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8" grpId="0"/>
      <p:bldP spid="1049859" grpId="0"/>
      <p:bldP spid="1049860" grpId="0"/>
      <p:bldP spid="10498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553" name=""/>
        <p:cNvGrpSpPr/>
        <p:nvPr/>
      </p:nvGrpSpPr>
      <p:grpSpPr>
        <a:xfrm>
          <a:off x="0" y="0"/>
          <a:ext cx="0" cy="0"/>
          <a:chOff x="0" y="0"/>
          <a:chExt cx="0" cy="0"/>
        </a:xfrm>
      </p:grpSpPr>
      <p:pic>
        <p:nvPicPr>
          <p:cNvPr id="2097304"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6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6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6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68" name="文本框 58"/>
          <p:cNvSpPr txBox="1"/>
          <p:nvPr/>
        </p:nvSpPr>
        <p:spPr>
          <a:xfrm>
            <a:off x="4711005" y="653569"/>
            <a:ext cx="276998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网络安全模型</a:t>
            </a:r>
          </a:p>
        </p:txBody>
      </p:sp>
      <p:sp>
        <p:nvSpPr>
          <p:cNvPr id="1049869" name="圆角矩形标注 30"/>
          <p:cNvSpPr/>
          <p:nvPr/>
        </p:nvSpPr>
        <p:spPr bwMode="auto">
          <a:xfrm>
            <a:off x="3346044" y="5142337"/>
            <a:ext cx="1836265" cy="456086"/>
          </a:xfrm>
          <a:prstGeom prst="wedgeRoundRectCallout">
            <a:avLst>
              <a:gd name="adj1" fmla="val -21547"/>
              <a:gd name="adj2" fmla="val -335385"/>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latinLnBrk="1">
              <a:lnSpc>
                <a:spcPct val="80000"/>
              </a:lnSpc>
              <a:spcBef>
                <a:spcPct val="50000"/>
              </a:spcBef>
              <a:buClr>
                <a:srgbClr val="FF0000"/>
              </a:buClr>
              <a:buFont typeface="Wingdings" panose="05000000000000000000" pitchFamily="2" charset="2"/>
              <a:buNone/>
            </a:pPr>
            <a:r>
              <a:rPr altLang="en-US" dirty="0" sz="2400" lang="zh-CN">
                <a:solidFill>
                  <a:schemeClr val="bg1"/>
                </a:solidFill>
                <a:latin typeface="方正正大黑简体" panose="02000000000000000000" pitchFamily="2" charset="-122"/>
                <a:ea typeface="方正正大黑简体" panose="02000000000000000000" pitchFamily="2" charset="-122"/>
                <a:cs typeface="+mn-cs"/>
              </a:rPr>
              <a:t>密码技术</a:t>
            </a:r>
          </a:p>
        </p:txBody>
      </p:sp>
      <p:grpSp>
        <p:nvGrpSpPr>
          <p:cNvPr id="554" name="组合 215"/>
          <p:cNvGrpSpPr/>
          <p:nvPr/>
        </p:nvGrpSpPr>
        <p:grpSpPr bwMode="auto">
          <a:xfrm>
            <a:off x="2580239" y="2414137"/>
            <a:ext cx="6480613" cy="2661513"/>
            <a:chOff x="95064" y="2095501"/>
            <a:chExt cx="8640134" cy="3548077"/>
          </a:xfrm>
        </p:grpSpPr>
        <p:pic>
          <p:nvPicPr>
            <p:cNvPr id="2097305" name="Picture 3" descr="1-5"/>
            <p:cNvPicPr>
              <a:picLocks noChangeAspect="1" noChangeArrowheads="1"/>
            </p:cNvPicPr>
            <p:nvPr/>
          </p:nvPicPr>
          <p:blipFill>
            <a:blip xmlns:r="http://schemas.openxmlformats.org/officeDocument/2006/relationships" r:embed="rId2"/>
            <a:srcRect/>
            <a:stretch>
              <a:fillRect/>
            </a:stretch>
          </p:blipFill>
          <p:spPr bwMode="auto">
            <a:xfrm>
              <a:off x="357158" y="2095501"/>
              <a:ext cx="8378040" cy="3548077"/>
            </a:xfrm>
            <a:prstGeom prst="rect"/>
            <a:noFill/>
            <a:ln>
              <a:noFill/>
            </a:ln>
          </p:spPr>
        </p:pic>
        <p:sp>
          <p:nvSpPr>
            <p:cNvPr id="1049870" name="Text Box 14"/>
            <p:cNvSpPr txBox="1">
              <a:spLocks noChangeArrowheads="1"/>
            </p:cNvSpPr>
            <p:nvPr/>
          </p:nvSpPr>
          <p:spPr bwMode="auto">
            <a:xfrm>
              <a:off x="1928794" y="3357562"/>
              <a:ext cx="500066" cy="1285884"/>
            </a:xfrm>
            <a:prstGeom prst="rect"/>
            <a:noFill/>
            <a:ln>
              <a:noFill/>
            </a:ln>
          </p:spPr>
          <p:txBody>
            <a:bodyPr bIns="0" lIns="0" rIns="0" tIns="0" vert="eaVert"/>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altLang="en-US" b="1" dirty="0" sz="1600" lang="zh-CN">
                  <a:solidFill>
                    <a:srgbClr val="0008CA"/>
                  </a:solidFill>
                  <a:latin typeface="方正正大黑简体" panose="02000000000000000000" pitchFamily="2" charset="-122"/>
                  <a:ea typeface="方正正大黑简体" panose="02000000000000000000" pitchFamily="2" charset="-122"/>
                </a:rPr>
                <a:t>安全消息</a:t>
              </a:r>
            </a:p>
          </p:txBody>
        </p:sp>
        <p:sp>
          <p:nvSpPr>
            <p:cNvPr id="1049871" name="Text Box 10"/>
            <p:cNvSpPr txBox="1">
              <a:spLocks noChangeArrowheads="1"/>
            </p:cNvSpPr>
            <p:nvPr/>
          </p:nvSpPr>
          <p:spPr bwMode="auto">
            <a:xfrm>
              <a:off x="6500826" y="3348045"/>
              <a:ext cx="441591" cy="1295401"/>
            </a:xfrm>
            <a:prstGeom prst="rect"/>
            <a:noFill/>
            <a:ln>
              <a:noFill/>
            </a:ln>
          </p:spPr>
          <p:txBody>
            <a:bodyPr bIns="0" lIns="0" rIns="0" tIns="0" vert="eaVert"/>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0008CA"/>
                  </a:solidFill>
                  <a:latin typeface="方正正大黑简体" panose="02000000000000000000" pitchFamily="2" charset="-122"/>
                  <a:ea typeface="方正正大黑简体" panose="02000000000000000000" pitchFamily="2" charset="-122"/>
                </a:rPr>
                <a:t>安全消息</a:t>
              </a:r>
            </a:p>
          </p:txBody>
        </p:sp>
        <p:sp>
          <p:nvSpPr>
            <p:cNvPr id="1049872" name="Text Box 15"/>
            <p:cNvSpPr txBox="1">
              <a:spLocks noChangeArrowheads="1"/>
            </p:cNvSpPr>
            <p:nvPr/>
          </p:nvSpPr>
          <p:spPr bwMode="auto">
            <a:xfrm flipH="1">
              <a:off x="8215340" y="3658304"/>
              <a:ext cx="428626" cy="762346"/>
            </a:xfrm>
            <a:prstGeom prst="rect"/>
            <a:noFill/>
            <a:ln>
              <a:noFill/>
            </a:ln>
          </p:spPr>
          <p:txBody>
            <a:bodyPr bIns="0" lIns="0" rIns="0" tIns="0" vert="eaVert"/>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0008CA"/>
                  </a:solidFill>
                  <a:latin typeface="方正正大黑简体" panose="02000000000000000000" pitchFamily="2" charset="-122"/>
                  <a:ea typeface="方正正大黑简体" panose="02000000000000000000" pitchFamily="2" charset="-122"/>
                </a:rPr>
                <a:t>消息</a:t>
              </a:r>
            </a:p>
          </p:txBody>
        </p:sp>
        <p:sp>
          <p:nvSpPr>
            <p:cNvPr id="1049873" name="Text Box 8"/>
            <p:cNvSpPr txBox="1">
              <a:spLocks noChangeArrowheads="1"/>
            </p:cNvSpPr>
            <p:nvPr/>
          </p:nvSpPr>
          <p:spPr bwMode="auto">
            <a:xfrm>
              <a:off x="95064" y="3590379"/>
              <a:ext cx="660742" cy="830271"/>
            </a:xfrm>
            <a:prstGeom prst="rect"/>
            <a:noFill/>
            <a:ln>
              <a:noFill/>
            </a:ln>
          </p:spPr>
          <p:txBody>
            <a:bodyPr bIns="0" lIns="0" rIns="0" tIns="0" vert="eaVert"/>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0008CA"/>
                  </a:solidFill>
                  <a:latin typeface="方正正大黑简体" panose="02000000000000000000" pitchFamily="2" charset="-122"/>
                  <a:ea typeface="方正正大黑简体" panose="02000000000000000000" pitchFamily="2" charset="-122"/>
                </a:rPr>
                <a:t>消息</a:t>
              </a:r>
              <a:endParaRPr altLang="zh-CN" b="1" dirty="0" sz="1600" lang="en-US">
                <a:solidFill>
                  <a:srgbClr val="0008CA"/>
                </a:solidFill>
                <a:latin typeface="方正正大黑简体" panose="02000000000000000000" pitchFamily="2" charset="-122"/>
                <a:ea typeface="方正正大黑简体" panose="02000000000000000000" pitchFamily="2" charset="-122"/>
              </a:endParaRPr>
            </a:p>
          </p:txBody>
        </p:sp>
      </p:grpSp>
      <p:sp>
        <p:nvSpPr>
          <p:cNvPr id="1049874" name="Text Box 16"/>
          <p:cNvSpPr txBox="1">
            <a:spLocks noChangeArrowheads="1"/>
          </p:cNvSpPr>
          <p:nvPr/>
        </p:nvSpPr>
        <p:spPr bwMode="auto">
          <a:xfrm>
            <a:off x="3855422" y="1737743"/>
            <a:ext cx="3529930" cy="819293"/>
          </a:xfrm>
          <a:prstGeom prst="rect"/>
          <a:noFill/>
          <a:ln w="9525">
            <a:noFill/>
            <a:miter lim="800000"/>
            <a:headEnd/>
            <a:tailEnd/>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altLang="en-US" dirty="0" sz="2400" lang="zh-CN">
                <a:solidFill>
                  <a:srgbClr val="FFC000"/>
                </a:solidFill>
                <a:latin typeface="方正正大黑简体" panose="02000000000000000000" pitchFamily="2" charset="-122"/>
                <a:ea typeface="方正正大黑简体" panose="02000000000000000000" pitchFamily="2" charset="-122"/>
              </a:rPr>
              <a:t>可信的第三方</a:t>
            </a:r>
          </a:p>
          <a:p>
            <a:pPr algn="ctr"/>
            <a:r>
              <a:rPr altLang="en-US" dirty="0" sz="2400" lang="zh-CN">
                <a:solidFill>
                  <a:srgbClr val="FFC000"/>
                </a:solidFill>
                <a:latin typeface="方正正大黑简体" panose="02000000000000000000" pitchFamily="2" charset="-122"/>
                <a:ea typeface="方正正大黑简体" panose="02000000000000000000" pitchFamily="2" charset="-122"/>
              </a:rPr>
              <a:t>（如仲裁者、秘密信息的分配者）</a:t>
            </a:r>
          </a:p>
        </p:txBody>
      </p:sp>
      <p:sp>
        <p:nvSpPr>
          <p:cNvPr id="1049875" name="Text Box 4"/>
          <p:cNvSpPr txBox="1">
            <a:spLocks noChangeArrowheads="1"/>
          </p:cNvSpPr>
          <p:nvPr/>
        </p:nvSpPr>
        <p:spPr bwMode="auto">
          <a:xfrm>
            <a:off x="5986112" y="3421562"/>
            <a:ext cx="964575" cy="375113"/>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en-US" b="1" dirty="0" sz="1600" lang="zh-CN">
                <a:solidFill>
                  <a:srgbClr val="0000FF"/>
                </a:solidFill>
                <a:latin typeface="方正正大黑简体" panose="02000000000000000000" pitchFamily="2" charset="-122"/>
                <a:ea typeface="方正正大黑简体" panose="02000000000000000000" pitchFamily="2" charset="-122"/>
              </a:rPr>
              <a:t>信息通道</a:t>
            </a:r>
          </a:p>
        </p:txBody>
      </p:sp>
      <p:sp>
        <p:nvSpPr>
          <p:cNvPr id="1049876" name="Text Box 13"/>
          <p:cNvSpPr txBox="1">
            <a:spLocks noChangeArrowheads="1"/>
          </p:cNvSpPr>
          <p:nvPr/>
        </p:nvSpPr>
        <p:spPr bwMode="auto">
          <a:xfrm>
            <a:off x="3205525" y="3465625"/>
            <a:ext cx="910987" cy="321525"/>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latin typeface="方正正大黑简体" panose="02000000000000000000" pitchFamily="2" charset="-122"/>
                <a:ea typeface="方正正大黑简体" panose="02000000000000000000" pitchFamily="2" charset="-122"/>
              </a:rPr>
              <a:t>安全变换</a:t>
            </a:r>
          </a:p>
        </p:txBody>
      </p:sp>
      <p:sp>
        <p:nvSpPr>
          <p:cNvPr id="1049877" name="Text Box 6"/>
          <p:cNvSpPr txBox="1">
            <a:spLocks noChangeArrowheads="1"/>
          </p:cNvSpPr>
          <p:nvPr/>
        </p:nvSpPr>
        <p:spPr bwMode="auto">
          <a:xfrm>
            <a:off x="2669648" y="2824974"/>
            <a:ext cx="857400"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altLang="zh-CN" dirty="0" sz="800" lang="en-US">
              <a:latin typeface="方正正大黑简体" panose="02000000000000000000" pitchFamily="2" charset="-122"/>
              <a:ea typeface="方正正大黑简体" panose="02000000000000000000" pitchFamily="2" charset="-122"/>
            </a:endParaRPr>
          </a:p>
          <a:p>
            <a:r>
              <a:rPr altLang="en-US" b="1" dirty="0" sz="1600" lang="zh-CN">
                <a:solidFill>
                  <a:srgbClr val="0000FF"/>
                </a:solidFill>
                <a:latin typeface="方正正大黑简体" panose="02000000000000000000" pitchFamily="2" charset="-122"/>
                <a:ea typeface="方正正大黑简体" panose="02000000000000000000" pitchFamily="2" charset="-122"/>
              </a:rPr>
              <a:t>发送方</a:t>
            </a:r>
          </a:p>
        </p:txBody>
      </p:sp>
      <p:sp>
        <p:nvSpPr>
          <p:cNvPr id="1049878" name="Text Box 7"/>
          <p:cNvSpPr txBox="1">
            <a:spLocks noChangeArrowheads="1"/>
          </p:cNvSpPr>
          <p:nvPr/>
        </p:nvSpPr>
        <p:spPr bwMode="auto">
          <a:xfrm>
            <a:off x="8564273" y="2977375"/>
            <a:ext cx="643051" cy="321525"/>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0000FF"/>
                </a:solidFill>
                <a:latin typeface="方正正大黑简体" panose="02000000000000000000" pitchFamily="2" charset="-122"/>
                <a:ea typeface="方正正大黑简体" panose="02000000000000000000" pitchFamily="2" charset="-122"/>
              </a:rPr>
              <a:t>接收方</a:t>
            </a:r>
          </a:p>
        </p:txBody>
      </p:sp>
      <p:sp>
        <p:nvSpPr>
          <p:cNvPr id="1049879" name="Text Box 11"/>
          <p:cNvSpPr txBox="1">
            <a:spLocks noChangeArrowheads="1"/>
          </p:cNvSpPr>
          <p:nvPr/>
        </p:nvSpPr>
        <p:spPr bwMode="auto">
          <a:xfrm>
            <a:off x="7814048" y="3465623"/>
            <a:ext cx="857400"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latin typeface="方正正大黑简体" panose="02000000000000000000" pitchFamily="2" charset="-122"/>
                <a:ea typeface="方正正大黑简体" panose="02000000000000000000" pitchFamily="2" charset="-122"/>
              </a:rPr>
              <a:t>安全变换</a:t>
            </a:r>
          </a:p>
        </p:txBody>
      </p:sp>
      <p:sp>
        <p:nvSpPr>
          <p:cNvPr id="1049880" name="Text Box 9"/>
          <p:cNvSpPr txBox="1">
            <a:spLocks noChangeArrowheads="1"/>
          </p:cNvSpPr>
          <p:nvPr/>
        </p:nvSpPr>
        <p:spPr bwMode="auto">
          <a:xfrm>
            <a:off x="3151937" y="4486186"/>
            <a:ext cx="964575" cy="419173"/>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FF0000"/>
                </a:solidFill>
                <a:latin typeface="方正正大黑简体" panose="02000000000000000000" pitchFamily="2" charset="-122"/>
                <a:ea typeface="方正正大黑简体" panose="02000000000000000000" pitchFamily="2" charset="-122"/>
              </a:rPr>
              <a:t>秘密信息</a:t>
            </a:r>
          </a:p>
        </p:txBody>
      </p:sp>
      <p:sp>
        <p:nvSpPr>
          <p:cNvPr id="1049881" name="Text Box 12"/>
          <p:cNvSpPr txBox="1">
            <a:spLocks noChangeArrowheads="1"/>
          </p:cNvSpPr>
          <p:nvPr/>
        </p:nvSpPr>
        <p:spPr bwMode="auto">
          <a:xfrm>
            <a:off x="7814048" y="4486186"/>
            <a:ext cx="903842" cy="415602"/>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solidFill>
                  <a:srgbClr val="FF0000"/>
                </a:solidFill>
                <a:latin typeface="方正正大黑简体" panose="02000000000000000000" pitchFamily="2" charset="-122"/>
                <a:ea typeface="方正正大黑简体" panose="02000000000000000000" pitchFamily="2" charset="-122"/>
              </a:rPr>
              <a:t>秘密信息</a:t>
            </a:r>
          </a:p>
        </p:txBody>
      </p:sp>
      <p:sp>
        <p:nvSpPr>
          <p:cNvPr id="1049882" name="Text Box 5"/>
          <p:cNvSpPr txBox="1">
            <a:spLocks noChangeArrowheads="1"/>
          </p:cNvSpPr>
          <p:nvPr/>
        </p:nvSpPr>
        <p:spPr bwMode="auto">
          <a:xfrm>
            <a:off x="5431188" y="5189951"/>
            <a:ext cx="1018163" cy="535875"/>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altLang="en-US" b="1" dirty="0" sz="1600" lang="zh-CN">
                <a:solidFill>
                  <a:srgbClr val="FF0000"/>
                </a:solidFill>
                <a:latin typeface="方正正大黑简体" panose="02000000000000000000" pitchFamily="2" charset="-122"/>
                <a:ea typeface="方正正大黑简体" panose="02000000000000000000" pitchFamily="2" charset="-122"/>
              </a:rPr>
              <a:t>攻击者</a:t>
            </a:r>
          </a:p>
        </p:txBody>
      </p:sp>
      <p:sp>
        <p:nvSpPr>
          <p:cNvPr id="1049883" name="椭圆 36"/>
          <p:cNvSpPr>
            <a:spLocks noChangeArrowheads="1"/>
          </p:cNvSpPr>
          <p:nvPr/>
        </p:nvSpPr>
        <p:spPr bwMode="auto">
          <a:xfrm>
            <a:off x="2508885" y="2873800"/>
            <a:ext cx="944331"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4" name="椭圆 37"/>
          <p:cNvSpPr>
            <a:spLocks noChangeArrowheads="1"/>
          </p:cNvSpPr>
          <p:nvPr/>
        </p:nvSpPr>
        <p:spPr bwMode="auto">
          <a:xfrm>
            <a:off x="8396366" y="2873800"/>
            <a:ext cx="945522"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5" name="椭圆 38"/>
          <p:cNvSpPr>
            <a:spLocks noChangeArrowheads="1"/>
          </p:cNvSpPr>
          <p:nvPr/>
        </p:nvSpPr>
        <p:spPr bwMode="auto">
          <a:xfrm>
            <a:off x="3156700" y="3360849"/>
            <a:ext cx="945522"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6" name="椭圆 39"/>
          <p:cNvSpPr>
            <a:spLocks noChangeArrowheads="1"/>
          </p:cNvSpPr>
          <p:nvPr/>
        </p:nvSpPr>
        <p:spPr bwMode="auto">
          <a:xfrm>
            <a:off x="7748552" y="3360849"/>
            <a:ext cx="944331"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7" name="椭圆 40"/>
          <p:cNvSpPr>
            <a:spLocks noChangeArrowheads="1"/>
          </p:cNvSpPr>
          <p:nvPr/>
        </p:nvSpPr>
        <p:spPr bwMode="auto">
          <a:xfrm>
            <a:off x="5992075" y="3306070"/>
            <a:ext cx="945522"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8" name="椭圆 41"/>
          <p:cNvSpPr>
            <a:spLocks noChangeArrowheads="1"/>
          </p:cNvSpPr>
          <p:nvPr/>
        </p:nvSpPr>
        <p:spPr bwMode="auto">
          <a:xfrm>
            <a:off x="3955645" y="1591275"/>
            <a:ext cx="3548786" cy="1237016"/>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89" name="椭圆 42"/>
          <p:cNvSpPr>
            <a:spLocks noChangeArrowheads="1"/>
          </p:cNvSpPr>
          <p:nvPr/>
        </p:nvSpPr>
        <p:spPr bwMode="auto">
          <a:xfrm>
            <a:off x="5452625" y="5088749"/>
            <a:ext cx="944331" cy="432273"/>
          </a:xfrm>
          <a:prstGeom prst="ellipse"/>
          <a:noFill/>
          <a:ln w="28575">
            <a:solidFill>
              <a:srgbClr val="FF0000"/>
            </a:solidFill>
            <a:round/>
            <a:tailEnd type="none" w="med" len="sm"/>
          </a:ln>
        </p:spPr>
        <p:txBody>
          <a:bodyPr anchor="ctr" wrap="none"/>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latinLnBrk="1">
              <a:lnSpc>
                <a:spcPct val="80000"/>
              </a:lnSpc>
              <a:spcBef>
                <a:spcPct val="50000"/>
              </a:spcBef>
              <a:buClr>
                <a:srgbClr val="FF0000"/>
              </a:buClr>
              <a:buFont typeface="Wingdings" panose="05000000000000000000" pitchFamily="2" charset="2"/>
              <a:buNone/>
            </a:pPr>
            <a:endParaRPr altLang="en-US" sz="750" lang="zh-CN">
              <a:latin typeface="Gulim" pitchFamily="34" charset="-127"/>
            </a:endParaRPr>
          </a:p>
        </p:txBody>
      </p:sp>
      <p:sp>
        <p:nvSpPr>
          <p:cNvPr id="1049890" name="圆角矩形标注 28"/>
          <p:cNvSpPr/>
          <p:nvPr/>
        </p:nvSpPr>
        <p:spPr bwMode="auto">
          <a:xfrm>
            <a:off x="6586300" y="4926796"/>
            <a:ext cx="2131589" cy="971716"/>
          </a:xfrm>
          <a:prstGeom prst="wedgeRoundRectCallout">
            <a:avLst>
              <a:gd name="adj1" fmla="val -52509"/>
              <a:gd name="adj2" fmla="val -217356"/>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latinLnBrk="1">
              <a:lnSpc>
                <a:spcPct val="80000"/>
              </a:lnSpc>
              <a:spcBef>
                <a:spcPct val="50000"/>
              </a:spcBef>
              <a:buClr>
                <a:srgbClr val="FF0000"/>
              </a:buClr>
              <a:buFont typeface="Wingdings" panose="05000000000000000000" pitchFamily="2" charset="2"/>
              <a:buNone/>
            </a:pPr>
            <a:r>
              <a:rPr altLang="en-US" dirty="0" sz="2400" lang="zh-CN">
                <a:solidFill>
                  <a:schemeClr val="bg1"/>
                </a:solidFill>
                <a:latin typeface="方正正大黑简体" panose="02000000000000000000" pitchFamily="2" charset="-122"/>
                <a:ea typeface="方正正大黑简体" panose="02000000000000000000" pitchFamily="2" charset="-122"/>
                <a:cs typeface="+mn-cs"/>
              </a:rPr>
              <a:t>密钥管理技术</a:t>
            </a:r>
            <a:endParaRPr altLang="zh-CN" dirty="0" sz="2400" lang="en-US">
              <a:solidFill>
                <a:schemeClr val="bg1"/>
              </a:solidFill>
              <a:latin typeface="方正正大黑简体" panose="02000000000000000000" pitchFamily="2" charset="-122"/>
              <a:ea typeface="方正正大黑简体" panose="02000000000000000000" pitchFamily="2" charset="-122"/>
              <a:cs typeface="+mn-cs"/>
            </a:endParaRPr>
          </a:p>
          <a:p>
            <a:pPr algn="ctr" eaLnBrk="1" hangingPunct="1" latinLnBrk="1">
              <a:lnSpc>
                <a:spcPct val="80000"/>
              </a:lnSpc>
              <a:spcBef>
                <a:spcPct val="50000"/>
              </a:spcBef>
              <a:buClr>
                <a:srgbClr val="FF0000"/>
              </a:buClr>
              <a:buFont typeface="Wingdings" panose="05000000000000000000" pitchFamily="2" charset="2"/>
              <a:buNone/>
            </a:pPr>
            <a:r>
              <a:rPr altLang="zh-CN" dirty="0" sz="2400" lang="en-US">
                <a:solidFill>
                  <a:schemeClr val="bg1"/>
                </a:solidFill>
                <a:latin typeface="方正正大黑简体" panose="02000000000000000000" pitchFamily="2" charset="-122"/>
                <a:ea typeface="方正正大黑简体" panose="02000000000000000000" pitchFamily="2" charset="-122"/>
                <a:cs typeface="+mn-cs"/>
              </a:rPr>
              <a:t>VPN</a:t>
            </a:r>
            <a:r>
              <a:rPr altLang="en-US" dirty="0" sz="2400" lang="zh-CN">
                <a:solidFill>
                  <a:schemeClr val="bg1"/>
                </a:solidFill>
                <a:latin typeface="方正正大黑简体" panose="02000000000000000000" pitchFamily="2" charset="-122"/>
                <a:ea typeface="方正正大黑简体" panose="02000000000000000000" pitchFamily="2" charset="-122"/>
                <a:cs typeface="+mn-cs"/>
              </a:rPr>
              <a:t>技术</a:t>
            </a:r>
          </a:p>
        </p:txBody>
      </p:sp>
      <p:sp>
        <p:nvSpPr>
          <p:cNvPr id="1049891" name="圆角矩形标注 29"/>
          <p:cNvSpPr/>
          <p:nvPr/>
        </p:nvSpPr>
        <p:spPr bwMode="auto">
          <a:xfrm>
            <a:off x="7691604" y="1688833"/>
            <a:ext cx="2280142" cy="553737"/>
          </a:xfrm>
          <a:prstGeom prst="wedgeRoundRectCallout">
            <a:avLst>
              <a:gd name="adj1" fmla="val -79366"/>
              <a:gd name="adj2" fmla="val 1790"/>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latinLnBrk="1">
              <a:lnSpc>
                <a:spcPct val="80000"/>
              </a:lnSpc>
              <a:spcBef>
                <a:spcPct val="50000"/>
              </a:spcBef>
              <a:buClr>
                <a:srgbClr val="FF0000"/>
              </a:buClr>
              <a:buFont typeface="Wingdings" panose="05000000000000000000" pitchFamily="2" charset="2"/>
              <a:buNone/>
            </a:pPr>
            <a:r>
              <a:rPr altLang="zh-CN" dirty="0" sz="2400" lang="en-US">
                <a:solidFill>
                  <a:schemeClr val="bg1"/>
                </a:solidFill>
                <a:latin typeface="方正正大黑简体" panose="02000000000000000000" pitchFamily="2" charset="-122"/>
                <a:ea typeface="方正正大黑简体" panose="02000000000000000000" pitchFamily="2" charset="-122"/>
                <a:cs typeface="+mn-cs"/>
              </a:rPr>
              <a:t>PKI/CA</a:t>
            </a:r>
            <a:r>
              <a:rPr altLang="en-US" dirty="0" sz="2400" lang="zh-CN">
                <a:solidFill>
                  <a:schemeClr val="bg1"/>
                </a:solidFill>
                <a:latin typeface="方正正大黑简体" panose="02000000000000000000" pitchFamily="2" charset="-122"/>
                <a:ea typeface="方正正大黑简体" panose="02000000000000000000" pitchFamily="2" charset="-122"/>
                <a:cs typeface="+mn-cs"/>
              </a:rPr>
              <a:t>技术</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9868"/>
                                        </p:tgtEl>
                                        <p:attrNameLst>
                                          <p:attrName>style.visibility</p:attrName>
                                        </p:attrNameLst>
                                      </p:cBhvr>
                                      <p:to>
                                        <p:strVal val="visible"/>
                                      </p:to>
                                    </p:set>
                                    <p:animEffect transition="in" filter="fade">
                                      <p:cBhvr>
                                        <p:cTn dur="500" id="7">
                                          <p:stCondLst>
                                            <p:cond delay="0"/>
                                          </p:stCondLst>
                                        </p:cTn>
                                        <p:tgtEl>
                                          <p:spTgt spid="1049868"/>
                                        </p:tgtEl>
                                      </p:cBhvr>
                                    </p:animEffect>
                                    <p:set>
                                      <p:cBhvr>
                                        <p:cTn dur="500" fill="hold" id="8">
                                          <p:stCondLst>
                                            <p:cond delay="500"/>
                                          </p:stCondLst>
                                        </p:cTn>
                                        <p:tgtEl>
                                          <p:spTgt spid="1049868"/>
                                        </p:tgtEl>
                                        <p:attrNameLst>
                                          <p:attrName>style.visibility</p:attrName>
                                        </p:attrNameLst>
                                      </p:cBhvr>
                                      <p:to>
                                        <p:strVal val="visible"/>
                                      </p:to>
                                    </p:set>
                                    <p:anim calcmode="lin" to="0" valueType="num">
                                      <p:cBhvr>
                                        <p:cTn decel="100000" dur="1000" fill="hold" id="9">
                                          <p:stCondLst>
                                            <p:cond delay="0"/>
                                          </p:stCondLst>
                                        </p:cTn>
                                        <p:tgtEl>
                                          <p:spTgt spid="1049868"/>
                                        </p:tgtEl>
                                        <p:attrNameLst>
                                          <p:attrName>ppt_y</p:attrName>
                                        </p:attrNameLst>
                                      </p:cBhvr>
                                      <p:tavLst>
                                        <p:tav tm="0">
                                          <p:val>
                                            <p:strVal val="ppt_y+((ceil(rand(-2)+1))+(rand(2)-1))*0.125"/>
                                          </p:val>
                                        </p:tav>
                                        <p:tav tm="100000">
                                          <p:val>
                                            <p:strVal val="ppt_y"/>
                                          </p:val>
                                        </p:tav>
                                      </p:tavLst>
                                    </p:anim>
                                  </p:childTnLst>
                                </p:cTn>
                              </p:par>
                            </p:childTnLst>
                          </p:cTn>
                        </p:par>
                        <p:par>
                          <p:cTn fill="hold" id="10">
                            <p:stCondLst>
                              <p:cond delay="1200"/>
                            </p:stCondLst>
                            <p:childTnLst>
                              <p:par>
                                <p:cTn fill="hold" id="11" nodeType="afterEffect" presetClass="entr" presetID="22" presetSubtype="8">
                                  <p:stCondLst>
                                    <p:cond delay="0"/>
                                  </p:stCondLst>
                                  <p:childTnLst>
                                    <p:set>
                                      <p:cBhvr>
                                        <p:cTn dur="1" fill="hold" id="12">
                                          <p:stCondLst>
                                            <p:cond delay="0"/>
                                          </p:stCondLst>
                                        </p:cTn>
                                        <p:tgtEl>
                                          <p:spTgt spid="554"/>
                                        </p:tgtEl>
                                        <p:attrNameLst>
                                          <p:attrName>style.visibility</p:attrName>
                                        </p:attrNameLst>
                                      </p:cBhvr>
                                      <p:to>
                                        <p:strVal val="visible"/>
                                      </p:to>
                                    </p:set>
                                    <p:animEffect transition="in" filter="wipe(left)">
                                      <p:cBhvr>
                                        <p:cTn dur="1000" id="13"/>
                                        <p:tgtEl>
                                          <p:spTgt spid="554"/>
                                        </p:tgtEl>
                                      </p:cBhvr>
                                    </p:animEffect>
                                  </p:childTnLst>
                                </p:cTn>
                              </p:par>
                            </p:childTnLst>
                          </p:cTn>
                        </p:par>
                        <p:par>
                          <p:cTn fill="hold" id="14">
                            <p:stCondLst>
                              <p:cond delay="2200"/>
                            </p:stCondLst>
                            <p:childTnLst>
                              <p:par>
                                <p:cTn fill="hold" grpId="0" id="15" nodeType="afterEffect" presetClass="entr" presetID="12" presetSubtype="8">
                                  <p:stCondLst>
                                    <p:cond delay="0"/>
                                  </p:stCondLst>
                                  <p:childTnLst>
                                    <p:set>
                                      <p:cBhvr>
                                        <p:cTn dur="1" fill="hold" id="16">
                                          <p:stCondLst>
                                            <p:cond delay="0"/>
                                          </p:stCondLst>
                                        </p:cTn>
                                        <p:tgtEl>
                                          <p:spTgt spid="1049876"/>
                                        </p:tgtEl>
                                        <p:attrNameLst>
                                          <p:attrName>style.visibility</p:attrName>
                                        </p:attrNameLst>
                                      </p:cBhvr>
                                      <p:to>
                                        <p:strVal val="visible"/>
                                      </p:to>
                                    </p:set>
                                    <p:animEffect transition="in" filter="slide(fromLeft)">
                                      <p:cBhvr>
                                        <p:cTn dur="500" id="17"/>
                                        <p:tgtEl>
                                          <p:spTgt spid="1049876"/>
                                        </p:tgtEl>
                                      </p:cBhvr>
                                    </p:animEffect>
                                  </p:childTnLst>
                                </p:cTn>
                              </p:par>
                              <p:par>
                                <p:cTn fill="hold" grpId="0" id="18" nodeType="withEffect" presetClass="entr" presetID="12" presetSubtype="8">
                                  <p:stCondLst>
                                    <p:cond delay="0"/>
                                  </p:stCondLst>
                                  <p:childTnLst>
                                    <p:set>
                                      <p:cBhvr>
                                        <p:cTn dur="1" fill="hold" id="19">
                                          <p:stCondLst>
                                            <p:cond delay="0"/>
                                          </p:stCondLst>
                                        </p:cTn>
                                        <p:tgtEl>
                                          <p:spTgt spid="1049877"/>
                                        </p:tgtEl>
                                        <p:attrNameLst>
                                          <p:attrName>style.visibility</p:attrName>
                                        </p:attrNameLst>
                                      </p:cBhvr>
                                      <p:to>
                                        <p:strVal val="visible"/>
                                      </p:to>
                                    </p:set>
                                    <p:animEffect transition="in" filter="slide(fromLeft)">
                                      <p:cBhvr>
                                        <p:cTn dur="500" id="20"/>
                                        <p:tgtEl>
                                          <p:spTgt spid="1049877"/>
                                        </p:tgtEl>
                                      </p:cBhvr>
                                    </p:animEffect>
                                  </p:childTnLst>
                                </p:cTn>
                              </p:par>
                              <p:par>
                                <p:cTn fill="hold" grpId="0" id="21" nodeType="withEffect" presetClass="entr" presetID="12" presetSubtype="8">
                                  <p:stCondLst>
                                    <p:cond delay="0"/>
                                  </p:stCondLst>
                                  <p:childTnLst>
                                    <p:set>
                                      <p:cBhvr>
                                        <p:cTn dur="1" fill="hold" id="22">
                                          <p:stCondLst>
                                            <p:cond delay="0"/>
                                          </p:stCondLst>
                                        </p:cTn>
                                        <p:tgtEl>
                                          <p:spTgt spid="1049875"/>
                                        </p:tgtEl>
                                        <p:attrNameLst>
                                          <p:attrName>style.visibility</p:attrName>
                                        </p:attrNameLst>
                                      </p:cBhvr>
                                      <p:to>
                                        <p:strVal val="visible"/>
                                      </p:to>
                                    </p:set>
                                    <p:animEffect transition="in" filter="slide(fromLeft)">
                                      <p:cBhvr>
                                        <p:cTn dur="500" id="23"/>
                                        <p:tgtEl>
                                          <p:spTgt spid="1049875"/>
                                        </p:tgtEl>
                                      </p:cBhvr>
                                    </p:animEffect>
                                  </p:childTnLst>
                                </p:cTn>
                              </p:par>
                              <p:par>
                                <p:cTn fill="hold" grpId="0" id="24" nodeType="withEffect" presetClass="entr" presetID="12" presetSubtype="8">
                                  <p:stCondLst>
                                    <p:cond delay="0"/>
                                  </p:stCondLst>
                                  <p:childTnLst>
                                    <p:set>
                                      <p:cBhvr>
                                        <p:cTn dur="1" fill="hold" id="25">
                                          <p:stCondLst>
                                            <p:cond delay="0"/>
                                          </p:stCondLst>
                                        </p:cTn>
                                        <p:tgtEl>
                                          <p:spTgt spid="1049879"/>
                                        </p:tgtEl>
                                        <p:attrNameLst>
                                          <p:attrName>style.visibility</p:attrName>
                                        </p:attrNameLst>
                                      </p:cBhvr>
                                      <p:to>
                                        <p:strVal val="visible"/>
                                      </p:to>
                                    </p:set>
                                    <p:animEffect transition="in" filter="slide(fromLeft)">
                                      <p:cBhvr>
                                        <p:cTn dur="500" id="26"/>
                                        <p:tgtEl>
                                          <p:spTgt spid="1049879"/>
                                        </p:tgtEl>
                                      </p:cBhvr>
                                    </p:animEffect>
                                  </p:childTnLst>
                                </p:cTn>
                              </p:par>
                              <p:par>
                                <p:cTn fill="hold" grpId="0" id="27" nodeType="withEffect" presetClass="entr" presetID="12" presetSubtype="8">
                                  <p:stCondLst>
                                    <p:cond delay="0"/>
                                  </p:stCondLst>
                                  <p:childTnLst>
                                    <p:set>
                                      <p:cBhvr>
                                        <p:cTn dur="1" fill="hold" id="28">
                                          <p:stCondLst>
                                            <p:cond delay="0"/>
                                          </p:stCondLst>
                                        </p:cTn>
                                        <p:tgtEl>
                                          <p:spTgt spid="1049878"/>
                                        </p:tgtEl>
                                        <p:attrNameLst>
                                          <p:attrName>style.visibility</p:attrName>
                                        </p:attrNameLst>
                                      </p:cBhvr>
                                      <p:to>
                                        <p:strVal val="visible"/>
                                      </p:to>
                                    </p:set>
                                    <p:animEffect transition="in" filter="slide(fromLeft)">
                                      <p:cBhvr>
                                        <p:cTn dur="500" id="29"/>
                                        <p:tgtEl>
                                          <p:spTgt spid="1049878"/>
                                        </p:tgtEl>
                                      </p:cBhvr>
                                    </p:animEffect>
                                  </p:childTnLst>
                                </p:cTn>
                              </p:par>
                              <p:par>
                                <p:cTn fill="hold" grpId="0" id="30" nodeType="withEffect" presetClass="entr" presetID="2" presetSubtype="4">
                                  <p:stCondLst>
                                    <p:cond delay="0"/>
                                  </p:stCondLst>
                                  <p:childTnLst>
                                    <p:set>
                                      <p:cBhvr>
                                        <p:cTn dur="1" fill="hold" id="31">
                                          <p:stCondLst>
                                            <p:cond delay="0"/>
                                          </p:stCondLst>
                                        </p:cTn>
                                        <p:tgtEl>
                                          <p:spTgt spid="1049880"/>
                                        </p:tgtEl>
                                        <p:attrNameLst>
                                          <p:attrName>style.visibility</p:attrName>
                                        </p:attrNameLst>
                                      </p:cBhvr>
                                      <p:to>
                                        <p:strVal val="visible"/>
                                      </p:to>
                                    </p:set>
                                    <p:anim calcmode="lin" valueType="num">
                                      <p:cBhvr additive="base">
                                        <p:cTn dur="500" fill="hold" id="32"/>
                                        <p:tgtEl>
                                          <p:spTgt spid="1049880"/>
                                        </p:tgtEl>
                                        <p:attrNameLst>
                                          <p:attrName>ppt_x</p:attrName>
                                        </p:attrNameLst>
                                      </p:cBhvr>
                                      <p:tavLst>
                                        <p:tav tm="0">
                                          <p:val>
                                            <p:strVal val="#ppt_x"/>
                                          </p:val>
                                        </p:tav>
                                        <p:tav tm="100000">
                                          <p:val>
                                            <p:strVal val="#ppt_x"/>
                                          </p:val>
                                        </p:tav>
                                      </p:tavLst>
                                    </p:anim>
                                    <p:anim calcmode="lin" valueType="num">
                                      <p:cBhvr additive="base">
                                        <p:cTn dur="500" fill="hold" id="33"/>
                                        <p:tgtEl>
                                          <p:spTgt spid="1049880"/>
                                        </p:tgtEl>
                                        <p:attrNameLst>
                                          <p:attrName>ppt_y</p:attrName>
                                        </p:attrNameLst>
                                      </p:cBhvr>
                                      <p:tavLst>
                                        <p:tav tm="0">
                                          <p:val>
                                            <p:strVal val="1+#ppt_h/2"/>
                                          </p:val>
                                        </p:tav>
                                        <p:tav tm="100000">
                                          <p:val>
                                            <p:strVal val="#ppt_y"/>
                                          </p:val>
                                        </p:tav>
                                      </p:tavLst>
                                    </p:anim>
                                  </p:childTnLst>
                                </p:cTn>
                              </p:par>
                              <p:par>
                                <p:cTn fill="hold" grpId="0" id="34" nodeType="withEffect" presetClass="entr" presetID="2" presetSubtype="4">
                                  <p:stCondLst>
                                    <p:cond delay="0"/>
                                  </p:stCondLst>
                                  <p:childTnLst>
                                    <p:set>
                                      <p:cBhvr>
                                        <p:cTn dur="1" fill="hold" id="35">
                                          <p:stCondLst>
                                            <p:cond delay="0"/>
                                          </p:stCondLst>
                                        </p:cTn>
                                        <p:tgtEl>
                                          <p:spTgt spid="1049882"/>
                                        </p:tgtEl>
                                        <p:attrNameLst>
                                          <p:attrName>style.visibility</p:attrName>
                                        </p:attrNameLst>
                                      </p:cBhvr>
                                      <p:to>
                                        <p:strVal val="visible"/>
                                      </p:to>
                                    </p:set>
                                    <p:anim calcmode="lin" valueType="num">
                                      <p:cBhvr additive="base">
                                        <p:cTn dur="500" fill="hold" id="36"/>
                                        <p:tgtEl>
                                          <p:spTgt spid="1049882"/>
                                        </p:tgtEl>
                                        <p:attrNameLst>
                                          <p:attrName>ppt_x</p:attrName>
                                        </p:attrNameLst>
                                      </p:cBhvr>
                                      <p:tavLst>
                                        <p:tav tm="0">
                                          <p:val>
                                            <p:strVal val="#ppt_x"/>
                                          </p:val>
                                        </p:tav>
                                        <p:tav tm="100000">
                                          <p:val>
                                            <p:strVal val="#ppt_x"/>
                                          </p:val>
                                        </p:tav>
                                      </p:tavLst>
                                    </p:anim>
                                    <p:anim calcmode="lin" valueType="num">
                                      <p:cBhvr additive="base">
                                        <p:cTn dur="500" fill="hold" id="37"/>
                                        <p:tgtEl>
                                          <p:spTgt spid="1049882"/>
                                        </p:tgtEl>
                                        <p:attrNameLst>
                                          <p:attrName>ppt_y</p:attrName>
                                        </p:attrNameLst>
                                      </p:cBhvr>
                                      <p:tavLst>
                                        <p:tav tm="0">
                                          <p:val>
                                            <p:strVal val="1+#ppt_h/2"/>
                                          </p:val>
                                        </p:tav>
                                        <p:tav tm="100000">
                                          <p:val>
                                            <p:strVal val="#ppt_y"/>
                                          </p:val>
                                        </p:tav>
                                      </p:tavLst>
                                    </p:anim>
                                  </p:childTnLst>
                                </p:cTn>
                              </p:par>
                              <p:par>
                                <p:cTn fill="hold" grpId="0" id="38" nodeType="withEffect" presetClass="entr" presetID="2" presetSubtype="4">
                                  <p:stCondLst>
                                    <p:cond delay="0"/>
                                  </p:stCondLst>
                                  <p:childTnLst>
                                    <p:set>
                                      <p:cBhvr>
                                        <p:cTn dur="1" fill="hold" id="39">
                                          <p:stCondLst>
                                            <p:cond delay="0"/>
                                          </p:stCondLst>
                                        </p:cTn>
                                        <p:tgtEl>
                                          <p:spTgt spid="1049881"/>
                                        </p:tgtEl>
                                        <p:attrNameLst>
                                          <p:attrName>style.visibility</p:attrName>
                                        </p:attrNameLst>
                                      </p:cBhvr>
                                      <p:to>
                                        <p:strVal val="visible"/>
                                      </p:to>
                                    </p:set>
                                    <p:anim calcmode="lin" valueType="num">
                                      <p:cBhvr additive="base">
                                        <p:cTn dur="500" fill="hold" id="40"/>
                                        <p:tgtEl>
                                          <p:spTgt spid="1049881"/>
                                        </p:tgtEl>
                                        <p:attrNameLst>
                                          <p:attrName>ppt_x</p:attrName>
                                        </p:attrNameLst>
                                      </p:cBhvr>
                                      <p:tavLst>
                                        <p:tav tm="0">
                                          <p:val>
                                            <p:strVal val="#ppt_x"/>
                                          </p:val>
                                        </p:tav>
                                        <p:tav tm="100000">
                                          <p:val>
                                            <p:strVal val="#ppt_x"/>
                                          </p:val>
                                        </p:tav>
                                      </p:tavLst>
                                    </p:anim>
                                    <p:anim calcmode="lin" valueType="num">
                                      <p:cBhvr additive="base">
                                        <p:cTn dur="500" fill="hold" id="41"/>
                                        <p:tgtEl>
                                          <p:spTgt spid="1049881"/>
                                        </p:tgtEl>
                                        <p:attrNameLst>
                                          <p:attrName>ppt_y</p:attrName>
                                        </p:attrNameLst>
                                      </p:cBhvr>
                                      <p:tavLst>
                                        <p:tav tm="0">
                                          <p:val>
                                            <p:strVal val="1+#ppt_h/2"/>
                                          </p:val>
                                        </p:tav>
                                        <p:tav tm="100000">
                                          <p:val>
                                            <p:strVal val="#ppt_y"/>
                                          </p:val>
                                        </p:tav>
                                      </p:tavLst>
                                    </p:anim>
                                  </p:childTnLst>
                                </p:cTn>
                              </p:par>
                              <p:par>
                                <p:cTn fill="hold" grpId="0" id="42" nodeType="withEffect" presetClass="entr" presetID="2" presetSubtype="1">
                                  <p:stCondLst>
                                    <p:cond delay="0"/>
                                  </p:stCondLst>
                                  <p:childTnLst>
                                    <p:set>
                                      <p:cBhvr>
                                        <p:cTn dur="1" fill="hold" id="43">
                                          <p:stCondLst>
                                            <p:cond delay="0"/>
                                          </p:stCondLst>
                                        </p:cTn>
                                        <p:tgtEl>
                                          <p:spTgt spid="1049874"/>
                                        </p:tgtEl>
                                        <p:attrNameLst>
                                          <p:attrName>style.visibility</p:attrName>
                                        </p:attrNameLst>
                                      </p:cBhvr>
                                      <p:to>
                                        <p:strVal val="visible"/>
                                      </p:to>
                                    </p:set>
                                    <p:anim calcmode="lin" valueType="num">
                                      <p:cBhvr additive="base">
                                        <p:cTn dur="500" fill="hold" id="44"/>
                                        <p:tgtEl>
                                          <p:spTgt spid="1049874"/>
                                        </p:tgtEl>
                                        <p:attrNameLst>
                                          <p:attrName>ppt_x</p:attrName>
                                        </p:attrNameLst>
                                      </p:cBhvr>
                                      <p:tavLst>
                                        <p:tav tm="0">
                                          <p:val>
                                            <p:strVal val="#ppt_x"/>
                                          </p:val>
                                        </p:tav>
                                        <p:tav tm="100000">
                                          <p:val>
                                            <p:strVal val="#ppt_x"/>
                                          </p:val>
                                        </p:tav>
                                      </p:tavLst>
                                    </p:anim>
                                    <p:anim calcmode="lin" valueType="num">
                                      <p:cBhvr additive="base">
                                        <p:cTn dur="500" fill="hold" id="45"/>
                                        <p:tgtEl>
                                          <p:spTgt spid="1049874"/>
                                        </p:tgtEl>
                                        <p:attrNameLst>
                                          <p:attrName>ppt_y</p:attrName>
                                        </p:attrNameLst>
                                      </p:cBhvr>
                                      <p:tavLst>
                                        <p:tav tm="0">
                                          <p:val>
                                            <p:strVal val="0-#ppt_h/2"/>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4" presetSubtype="16">
                                  <p:stCondLst>
                                    <p:cond delay="0"/>
                                  </p:stCondLst>
                                  <p:childTnLst>
                                    <p:set>
                                      <p:cBhvr>
                                        <p:cTn dur="1" fill="hold" id="49">
                                          <p:stCondLst>
                                            <p:cond delay="0"/>
                                          </p:stCondLst>
                                        </p:cTn>
                                        <p:tgtEl>
                                          <p:spTgt spid="1049883"/>
                                        </p:tgtEl>
                                        <p:attrNameLst>
                                          <p:attrName>style.visibility</p:attrName>
                                        </p:attrNameLst>
                                      </p:cBhvr>
                                      <p:to>
                                        <p:strVal val="visible"/>
                                      </p:to>
                                    </p:set>
                                    <p:animEffect transition="in" filter="box(in)">
                                      <p:cBhvr>
                                        <p:cTn dur="500" id="50"/>
                                        <p:tgtEl>
                                          <p:spTgt spid="1049883"/>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 presetSubtype="16">
                                  <p:stCondLst>
                                    <p:cond delay="0"/>
                                  </p:stCondLst>
                                  <p:childTnLst>
                                    <p:set>
                                      <p:cBhvr>
                                        <p:cTn dur="1" fill="hold" id="54">
                                          <p:stCondLst>
                                            <p:cond delay="0"/>
                                          </p:stCondLst>
                                        </p:cTn>
                                        <p:tgtEl>
                                          <p:spTgt spid="1049884"/>
                                        </p:tgtEl>
                                        <p:attrNameLst>
                                          <p:attrName>style.visibility</p:attrName>
                                        </p:attrNameLst>
                                      </p:cBhvr>
                                      <p:to>
                                        <p:strVal val="visible"/>
                                      </p:to>
                                    </p:set>
                                    <p:animEffect transition="in" filter="box(in)">
                                      <p:cBhvr>
                                        <p:cTn dur="500" id="55"/>
                                        <p:tgtEl>
                                          <p:spTgt spid="1049884"/>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 presetSubtype="16">
                                  <p:stCondLst>
                                    <p:cond delay="0"/>
                                  </p:stCondLst>
                                  <p:childTnLst>
                                    <p:set>
                                      <p:cBhvr>
                                        <p:cTn dur="1" fill="hold" id="59">
                                          <p:stCondLst>
                                            <p:cond delay="0"/>
                                          </p:stCondLst>
                                        </p:cTn>
                                        <p:tgtEl>
                                          <p:spTgt spid="1049885"/>
                                        </p:tgtEl>
                                        <p:attrNameLst>
                                          <p:attrName>style.visibility</p:attrName>
                                        </p:attrNameLst>
                                      </p:cBhvr>
                                      <p:to>
                                        <p:strVal val="visible"/>
                                      </p:to>
                                    </p:set>
                                    <p:animEffect transition="in" filter="box(in)">
                                      <p:cBhvr>
                                        <p:cTn dur="500" id="60"/>
                                        <p:tgtEl>
                                          <p:spTgt spid="1049885"/>
                                        </p:tgtEl>
                                      </p:cBhvr>
                                    </p:animEffect>
                                  </p:childTnLst>
                                </p:cTn>
                              </p:par>
                            </p:childTnLst>
                          </p:cTn>
                        </p:par>
                        <p:par>
                          <p:cTn fill="hold" id="61">
                            <p:stCondLst>
                              <p:cond delay="500"/>
                            </p:stCondLst>
                            <p:childTnLst>
                              <p:par>
                                <p:cTn fill="hold" grpId="0" id="62" nodeType="afterEffect" presetClass="entr" presetID="4" presetSubtype="16">
                                  <p:stCondLst>
                                    <p:cond delay="0"/>
                                  </p:stCondLst>
                                  <p:childTnLst>
                                    <p:set>
                                      <p:cBhvr>
                                        <p:cTn dur="1" fill="hold" id="63">
                                          <p:stCondLst>
                                            <p:cond delay="0"/>
                                          </p:stCondLst>
                                        </p:cTn>
                                        <p:tgtEl>
                                          <p:spTgt spid="1049886"/>
                                        </p:tgtEl>
                                        <p:attrNameLst>
                                          <p:attrName>style.visibility</p:attrName>
                                        </p:attrNameLst>
                                      </p:cBhvr>
                                      <p:to>
                                        <p:strVal val="visible"/>
                                      </p:to>
                                    </p:set>
                                    <p:animEffect transition="in" filter="box(in)">
                                      <p:cBhvr>
                                        <p:cTn dur="500" id="64"/>
                                        <p:tgtEl>
                                          <p:spTgt spid="1049886"/>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4" presetSubtype="16">
                                  <p:stCondLst>
                                    <p:cond delay="0"/>
                                  </p:stCondLst>
                                  <p:childTnLst>
                                    <p:set>
                                      <p:cBhvr>
                                        <p:cTn dur="1" fill="hold" id="68">
                                          <p:stCondLst>
                                            <p:cond delay="0"/>
                                          </p:stCondLst>
                                        </p:cTn>
                                        <p:tgtEl>
                                          <p:spTgt spid="1049887"/>
                                        </p:tgtEl>
                                        <p:attrNameLst>
                                          <p:attrName>style.visibility</p:attrName>
                                        </p:attrNameLst>
                                      </p:cBhvr>
                                      <p:to>
                                        <p:strVal val="visible"/>
                                      </p:to>
                                    </p:set>
                                    <p:animEffect transition="in" filter="box(in)">
                                      <p:cBhvr>
                                        <p:cTn dur="500" id="69"/>
                                        <p:tgtEl>
                                          <p:spTgt spid="1049887"/>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4" presetSubtype="16">
                                  <p:stCondLst>
                                    <p:cond delay="0"/>
                                  </p:stCondLst>
                                  <p:childTnLst>
                                    <p:set>
                                      <p:cBhvr>
                                        <p:cTn dur="1" fill="hold" id="73">
                                          <p:stCondLst>
                                            <p:cond delay="0"/>
                                          </p:stCondLst>
                                        </p:cTn>
                                        <p:tgtEl>
                                          <p:spTgt spid="1049888"/>
                                        </p:tgtEl>
                                        <p:attrNameLst>
                                          <p:attrName>style.visibility</p:attrName>
                                        </p:attrNameLst>
                                      </p:cBhvr>
                                      <p:to>
                                        <p:strVal val="visible"/>
                                      </p:to>
                                    </p:set>
                                    <p:animEffect transition="in" filter="box(in)">
                                      <p:cBhvr>
                                        <p:cTn dur="500" id="74"/>
                                        <p:tgtEl>
                                          <p:spTgt spid="1049888"/>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4" presetSubtype="16">
                                  <p:stCondLst>
                                    <p:cond delay="0"/>
                                  </p:stCondLst>
                                  <p:childTnLst>
                                    <p:set>
                                      <p:cBhvr>
                                        <p:cTn dur="1" fill="hold" id="78">
                                          <p:stCondLst>
                                            <p:cond delay="0"/>
                                          </p:stCondLst>
                                        </p:cTn>
                                        <p:tgtEl>
                                          <p:spTgt spid="1049889"/>
                                        </p:tgtEl>
                                        <p:attrNameLst>
                                          <p:attrName>style.visibility</p:attrName>
                                        </p:attrNameLst>
                                      </p:cBhvr>
                                      <p:to>
                                        <p:strVal val="visible"/>
                                      </p:to>
                                    </p:set>
                                    <p:animEffect transition="in" filter="box(in)">
                                      <p:cBhvr>
                                        <p:cTn dur="500" id="79"/>
                                        <p:tgtEl>
                                          <p:spTgt spid="1049889"/>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22" presetSubtype="1">
                                  <p:stCondLst>
                                    <p:cond delay="0"/>
                                  </p:stCondLst>
                                  <p:childTnLst>
                                    <p:set>
                                      <p:cBhvr>
                                        <p:cTn dur="1" fill="hold" id="83">
                                          <p:stCondLst>
                                            <p:cond delay="0"/>
                                          </p:stCondLst>
                                        </p:cTn>
                                        <p:tgtEl>
                                          <p:spTgt spid="1049869"/>
                                        </p:tgtEl>
                                        <p:attrNameLst>
                                          <p:attrName>style.visibility</p:attrName>
                                        </p:attrNameLst>
                                      </p:cBhvr>
                                      <p:to>
                                        <p:strVal val="visible"/>
                                      </p:to>
                                    </p:set>
                                    <p:animEffect transition="in" filter="wipe(up)">
                                      <p:cBhvr>
                                        <p:cTn dur="500" id="84"/>
                                        <p:tgtEl>
                                          <p:spTgt spid="1049869"/>
                                        </p:tgtEl>
                                      </p:cBhvr>
                                    </p:animEffect>
                                  </p:childTnLst>
                                </p:cTn>
                              </p:par>
                            </p:childTnLst>
                          </p:cTn>
                        </p:par>
                      </p:childTnLst>
                    </p:cTn>
                  </p:par>
                  <p:par>
                    <p:cTn fill="hold" id="85">
                      <p:stCondLst>
                        <p:cond delay="indefinite"/>
                      </p:stCondLst>
                      <p:childTnLst>
                        <p:par>
                          <p:cTn fill="hold" id="86">
                            <p:stCondLst>
                              <p:cond delay="0"/>
                            </p:stCondLst>
                            <p:childTnLst>
                              <p:par>
                                <p:cTn fill="hold" grpId="0" id="87" nodeType="clickEffect" presetClass="entr" presetID="22" presetSubtype="1">
                                  <p:stCondLst>
                                    <p:cond delay="0"/>
                                  </p:stCondLst>
                                  <p:childTnLst>
                                    <p:set>
                                      <p:cBhvr>
                                        <p:cTn dur="1" fill="hold" id="88">
                                          <p:stCondLst>
                                            <p:cond delay="0"/>
                                          </p:stCondLst>
                                        </p:cTn>
                                        <p:tgtEl>
                                          <p:spTgt spid="1049890"/>
                                        </p:tgtEl>
                                        <p:attrNameLst>
                                          <p:attrName>style.visibility</p:attrName>
                                        </p:attrNameLst>
                                      </p:cBhvr>
                                      <p:to>
                                        <p:strVal val="visible"/>
                                      </p:to>
                                    </p:set>
                                    <p:animEffect transition="in" filter="wipe(up)">
                                      <p:cBhvr>
                                        <p:cTn dur="500" id="89"/>
                                        <p:tgtEl>
                                          <p:spTgt spid="1049890"/>
                                        </p:tgtEl>
                                      </p:cBhvr>
                                    </p:animEffect>
                                  </p:childTnLst>
                                </p:cTn>
                              </p:par>
                            </p:childTnLst>
                          </p:cTn>
                        </p:par>
                      </p:childTnLst>
                    </p:cTn>
                  </p:par>
                  <p:par>
                    <p:cTn fill="hold" id="90">
                      <p:stCondLst>
                        <p:cond delay="indefinite"/>
                      </p:stCondLst>
                      <p:childTnLst>
                        <p:par>
                          <p:cTn fill="hold" id="91">
                            <p:stCondLst>
                              <p:cond delay="0"/>
                            </p:stCondLst>
                            <p:childTnLst>
                              <p:par>
                                <p:cTn fill="hold" grpId="0" id="92" nodeType="clickEffect" presetClass="entr" presetID="22" presetSubtype="8">
                                  <p:stCondLst>
                                    <p:cond delay="0"/>
                                  </p:stCondLst>
                                  <p:childTnLst>
                                    <p:set>
                                      <p:cBhvr>
                                        <p:cTn dur="1" fill="hold" id="93">
                                          <p:stCondLst>
                                            <p:cond delay="0"/>
                                          </p:stCondLst>
                                        </p:cTn>
                                        <p:tgtEl>
                                          <p:spTgt spid="1049891"/>
                                        </p:tgtEl>
                                        <p:attrNameLst>
                                          <p:attrName>style.visibility</p:attrName>
                                        </p:attrNameLst>
                                      </p:cBhvr>
                                      <p:to>
                                        <p:strVal val="visible"/>
                                      </p:to>
                                    </p:set>
                                    <p:animEffect transition="in" filter="wipe(left)">
                                      <p:cBhvr>
                                        <p:cTn dur="500" id="94"/>
                                        <p:tgtEl>
                                          <p:spTgt spid="1049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8" grpId="0"/>
      <p:bldP spid="1049869" grpId="0" bldLvl="0" animBg="1"/>
      <p:bldP spid="1049874" grpId="0"/>
      <p:bldP spid="1049875" grpId="0"/>
      <p:bldP spid="1049876" grpId="0"/>
      <p:bldP spid="1049877" grpId="0"/>
      <p:bldP spid="1049878" grpId="0"/>
      <p:bldP spid="1049879" grpId="0"/>
      <p:bldP spid="1049880" grpId="0"/>
      <p:bldP spid="1049881" grpId="0"/>
      <p:bldP spid="1049882" grpId="0"/>
      <p:bldP spid="1049883" grpId="0" bldLvl="0" animBg="1"/>
      <p:bldP spid="1049884" grpId="0" bldLvl="0" animBg="1"/>
      <p:bldP spid="1049885" grpId="0" bldLvl="0" animBg="1"/>
      <p:bldP spid="1049886" grpId="0" bldLvl="0" animBg="1"/>
      <p:bldP spid="1049887" grpId="0" bldLvl="0" animBg="1"/>
      <p:bldP spid="1049888" grpId="0" bldLvl="0" animBg="1"/>
      <p:bldP spid="1049889" grpId="0" bldLvl="0" animBg="1"/>
      <p:bldP spid="1049890" grpId="0" bldLvl="0" animBg="1"/>
      <p:bldP spid="1049891"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557" name=""/>
        <p:cNvGrpSpPr/>
        <p:nvPr/>
      </p:nvGrpSpPr>
      <p:grpSpPr>
        <a:xfrm>
          <a:off x="0" y="0"/>
          <a:ext cx="0" cy="0"/>
          <a:chOff x="0" y="0"/>
          <a:chExt cx="0" cy="0"/>
        </a:xfrm>
      </p:grpSpPr>
      <p:pic>
        <p:nvPicPr>
          <p:cNvPr id="2097306"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9895"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9896"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97"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9898" name="文本框 58"/>
          <p:cNvSpPr txBox="1"/>
          <p:nvPr/>
        </p:nvSpPr>
        <p:spPr>
          <a:xfrm>
            <a:off x="4711005" y="653569"/>
            <a:ext cx="2769989" cy="553998"/>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网络安全模型</a:t>
            </a:r>
          </a:p>
        </p:txBody>
      </p:sp>
      <p:pic>
        <p:nvPicPr>
          <p:cNvPr id="2097307" name="Picture 4"/>
          <p:cNvPicPr>
            <a:picLocks noChangeAspect="1" noChangeArrowheads="1"/>
          </p:cNvPicPr>
          <p:nvPr/>
        </p:nvPicPr>
        <p:blipFill>
          <a:blip xmlns:r="http://schemas.openxmlformats.org/officeDocument/2006/relationships" r:embed="rId2"/>
          <a:srcRect/>
          <a:stretch>
            <a:fillRect/>
          </a:stretch>
        </p:blipFill>
        <p:spPr bwMode="auto">
          <a:xfrm>
            <a:off x="2797904" y="2918883"/>
            <a:ext cx="3810667" cy="746653"/>
          </a:xfrm>
          <a:prstGeom prst="rect"/>
          <a:noFill/>
          <a:ln>
            <a:noFill/>
          </a:ln>
        </p:spPr>
      </p:pic>
      <p:sp>
        <p:nvSpPr>
          <p:cNvPr id="1049899" name="Text Box 6"/>
          <p:cNvSpPr txBox="1">
            <a:spLocks noChangeArrowheads="1"/>
          </p:cNvSpPr>
          <p:nvPr/>
        </p:nvSpPr>
        <p:spPr bwMode="auto">
          <a:xfrm>
            <a:off x="1494972" y="1697982"/>
            <a:ext cx="3996354"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2000" lang="zh-CN">
                <a:solidFill>
                  <a:srgbClr val="0008CA"/>
                </a:solidFill>
                <a:latin typeface="方正正大黑简体" panose="02000000000000000000" pitchFamily="2" charset="-122"/>
                <a:ea typeface="方正正大黑简体" panose="02000000000000000000" pitchFamily="2" charset="-122"/>
              </a:rPr>
              <a:t>攻击者</a:t>
            </a:r>
            <a:endParaRPr altLang="zh-CN" b="1" dirty="0" sz="2000" lang="en-US">
              <a:solidFill>
                <a:srgbClr val="0008CA"/>
              </a:solidFill>
              <a:latin typeface="方正正大黑简体" panose="02000000000000000000" pitchFamily="2" charset="-122"/>
              <a:ea typeface="方正正大黑简体" panose="02000000000000000000" pitchFamily="2" charset="-122"/>
            </a:endParaRPr>
          </a:p>
          <a:p>
            <a:r>
              <a:rPr altLang="zh-CN" b="1" dirty="0" sz="2000" lang="en-US">
                <a:solidFill>
                  <a:srgbClr val="0008CA"/>
                </a:solidFill>
                <a:latin typeface="方正正大黑简体" panose="02000000000000000000" pitchFamily="2" charset="-122"/>
                <a:ea typeface="方正正大黑简体" panose="02000000000000000000" pitchFamily="2" charset="-122"/>
              </a:rPr>
              <a:t>——</a:t>
            </a:r>
            <a:r>
              <a:rPr altLang="en-US" b="1" dirty="0" sz="2000" lang="zh-CN">
                <a:solidFill>
                  <a:srgbClr val="0008CA"/>
                </a:solidFill>
                <a:latin typeface="方正正大黑简体" panose="02000000000000000000" pitchFamily="2" charset="-122"/>
                <a:ea typeface="方正正大黑简体" panose="02000000000000000000" pitchFamily="2" charset="-122"/>
              </a:rPr>
              <a:t>人（如黑客）</a:t>
            </a:r>
            <a:endParaRPr altLang="zh-CN" b="1" dirty="0" sz="2000" lang="en-US">
              <a:solidFill>
                <a:srgbClr val="0008CA"/>
              </a:solidFill>
              <a:latin typeface="方正正大黑简体" panose="02000000000000000000" pitchFamily="2" charset="-122"/>
              <a:ea typeface="方正正大黑简体" panose="02000000000000000000" pitchFamily="2" charset="-122"/>
            </a:endParaRPr>
          </a:p>
          <a:p>
            <a:r>
              <a:rPr altLang="zh-CN" b="1" dirty="0" sz="2000" lang="en-US">
                <a:solidFill>
                  <a:srgbClr val="0008CA"/>
                </a:solidFill>
                <a:latin typeface="方正正大黑简体" panose="02000000000000000000" pitchFamily="2" charset="-122"/>
                <a:ea typeface="方正正大黑简体" panose="02000000000000000000" pitchFamily="2" charset="-122"/>
              </a:rPr>
              <a:t>——</a:t>
            </a:r>
            <a:r>
              <a:rPr altLang="en-US" b="1" dirty="0" sz="2000" lang="zh-CN">
                <a:solidFill>
                  <a:srgbClr val="0008CA"/>
                </a:solidFill>
                <a:latin typeface="方正正大黑简体" panose="02000000000000000000" pitchFamily="2" charset="-122"/>
                <a:ea typeface="方正正大黑简体" panose="02000000000000000000" pitchFamily="2" charset="-122"/>
              </a:rPr>
              <a:t>软件（如病毒、蠕虫）</a:t>
            </a:r>
          </a:p>
        </p:txBody>
      </p:sp>
      <p:sp>
        <p:nvSpPr>
          <p:cNvPr id="1049900" name="Text Box 6"/>
          <p:cNvSpPr txBox="1">
            <a:spLocks noChangeArrowheads="1"/>
          </p:cNvSpPr>
          <p:nvPr/>
        </p:nvSpPr>
        <p:spPr bwMode="auto">
          <a:xfrm>
            <a:off x="4263338" y="3561932"/>
            <a:ext cx="999590"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1600" lang="zh-CN">
                <a:latin typeface="方正正大黑简体" panose="02000000000000000000" pitchFamily="2" charset="-122"/>
                <a:ea typeface="方正正大黑简体" panose="02000000000000000000" pitchFamily="2" charset="-122"/>
              </a:rPr>
              <a:t>访问通道</a:t>
            </a:r>
          </a:p>
        </p:txBody>
      </p:sp>
      <p:sp>
        <p:nvSpPr>
          <p:cNvPr id="1049901" name="Text Box 6"/>
          <p:cNvSpPr txBox="1">
            <a:spLocks noChangeArrowheads="1"/>
          </p:cNvSpPr>
          <p:nvPr/>
        </p:nvSpPr>
        <p:spPr bwMode="auto">
          <a:xfrm>
            <a:off x="5959566" y="3669108"/>
            <a:ext cx="857400"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altLang="zh-CN" b="1" dirty="0" sz="1600" lang="en-US">
              <a:solidFill>
                <a:srgbClr val="FF0000"/>
              </a:solidFill>
              <a:latin typeface="方正正大黑简体" panose="02000000000000000000" pitchFamily="2" charset="-122"/>
              <a:ea typeface="方正正大黑简体" panose="02000000000000000000" pitchFamily="2" charset="-122"/>
            </a:endParaRPr>
          </a:p>
          <a:p>
            <a:r>
              <a:rPr altLang="en-US" b="1" dirty="0" sz="1600" lang="zh-CN">
                <a:solidFill>
                  <a:srgbClr val="FF0000"/>
                </a:solidFill>
                <a:latin typeface="方正正大黑简体" panose="02000000000000000000" pitchFamily="2" charset="-122"/>
                <a:ea typeface="方正正大黑简体" panose="02000000000000000000" pitchFamily="2" charset="-122"/>
              </a:rPr>
              <a:t>门卫功能</a:t>
            </a:r>
          </a:p>
        </p:txBody>
      </p:sp>
      <p:sp>
        <p:nvSpPr>
          <p:cNvPr id="1049902" name="Text Box 6"/>
          <p:cNvSpPr txBox="1">
            <a:spLocks noChangeArrowheads="1"/>
          </p:cNvSpPr>
          <p:nvPr/>
        </p:nvSpPr>
        <p:spPr bwMode="auto">
          <a:xfrm>
            <a:off x="7471926" y="1446968"/>
            <a:ext cx="1661213" cy="428700"/>
          </a:xfrm>
          <a:prstGeom prst="rect"/>
          <a:noFill/>
          <a:ln>
            <a:noFill/>
          </a:ln>
        </p:spPr>
        <p:txBody>
          <a:bodyPr bIns="0" lIns="0" rIns="0" t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altLang="zh-CN" b="1" dirty="0" sz="2400" lang="en-US">
              <a:solidFill>
                <a:srgbClr val="0008CA"/>
              </a:solidFill>
              <a:latin typeface="方正正大黑简体" panose="02000000000000000000" pitchFamily="2" charset="-122"/>
              <a:ea typeface="方正正大黑简体" panose="02000000000000000000" pitchFamily="2" charset="-122"/>
            </a:endParaRPr>
          </a:p>
          <a:p>
            <a:r>
              <a:rPr altLang="en-US" b="1" dirty="0" sz="2400" lang="zh-CN">
                <a:solidFill>
                  <a:srgbClr val="0008CA"/>
                </a:solidFill>
                <a:latin typeface="方正正大黑简体" panose="02000000000000000000" pitchFamily="2" charset="-122"/>
                <a:ea typeface="方正正大黑简体" panose="02000000000000000000" pitchFamily="2" charset="-122"/>
              </a:rPr>
              <a:t>信息系统</a:t>
            </a:r>
          </a:p>
        </p:txBody>
      </p:sp>
      <p:grpSp>
        <p:nvGrpSpPr>
          <p:cNvPr id="558" name="组合 20"/>
          <p:cNvGrpSpPr/>
          <p:nvPr/>
        </p:nvGrpSpPr>
        <p:grpSpPr bwMode="auto">
          <a:xfrm>
            <a:off x="6924142" y="2275833"/>
            <a:ext cx="2357852" cy="2786551"/>
            <a:chOff x="6000760" y="2214555"/>
            <a:chExt cx="3143273" cy="3714775"/>
          </a:xfrm>
        </p:grpSpPr>
        <p:grpSp>
          <p:nvGrpSpPr>
            <p:cNvPr id="559" name="组合 15"/>
            <p:cNvGrpSpPr/>
            <p:nvPr/>
          </p:nvGrpSpPr>
          <p:grpSpPr bwMode="auto">
            <a:xfrm>
              <a:off x="6000760" y="2214555"/>
              <a:ext cx="3143272" cy="3714775"/>
              <a:chOff x="182317" y="3854327"/>
              <a:chExt cx="2675198" cy="2829033"/>
            </a:xfrm>
          </p:grpSpPr>
          <p:sp>
            <p:nvSpPr>
              <p:cNvPr id="1049903" name="AutoShape 7"/>
              <p:cNvSpPr>
                <a:spLocks noChangeArrowheads="1"/>
              </p:cNvSpPr>
              <p:nvPr/>
            </p:nvSpPr>
            <p:spPr bwMode="auto">
              <a:xfrm>
                <a:off x="182317" y="3854327"/>
                <a:ext cx="2675198" cy="2829033"/>
              </a:xfrm>
              <a:prstGeom prst="rect"/>
              <a:gradFill rotWithShape="1">
                <a:gsLst>
                  <a:gs pos="0">
                    <a:srgbClr val="FFFFCC"/>
                  </a:gs>
                  <a:gs pos="100000">
                    <a:srgbClr val="FFFFFF"/>
                  </a:gs>
                </a:gsLst>
                <a:lin ang="5400000" scaled="1"/>
              </a:gradFill>
              <a:ln w="31750">
                <a:solidFill>
                  <a:srgbClr val="FF6600"/>
                </a:solidFill>
                <a:round/>
              </a:ln>
              <a:effectLst/>
            </p:spPr>
            <p:txBody>
              <a:bodyPr anchor="ctr" wrap="none"/>
              <a:p>
                <a:pPr algn="ctr" fontAlgn="auto">
                  <a:lnSpc>
                    <a:spcPct val="80000"/>
                  </a:lnSpc>
                  <a:spcBef>
                    <a:spcPct val="20000"/>
                  </a:spcBef>
                  <a:spcAft>
                    <a:spcPts val="0"/>
                  </a:spcAft>
                </a:pPr>
                <a:endParaRPr altLang="en-US" b="1" dirty="0" sz="1500" lang="zh-CN">
                  <a:solidFill>
                    <a:schemeClr val="accent1">
                      <a:lumMod val="50000"/>
                    </a:schemeClr>
                  </a:solidFill>
                  <a:latin typeface="Times New Roman" panose="02020603050405020304" pitchFamily="18" charset="0"/>
                  <a:ea typeface="黑体" panose="02010609060101010101" pitchFamily="2" charset="-122"/>
                </a:endParaRPr>
              </a:p>
            </p:txBody>
          </p:sp>
          <p:sp>
            <p:nvSpPr>
              <p:cNvPr id="1049904" name="矩形 17"/>
              <p:cNvSpPr>
                <a:spLocks noChangeArrowheads="1"/>
              </p:cNvSpPr>
              <p:nvPr/>
            </p:nvSpPr>
            <p:spPr bwMode="auto">
              <a:xfrm>
                <a:off x="228781" y="3974036"/>
                <a:ext cx="2607196" cy="1893561"/>
              </a:xfrm>
              <a:prstGeom prst="rect"/>
              <a:noFill/>
              <a:ln>
                <a:noFill/>
              </a:ln>
            </p:spPr>
            <p:txBody>
              <a:bodyPr wrap="square">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spcAft>
                    <a:spcPts val="600"/>
                  </a:spcAft>
                  <a:buClr>
                    <a:schemeClr val="accent1"/>
                  </a:buClr>
                  <a:buFont typeface="Arial" panose="020B0604020202020204" pitchFamily="34" charset="0"/>
                  <a:buBlip>
                    <a:blip xmlns:r="http://schemas.openxmlformats.org/officeDocument/2006/relationships" r:embed="rId3"/>
                  </a:buBlip>
                </a:pPr>
                <a:r>
                  <a:rPr altLang="en-US" b="1" dirty="0" sz="1600" lang="zh-CN">
                    <a:latin typeface="方正正大黑简体" panose="02000000000000000000" pitchFamily="2" charset="-122"/>
                    <a:ea typeface="方正正大黑简体" panose="02000000000000000000" pitchFamily="2" charset="-122"/>
                  </a:rPr>
                  <a:t>计算机资源</a:t>
                </a:r>
                <a:endParaRPr altLang="zh-CN" b="1" dirty="0" sz="1600" lang="en-US">
                  <a:latin typeface="方正正大黑简体" panose="02000000000000000000" pitchFamily="2" charset="-122"/>
                  <a:ea typeface="方正正大黑简体" panose="02000000000000000000" pitchFamily="2" charset="-122"/>
                </a:endParaRPr>
              </a:p>
              <a:p>
                <a:pPr lvl="1" marL="0">
                  <a:lnSpc>
                    <a:spcPct val="120000"/>
                  </a:lnSpc>
                  <a:spcAft>
                    <a:spcPts val="600"/>
                  </a:spcAft>
                  <a:buClr>
                    <a:schemeClr val="accent1"/>
                  </a:buClr>
                </a:pPr>
                <a:r>
                  <a:rPr altLang="en-US" b="1" dirty="0" sz="1600" lang="zh-CN">
                    <a:latin typeface="方正正大黑简体" panose="02000000000000000000" pitchFamily="2" charset="-122"/>
                    <a:ea typeface="方正正大黑简体" panose="02000000000000000000" pitchFamily="2" charset="-122"/>
                  </a:rPr>
                  <a:t>（处理器、内存、</a:t>
                </a:r>
                <a:r>
                  <a:rPr altLang="zh-CN" b="1" dirty="0" sz="1600" lang="en-US">
                    <a:latin typeface="方正正大黑简体" panose="02000000000000000000" pitchFamily="2" charset="-122"/>
                    <a:ea typeface="方正正大黑简体" panose="02000000000000000000" pitchFamily="2" charset="-122"/>
                  </a:rPr>
                  <a:t>I /O</a:t>
                </a:r>
                <a:r>
                  <a:rPr altLang="en-US" b="1" dirty="0" sz="1600" lang="zh-CN">
                    <a:latin typeface="方正正大黑简体" panose="02000000000000000000" pitchFamily="2" charset="-122"/>
                    <a:ea typeface="方正正大黑简体" panose="02000000000000000000" pitchFamily="2" charset="-122"/>
                  </a:rPr>
                  <a:t>）</a:t>
                </a:r>
                <a:endParaRPr altLang="zh-CN" b="1" dirty="0" sz="1600" lang="en-US">
                  <a:latin typeface="方正正大黑简体" panose="02000000000000000000" pitchFamily="2" charset="-122"/>
                  <a:ea typeface="方正正大黑简体" panose="02000000000000000000" pitchFamily="2" charset="-122"/>
                </a:endParaRPr>
              </a:p>
              <a:p>
                <a:pPr lvl="1" marL="0">
                  <a:lnSpc>
                    <a:spcPct val="120000"/>
                  </a:lnSpc>
                  <a:spcAft>
                    <a:spcPts val="600"/>
                  </a:spcAft>
                  <a:buClr>
                    <a:schemeClr val="accent1"/>
                  </a:buClr>
                </a:pPr>
                <a:r>
                  <a:rPr altLang="en-US" b="1" dirty="0" sz="1600" lang="zh-CN">
                    <a:latin typeface="方正正大黑简体" panose="02000000000000000000" pitchFamily="2" charset="-122"/>
                    <a:ea typeface="方正正大黑简体" panose="02000000000000000000" pitchFamily="2" charset="-122"/>
                  </a:rPr>
                  <a:t>数据</a:t>
                </a:r>
                <a:endParaRPr altLang="zh-CN" b="1" dirty="0" sz="1600" lang="en-US">
                  <a:latin typeface="方正正大黑简体" panose="02000000000000000000" pitchFamily="2" charset="-122"/>
                  <a:ea typeface="方正正大黑简体" panose="02000000000000000000" pitchFamily="2" charset="-122"/>
                </a:endParaRPr>
              </a:p>
              <a:p>
                <a:pPr lvl="1" marL="0">
                  <a:lnSpc>
                    <a:spcPct val="120000"/>
                  </a:lnSpc>
                  <a:spcAft>
                    <a:spcPts val="600"/>
                  </a:spcAft>
                  <a:buClr>
                    <a:schemeClr val="accent1"/>
                  </a:buClr>
                </a:pPr>
                <a:r>
                  <a:rPr altLang="en-US" b="1" dirty="0" sz="1600" lang="zh-CN">
                    <a:latin typeface="方正正大黑简体" panose="02000000000000000000" pitchFamily="2" charset="-122"/>
                    <a:ea typeface="方正正大黑简体" panose="02000000000000000000" pitchFamily="2" charset="-122"/>
                  </a:rPr>
                  <a:t>进程</a:t>
                </a:r>
                <a:endParaRPr altLang="zh-CN" b="1" dirty="0" sz="1600" lang="en-US">
                  <a:latin typeface="方正正大黑简体" panose="02000000000000000000" pitchFamily="2" charset="-122"/>
                  <a:ea typeface="方正正大黑简体" panose="02000000000000000000" pitchFamily="2" charset="-122"/>
                </a:endParaRPr>
              </a:p>
              <a:p>
                <a:pPr lvl="1" marL="0">
                  <a:lnSpc>
                    <a:spcPct val="120000"/>
                  </a:lnSpc>
                  <a:spcAft>
                    <a:spcPts val="600"/>
                  </a:spcAft>
                  <a:buClr>
                    <a:schemeClr val="accent1"/>
                  </a:buClr>
                </a:pPr>
                <a:r>
                  <a:rPr altLang="en-US" b="1" dirty="0" sz="1600" lang="zh-CN">
                    <a:latin typeface="方正正大黑简体" panose="02000000000000000000" pitchFamily="2" charset="-122"/>
                    <a:ea typeface="方正正大黑简体" panose="02000000000000000000" pitchFamily="2" charset="-122"/>
                  </a:rPr>
                  <a:t>软件</a:t>
                </a:r>
              </a:p>
            </p:txBody>
          </p:sp>
        </p:grpSp>
        <p:sp>
          <p:nvSpPr>
            <p:cNvPr id="1049905" name="AutoShape 7"/>
            <p:cNvSpPr>
              <a:spLocks noChangeArrowheads="1"/>
            </p:cNvSpPr>
            <p:nvPr/>
          </p:nvSpPr>
          <p:spPr bwMode="auto">
            <a:xfrm>
              <a:off x="6000761" y="4985581"/>
              <a:ext cx="3143272" cy="943749"/>
            </a:xfrm>
            <a:prstGeom prst="rect"/>
            <a:gradFill rotWithShape="1">
              <a:gsLst>
                <a:gs pos="0">
                  <a:srgbClr val="FFFFCC"/>
                </a:gs>
                <a:gs pos="100000">
                  <a:srgbClr val="FFFFFF"/>
                </a:gs>
              </a:gsLst>
              <a:lin ang="5400000" scaled="1"/>
            </a:gradFill>
            <a:ln w="31750">
              <a:solidFill>
                <a:srgbClr val="FF6600"/>
              </a:solidFill>
              <a:round/>
            </a:ln>
            <a:effectLst/>
          </p:spPr>
          <p:txBody>
            <a:bodyPr anchor="ctr" wrap="none"/>
            <a:p>
              <a:pPr algn="ctr" fontAlgn="auto">
                <a:lnSpc>
                  <a:spcPct val="80000"/>
                </a:lnSpc>
                <a:spcBef>
                  <a:spcPct val="20000"/>
                </a:spcBef>
                <a:spcAft>
                  <a:spcPts val="0"/>
                </a:spcAft>
              </a:pPr>
              <a:endParaRPr altLang="en-US" b="1" dirty="0" sz="1500" lang="zh-CN">
                <a:solidFill>
                  <a:schemeClr val="accent1">
                    <a:lumMod val="50000"/>
                  </a:schemeClr>
                </a:solidFill>
                <a:latin typeface="Times New Roman" panose="02020603050405020304" pitchFamily="18" charset="0"/>
                <a:ea typeface="黑体" panose="02010609060101010101" pitchFamily="2" charset="-122"/>
              </a:endParaRPr>
            </a:p>
          </p:txBody>
        </p:sp>
        <p:sp>
          <p:nvSpPr>
            <p:cNvPr id="1049906" name="矩形 19"/>
            <p:cNvSpPr>
              <a:spLocks noChangeArrowheads="1"/>
            </p:cNvSpPr>
            <p:nvPr/>
          </p:nvSpPr>
          <p:spPr bwMode="auto">
            <a:xfrm>
              <a:off x="6094052" y="5039141"/>
              <a:ext cx="2282007" cy="500565"/>
            </a:xfrm>
            <a:prstGeom prst="rect"/>
            <a:noFill/>
            <a:ln>
              <a:noFill/>
            </a:ln>
          </p:spPr>
          <p:txBody>
            <a:bodyPr wrap="square">
              <a:spAutoFit/>
            </a:bodyPr>
            <a:lstStyle>
              <a:lvl1pPr indent="-342900" marL="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marL="0">
                <a:lnSpc>
                  <a:spcPct val="120000"/>
                </a:lnSpc>
                <a:spcAft>
                  <a:spcPts val="600"/>
                </a:spcAft>
                <a:buClr>
                  <a:schemeClr val="accent1"/>
                </a:buClr>
                <a:buFont typeface="Arial" panose="020B0604020202020204" pitchFamily="34" charset="0"/>
                <a:buBlip>
                  <a:blip xmlns:r="http://schemas.openxmlformats.org/officeDocument/2006/relationships" r:embed="rId3"/>
                </a:buBlip>
              </a:pPr>
              <a:r>
                <a:rPr altLang="en-US" b="1" dirty="0" sz="1600" lang="zh-CN">
                  <a:latin typeface="方正正大黑简体" panose="02000000000000000000" pitchFamily="2" charset="-122"/>
                  <a:ea typeface="方正正大黑简体" panose="02000000000000000000" pitchFamily="2" charset="-122"/>
                </a:rPr>
                <a:t>内部安全控制</a:t>
              </a:r>
            </a:p>
          </p:txBody>
        </p:sp>
      </p:grpSp>
      <p:sp>
        <p:nvSpPr>
          <p:cNvPr id="1049907" name="TextBox 17"/>
          <p:cNvSpPr txBox="1">
            <a:spLocks noChangeArrowheads="1"/>
          </p:cNvSpPr>
          <p:nvPr/>
        </p:nvSpPr>
        <p:spPr bwMode="auto">
          <a:xfrm>
            <a:off x="4353621" y="5503653"/>
            <a:ext cx="3480440" cy="584775"/>
          </a:xfrm>
          <a:prstGeom prst="rect"/>
          <a:noFill/>
          <a:ln>
            <a:noFill/>
          </a:ln>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indent="-285750" marL="742950">
              <a:buFont typeface="Arial" panose="020B0604020202020204" pitchFamily="34" charset="0"/>
              <a:defRPr>
                <a:solidFill>
                  <a:schemeClr val="tx1"/>
                </a:solidFill>
                <a:latin typeface="Arial" panose="020B0604020202020204" pitchFamily="34" charset="0"/>
                <a:ea typeface="Gulim" pitchFamily="34" charset="-127"/>
              </a:defRPr>
            </a:lvl2pPr>
            <a:lvl3pPr indent="-228600" marL="1143000">
              <a:buFont typeface="Arial" panose="020B0604020202020204" pitchFamily="34" charset="0"/>
              <a:defRPr>
                <a:solidFill>
                  <a:schemeClr val="tx1"/>
                </a:solidFill>
                <a:latin typeface="Arial" panose="020B0604020202020204" pitchFamily="34" charset="0"/>
                <a:ea typeface="Gulim" pitchFamily="34" charset="-127"/>
              </a:defRPr>
            </a:lvl3pPr>
            <a:lvl4pPr indent="-228600" marL="1600200">
              <a:buFont typeface="Arial" panose="020B0604020202020204" pitchFamily="34" charset="0"/>
              <a:defRPr>
                <a:solidFill>
                  <a:schemeClr val="tx1"/>
                </a:solidFill>
                <a:latin typeface="Arial" panose="020B0604020202020204" pitchFamily="34" charset="0"/>
                <a:ea typeface="Gulim" pitchFamily="34" charset="-127"/>
              </a:defRPr>
            </a:lvl4pPr>
            <a:lvl5pPr indent="-228600" marL="2057400">
              <a:buFont typeface="Arial" panose="020B0604020202020204" pitchFamily="34" charset="0"/>
              <a:defRPr>
                <a:solidFill>
                  <a:schemeClr val="tx1"/>
                </a:solidFill>
                <a:latin typeface="Arial" panose="020B0604020202020204" pitchFamily="34" charset="0"/>
                <a:ea typeface="Gulim" pitchFamily="34" charset="-127"/>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altLang="en-US" b="1" dirty="0" sz="3200" lang="zh-CN">
                <a:latin typeface="方正正大黑简体" panose="02000000000000000000" pitchFamily="2" charset="-122"/>
                <a:ea typeface="方正正大黑简体" panose="02000000000000000000" pitchFamily="2" charset="-122"/>
              </a:rPr>
              <a:t>网络访问安全模型</a:t>
            </a:r>
          </a:p>
        </p:txBody>
      </p:sp>
      <p:sp>
        <p:nvSpPr>
          <p:cNvPr id="1049908" name="圆角矩形标注 20"/>
          <p:cNvSpPr/>
          <p:nvPr/>
        </p:nvSpPr>
        <p:spPr bwMode="auto">
          <a:xfrm>
            <a:off x="3906572" y="4266907"/>
            <a:ext cx="1836265" cy="911650"/>
          </a:xfrm>
          <a:prstGeom prst="wedgeRoundRectCallout">
            <a:avLst>
              <a:gd name="adj1" fmla="val 67574"/>
              <a:gd name="adj2" fmla="val -153059"/>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nSpc>
                <a:spcPct val="80000"/>
              </a:lnSpc>
              <a:spcBef>
                <a:spcPct val="50000"/>
              </a:spcBef>
              <a:buClr>
                <a:srgbClr val="FF0000"/>
              </a:buClr>
              <a:buFont typeface="Arial" panose="020B0604020202020204" pitchFamily="34" charset="0"/>
              <a:buNone/>
            </a:pPr>
            <a:r>
              <a:rPr altLang="en-US" b="1" dirty="0" sz="2000" lang="zh-CN">
                <a:solidFill>
                  <a:schemeClr val="bg1"/>
                </a:solidFill>
                <a:latin typeface="方正正大黑简体" panose="02000000000000000000" pitchFamily="2" charset="-122"/>
                <a:ea typeface="方正正大黑简体" panose="02000000000000000000" pitchFamily="2" charset="-122"/>
                <a:cs typeface="+mn-cs"/>
              </a:rPr>
              <a:t>身份认证技术</a:t>
            </a:r>
            <a:endParaRPr altLang="zh-CN" b="1" dirty="0" sz="2000" lang="en-US">
              <a:solidFill>
                <a:schemeClr val="bg1"/>
              </a:solidFill>
              <a:latin typeface="方正正大黑简体" panose="02000000000000000000" pitchFamily="2" charset="-122"/>
              <a:ea typeface="方正正大黑简体" panose="02000000000000000000" pitchFamily="2" charset="-122"/>
              <a:cs typeface="+mn-cs"/>
            </a:endParaRPr>
          </a:p>
          <a:p>
            <a:pPr>
              <a:lnSpc>
                <a:spcPct val="80000"/>
              </a:lnSpc>
              <a:spcBef>
                <a:spcPct val="50000"/>
              </a:spcBef>
              <a:buClr>
                <a:srgbClr val="FF0000"/>
              </a:buClr>
              <a:buFont typeface="Arial" panose="020B0604020202020204" pitchFamily="34" charset="0"/>
              <a:buNone/>
            </a:pPr>
            <a:r>
              <a:rPr altLang="en-US" b="1" dirty="0" sz="2000" lang="zh-CN">
                <a:solidFill>
                  <a:schemeClr val="bg1"/>
                </a:solidFill>
                <a:latin typeface="方正正大黑简体" panose="02000000000000000000" pitchFamily="2" charset="-122"/>
                <a:ea typeface="方正正大黑简体" panose="02000000000000000000" pitchFamily="2" charset="-122"/>
                <a:cs typeface="+mn-cs"/>
              </a:rPr>
              <a:t>防火墙技术</a:t>
            </a:r>
          </a:p>
        </p:txBody>
      </p:sp>
      <p:sp>
        <p:nvSpPr>
          <p:cNvPr id="1049909" name="圆角矩形标注 21"/>
          <p:cNvSpPr/>
          <p:nvPr/>
        </p:nvSpPr>
        <p:spPr bwMode="auto">
          <a:xfrm>
            <a:off x="9155903" y="4833424"/>
            <a:ext cx="1836265" cy="629125"/>
          </a:xfrm>
          <a:prstGeom prst="wedgeRoundRectCallout">
            <a:avLst>
              <a:gd name="adj1" fmla="val -35017"/>
              <a:gd name="adj2" fmla="val -133585"/>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anchor="ctr" wrap="none"/>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nSpc>
                <a:spcPct val="80000"/>
              </a:lnSpc>
              <a:spcBef>
                <a:spcPct val="50000"/>
              </a:spcBef>
              <a:buClr>
                <a:srgbClr val="FF0000"/>
              </a:buClr>
              <a:buFont typeface="Arial" panose="020B0604020202020204" pitchFamily="34" charset="0"/>
              <a:buNone/>
            </a:pPr>
            <a:r>
              <a:rPr altLang="en-US" b="1" dirty="0" sz="2000" lang="zh-CN">
                <a:solidFill>
                  <a:schemeClr val="bg1"/>
                </a:solidFill>
                <a:latin typeface="方正正大黑简体" panose="02000000000000000000" pitchFamily="2" charset="-122"/>
                <a:ea typeface="方正正大黑简体" panose="02000000000000000000" pitchFamily="2" charset="-122"/>
                <a:cs typeface="+mn-cs"/>
              </a:rPr>
              <a:t>入侵检测技术</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2" presetSubtype="8">
                                  <p:stCondLst>
                                    <p:cond delay="0"/>
                                  </p:stCondLst>
                                  <p:childTnLst>
                                    <p:set>
                                      <p:cBhvr>
                                        <p:cTn dur="1" fill="hold" id="6">
                                          <p:stCondLst>
                                            <p:cond delay="0"/>
                                          </p:stCondLst>
                                        </p:cTn>
                                        <p:tgtEl>
                                          <p:spTgt spid="2097307"/>
                                        </p:tgtEl>
                                        <p:attrNameLst>
                                          <p:attrName>style.visibility</p:attrName>
                                        </p:attrNameLst>
                                      </p:cBhvr>
                                      <p:to>
                                        <p:strVal val="visible"/>
                                      </p:to>
                                    </p:set>
                                    <p:animEffect transition="in" filter="wipe(left)">
                                      <p:cBhvr>
                                        <p:cTn dur="1000" id="7"/>
                                        <p:tgtEl>
                                          <p:spTgt spid="2097307"/>
                                        </p:tgtEl>
                                      </p:cBhvr>
                                    </p:animEffect>
                                  </p:childTnLst>
                                </p:cTn>
                              </p:par>
                            </p:childTnLst>
                          </p:cTn>
                        </p:par>
                        <p:par>
                          <p:cTn fill="hold" id="8">
                            <p:stCondLst>
                              <p:cond delay="1000"/>
                            </p:stCondLst>
                            <p:childTnLst>
                              <p:par>
                                <p:cTn fill="hold" id="9" nodeType="afterEffect" presetClass="entr" presetID="23" presetSubtype="16">
                                  <p:stCondLst>
                                    <p:cond delay="0"/>
                                  </p:stCondLst>
                                  <p:childTnLst>
                                    <p:set>
                                      <p:cBhvr>
                                        <p:cTn dur="1" fill="hold" id="10">
                                          <p:stCondLst>
                                            <p:cond delay="0"/>
                                          </p:stCondLst>
                                        </p:cTn>
                                        <p:tgtEl>
                                          <p:spTgt spid="558"/>
                                        </p:tgtEl>
                                        <p:attrNameLst>
                                          <p:attrName>style.visibility</p:attrName>
                                        </p:attrNameLst>
                                      </p:cBhvr>
                                      <p:to>
                                        <p:strVal val="visible"/>
                                      </p:to>
                                    </p:set>
                                    <p:anim calcmode="lin" valueType="num">
                                      <p:cBhvr>
                                        <p:cTn dur="500" fill="hold" id="11"/>
                                        <p:tgtEl>
                                          <p:spTgt spid="558"/>
                                        </p:tgtEl>
                                        <p:attrNameLst>
                                          <p:attrName>ppt_w</p:attrName>
                                        </p:attrNameLst>
                                      </p:cBhvr>
                                      <p:tavLst>
                                        <p:tav tm="0">
                                          <p:val>
                                            <p:fltVal val="0.0"/>
                                          </p:val>
                                        </p:tav>
                                        <p:tav tm="100000">
                                          <p:val>
                                            <p:strVal val="#ppt_w"/>
                                          </p:val>
                                        </p:tav>
                                      </p:tavLst>
                                    </p:anim>
                                    <p:anim calcmode="lin" valueType="num">
                                      <p:cBhvr>
                                        <p:cTn dur="500" fill="hold" id="12"/>
                                        <p:tgtEl>
                                          <p:spTgt spid="558"/>
                                        </p:tgtEl>
                                        <p:attrNameLst>
                                          <p:attrName>ppt_h</p:attrName>
                                        </p:attrNameLst>
                                      </p:cBhvr>
                                      <p:tavLst>
                                        <p:tav tm="0">
                                          <p:val>
                                            <p:fltVal val="0.0"/>
                                          </p:val>
                                        </p:tav>
                                        <p:tav tm="100000">
                                          <p:val>
                                            <p:strVal val="#ppt_h"/>
                                          </p:val>
                                        </p:tav>
                                      </p:tavLst>
                                    </p:anim>
                                  </p:childTnLst>
                                </p:cTn>
                              </p:par>
                            </p:childTnLst>
                          </p:cTn>
                        </p:par>
                        <p:par>
                          <p:cTn fill="hold" id="13">
                            <p:stCondLst>
                              <p:cond delay="1500"/>
                            </p:stCondLst>
                            <p:childTnLst>
                              <p:par>
                                <p:cTn fill="hold" grpId="0" id="14" nodeType="afterEffect" presetClass="entr" presetID="12" presetSubtype="8">
                                  <p:stCondLst>
                                    <p:cond delay="0"/>
                                  </p:stCondLst>
                                  <p:childTnLst>
                                    <p:set>
                                      <p:cBhvr>
                                        <p:cTn dur="1" fill="hold" id="15">
                                          <p:stCondLst>
                                            <p:cond delay="0"/>
                                          </p:stCondLst>
                                        </p:cTn>
                                        <p:tgtEl>
                                          <p:spTgt spid="1049899"/>
                                        </p:tgtEl>
                                        <p:attrNameLst>
                                          <p:attrName>style.visibility</p:attrName>
                                        </p:attrNameLst>
                                      </p:cBhvr>
                                      <p:to>
                                        <p:strVal val="visible"/>
                                      </p:to>
                                    </p:set>
                                    <p:animEffect transition="in" filter="slide(fromLeft)">
                                      <p:cBhvr>
                                        <p:cTn dur="500" id="16"/>
                                        <p:tgtEl>
                                          <p:spTgt spid="1049899"/>
                                        </p:tgtEl>
                                      </p:cBhvr>
                                    </p:animEffect>
                                  </p:childTnLst>
                                </p:cTn>
                              </p:par>
                              <p:par>
                                <p:cTn fill="hold" grpId="0" id="17" nodeType="withEffect" presetClass="entr" presetID="12" presetSubtype="8">
                                  <p:stCondLst>
                                    <p:cond delay="0"/>
                                  </p:stCondLst>
                                  <p:childTnLst>
                                    <p:set>
                                      <p:cBhvr>
                                        <p:cTn dur="1" fill="hold" id="18">
                                          <p:stCondLst>
                                            <p:cond delay="0"/>
                                          </p:stCondLst>
                                        </p:cTn>
                                        <p:tgtEl>
                                          <p:spTgt spid="1049900"/>
                                        </p:tgtEl>
                                        <p:attrNameLst>
                                          <p:attrName>style.visibility</p:attrName>
                                        </p:attrNameLst>
                                      </p:cBhvr>
                                      <p:to>
                                        <p:strVal val="visible"/>
                                      </p:to>
                                    </p:set>
                                    <p:animEffect transition="in" filter="slide(fromLeft)">
                                      <p:cBhvr>
                                        <p:cTn dur="500" id="19"/>
                                        <p:tgtEl>
                                          <p:spTgt spid="1049900"/>
                                        </p:tgtEl>
                                      </p:cBhvr>
                                    </p:animEffect>
                                  </p:childTnLst>
                                </p:cTn>
                              </p:par>
                              <p:par>
                                <p:cTn fill="hold" grpId="0" id="20" nodeType="withEffect" presetClass="entr" presetID="12" presetSubtype="8">
                                  <p:stCondLst>
                                    <p:cond delay="0"/>
                                  </p:stCondLst>
                                  <p:childTnLst>
                                    <p:set>
                                      <p:cBhvr>
                                        <p:cTn dur="1" fill="hold" id="21">
                                          <p:stCondLst>
                                            <p:cond delay="0"/>
                                          </p:stCondLst>
                                        </p:cTn>
                                        <p:tgtEl>
                                          <p:spTgt spid="1049901"/>
                                        </p:tgtEl>
                                        <p:attrNameLst>
                                          <p:attrName>style.visibility</p:attrName>
                                        </p:attrNameLst>
                                      </p:cBhvr>
                                      <p:to>
                                        <p:strVal val="visible"/>
                                      </p:to>
                                    </p:set>
                                    <p:animEffect transition="in" filter="slide(fromLeft)">
                                      <p:cBhvr>
                                        <p:cTn dur="500" id="22"/>
                                        <p:tgtEl>
                                          <p:spTgt spid="1049901"/>
                                        </p:tgtEl>
                                      </p:cBhvr>
                                    </p:animEffect>
                                  </p:childTnLst>
                                </p:cTn>
                              </p:par>
                              <p:par>
                                <p:cTn fill="hold" grpId="0" id="23" nodeType="withEffect" presetClass="entr" presetID="12" presetSubtype="8">
                                  <p:stCondLst>
                                    <p:cond delay="0"/>
                                  </p:stCondLst>
                                  <p:childTnLst>
                                    <p:set>
                                      <p:cBhvr>
                                        <p:cTn dur="1" fill="hold" id="24">
                                          <p:stCondLst>
                                            <p:cond delay="0"/>
                                          </p:stCondLst>
                                        </p:cTn>
                                        <p:tgtEl>
                                          <p:spTgt spid="1049902"/>
                                        </p:tgtEl>
                                        <p:attrNameLst>
                                          <p:attrName>style.visibility</p:attrName>
                                        </p:attrNameLst>
                                      </p:cBhvr>
                                      <p:to>
                                        <p:strVal val="visible"/>
                                      </p:to>
                                    </p:set>
                                    <p:animEffect transition="in" filter="slide(fromLeft)">
                                      <p:cBhvr>
                                        <p:cTn dur="500" id="25"/>
                                        <p:tgtEl>
                                          <p:spTgt spid="1049902"/>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1">
                                  <p:stCondLst>
                                    <p:cond delay="0"/>
                                  </p:stCondLst>
                                  <p:childTnLst>
                                    <p:set>
                                      <p:cBhvr>
                                        <p:cTn dur="1" fill="hold" id="29">
                                          <p:stCondLst>
                                            <p:cond delay="0"/>
                                          </p:stCondLst>
                                        </p:cTn>
                                        <p:tgtEl>
                                          <p:spTgt spid="1049908"/>
                                        </p:tgtEl>
                                        <p:attrNameLst>
                                          <p:attrName>style.visibility</p:attrName>
                                        </p:attrNameLst>
                                      </p:cBhvr>
                                      <p:to>
                                        <p:strVal val="visible"/>
                                      </p:to>
                                    </p:set>
                                    <p:animEffect transition="in" filter="wipe(up)">
                                      <p:cBhvr>
                                        <p:cTn dur="500" id="30"/>
                                        <p:tgtEl>
                                          <p:spTgt spid="1049908"/>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2" presetSubtype="1">
                                  <p:stCondLst>
                                    <p:cond delay="0"/>
                                  </p:stCondLst>
                                  <p:childTnLst>
                                    <p:set>
                                      <p:cBhvr>
                                        <p:cTn dur="1" fill="hold" id="34">
                                          <p:stCondLst>
                                            <p:cond delay="0"/>
                                          </p:stCondLst>
                                        </p:cTn>
                                        <p:tgtEl>
                                          <p:spTgt spid="1049909"/>
                                        </p:tgtEl>
                                        <p:attrNameLst>
                                          <p:attrName>style.visibility</p:attrName>
                                        </p:attrNameLst>
                                      </p:cBhvr>
                                      <p:to>
                                        <p:strVal val="visible"/>
                                      </p:to>
                                    </p:set>
                                    <p:animEffect transition="in" filter="wipe(up)">
                                      <p:cBhvr>
                                        <p:cTn dur="500" id="35"/>
                                        <p:tgtEl>
                                          <p:spTgt spid="1049909"/>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049907"/>
                                        </p:tgtEl>
                                        <p:attrNameLst>
                                          <p:attrName>style.visibility</p:attrName>
                                        </p:attrNameLst>
                                      </p:cBhvr>
                                      <p:to>
                                        <p:strVal val="visible"/>
                                      </p:to>
                                    </p:set>
                                    <p:animEffect transition="in" filter="fade">
                                      <p:cBhvr>
                                        <p:cTn dur="500" id="40"/>
                                        <p:tgtEl>
                                          <p:spTgt spid="1049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99" grpId="0"/>
      <p:bldP spid="1049900" grpId="0"/>
      <p:bldP spid="1049901" grpId="0"/>
      <p:bldP spid="1049902" grpId="0"/>
      <p:bldP spid="1049907" grpId="0"/>
      <p:bldP spid="1049908" grpId="0" bldLvl="0" animBg="1"/>
      <p:bldP spid="104990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pic>
        <p:nvPicPr>
          <p:cNvPr id="2097177" name="图片 14"/>
          <p:cNvPicPr>
            <a:picLocks noChangeAspect="1"/>
          </p:cNvPicPr>
          <p:nvPr/>
        </p:nvPicPr>
        <p:blipFill rotWithShape="1">
          <a:blip xmlns:r="http://schemas.openxmlformats.org/officeDocument/2006/relationships" r:embed="rId1"/>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740"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41"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42" name="矩形: 圆角 15"/>
          <p:cNvSpPr/>
          <p:nvPr/>
        </p:nvSpPr>
        <p:spPr>
          <a:xfrm>
            <a:off x="570707" y="478971"/>
            <a:ext cx="11050587" cy="5900058"/>
          </a:xfrm>
          <a:prstGeom prst="roundRect">
            <a:avLst>
              <a:gd name="adj" fmla="val 8376"/>
            </a:avLst>
          </a:prstGeom>
          <a:solidFill>
            <a:schemeClr val="bg1"/>
          </a:solidFill>
          <a:ln>
            <a:noFill/>
          </a:ln>
          <a:effectLst>
            <a:outerShdw algn="t" blurRad="330200" dir="5400000" dist="139700"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spcBef>
                <a:spcPts val="100"/>
              </a:spcBef>
              <a:spcAft>
                <a:spcPts val="100"/>
              </a:spcAft>
            </a:pPr>
            <a:endParaRPr altLang="en-US" dirty="0" lang="zh-CN"/>
          </a:p>
        </p:txBody>
      </p:sp>
      <p:sp>
        <p:nvSpPr>
          <p:cNvPr id="1048743" name="文本框 58"/>
          <p:cNvSpPr txBox="1"/>
          <p:nvPr/>
        </p:nvSpPr>
        <p:spPr>
          <a:xfrm>
            <a:off x="3787674" y="653569"/>
            <a:ext cx="4572000" cy="533401"/>
          </a:xfrm>
          <a:prstGeom prst="rect"/>
          <a:noFill/>
        </p:spPr>
        <p:txBody>
          <a:bodyPr bIns="0" lIns="0" rIns="0" rtlCol="0" tIns="0" wrap="none">
            <a:spAutoFit/>
          </a:bodyPr>
          <a:p>
            <a:pPr algn="ctr"/>
            <a:r>
              <a:rPr altLang="en-US" dirty="0" sz="3600" lang="zh-CN">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中国互联网络发展现状</a:t>
            </a:r>
          </a:p>
        </p:txBody>
      </p:sp>
      <p:grpSp>
        <p:nvGrpSpPr>
          <p:cNvPr id="167" name="组合 98"/>
          <p:cNvGrpSpPr/>
          <p:nvPr/>
        </p:nvGrpSpPr>
        <p:grpSpPr>
          <a:xfrm>
            <a:off x="6471215" y="1795641"/>
            <a:ext cx="4154201" cy="4303094"/>
            <a:chOff x="8450" y="1731"/>
            <a:chExt cx="5281" cy="5659"/>
          </a:xfrm>
        </p:grpSpPr>
        <p:pic>
          <p:nvPicPr>
            <p:cNvPr id="2097178" name="图片 99"/>
            <p:cNvPicPr>
              <a:picLocks noChangeAspect="1"/>
            </p:cNvPicPr>
            <p:nvPr/>
          </p:nvPicPr>
          <p:blipFill>
            <a:blip xmlns:r="http://schemas.openxmlformats.org/officeDocument/2006/relationships" r:embed="rId2"/>
            <a:stretch>
              <a:fillRect/>
            </a:stretch>
          </p:blipFill>
          <p:spPr>
            <a:xfrm>
              <a:off x="8450" y="1731"/>
              <a:ext cx="5281" cy="4816"/>
            </a:xfrm>
            <a:prstGeom prst="rect"/>
            <a:ln w="12700" cmpd="sng">
              <a:solidFill>
                <a:schemeClr val="tx1"/>
              </a:solidFill>
              <a:prstDash val="solid"/>
            </a:ln>
            <a:effectLst>
              <a:outerShdw algn="tl" blurRad="50800" dir="2700000" dist="38100" rotWithShape="0">
                <a:prstClr val="black">
                  <a:alpha val="40000"/>
                </a:prstClr>
              </a:outerShdw>
            </a:effectLst>
          </p:spPr>
        </p:pic>
        <p:sp>
          <p:nvSpPr>
            <p:cNvPr id="1048744" name="文本框 104"/>
            <p:cNvSpPr txBox="1"/>
            <p:nvPr/>
          </p:nvSpPr>
          <p:spPr>
            <a:xfrm>
              <a:off x="8658" y="6802"/>
              <a:ext cx="4624" cy="588"/>
            </a:xfrm>
            <a:prstGeom prst="rect"/>
            <a:noFill/>
            <a:effectLst>
              <a:outerShdw algn="tl" blurRad="50800" dir="2700000" dist="38100" rotWithShape="0">
                <a:prstClr val="black">
                  <a:alpha val="40000"/>
                </a:prstClr>
              </a:outerShdw>
            </a:effectLst>
          </p:spPr>
          <p:txBody>
            <a:bodyPr anchor="t" rtlCol="0" wrap="none">
              <a:spAutoFit/>
            </a:bodyPr>
            <a:p>
              <a:r>
                <a:rPr altLang="en-US" dirty="0" sz="2400" kumimoji="1" lang="zh-CN">
                  <a:latin typeface="方正正大黑简体" panose="02000000000000000000" pitchFamily="2" charset="-122"/>
                  <a:ea typeface="方正正大黑简体" panose="02000000000000000000" pitchFamily="2" charset="-122"/>
                  <a:sym typeface="+mn-ea"/>
                </a:rPr>
                <a:t>世界互联网发展报告</a:t>
              </a:r>
              <a:r>
                <a:rPr altLang="zh-CN" dirty="0" sz="2400" kumimoji="1" lang="en-US">
                  <a:latin typeface="方正正大黑简体" panose="02000000000000000000" pitchFamily="2" charset="-122"/>
                  <a:ea typeface="方正正大黑简体" panose="02000000000000000000" pitchFamily="2" charset="-122"/>
                  <a:sym typeface="+mn-ea"/>
                </a:rPr>
                <a:t>2019</a:t>
              </a:r>
            </a:p>
          </p:txBody>
        </p:sp>
      </p:grpSp>
      <p:pic>
        <p:nvPicPr>
          <p:cNvPr id="2097179" name="图片 105"/>
          <p:cNvPicPr>
            <a:picLocks noChangeAspect="1"/>
          </p:cNvPicPr>
          <p:nvPr/>
        </p:nvPicPr>
        <p:blipFill>
          <a:blip xmlns:r="http://schemas.openxmlformats.org/officeDocument/2006/relationships" r:embed="rId3"/>
          <a:stretch>
            <a:fillRect/>
          </a:stretch>
        </p:blipFill>
        <p:spPr>
          <a:xfrm>
            <a:off x="1437574" y="1923911"/>
            <a:ext cx="4146550" cy="2517140"/>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80" name="图片 106"/>
          <p:cNvPicPr>
            <a:picLocks noChangeAspect="1"/>
          </p:cNvPicPr>
          <p:nvPr/>
        </p:nvPicPr>
        <p:blipFill>
          <a:blip xmlns:r="http://schemas.openxmlformats.org/officeDocument/2006/relationships" r:embed="rId4"/>
          <a:stretch>
            <a:fillRect/>
          </a:stretch>
        </p:blipFill>
        <p:spPr>
          <a:xfrm>
            <a:off x="1905569" y="2421116"/>
            <a:ext cx="4105910" cy="2371090"/>
          </a:xfrm>
          <a:prstGeom prst="rect"/>
          <a:ln w="12700" cmpd="sng">
            <a:solidFill>
              <a:schemeClr val="tx1"/>
            </a:solidFill>
            <a:prstDash val="solid"/>
          </a:ln>
          <a:effectLst>
            <a:outerShdw algn="tl" blurRad="50800" dir="2700000" dist="38100" rotWithShape="0">
              <a:prstClr val="black">
                <a:alpha val="40000"/>
              </a:prstClr>
            </a:outerShdw>
          </a:effectLst>
        </p:spPr>
      </p:pic>
      <p:pic>
        <p:nvPicPr>
          <p:cNvPr id="2097181" name="图片 107"/>
          <p:cNvPicPr>
            <a:picLocks noChangeAspect="1"/>
          </p:cNvPicPr>
          <p:nvPr/>
        </p:nvPicPr>
        <p:blipFill>
          <a:blip xmlns:r="http://schemas.openxmlformats.org/officeDocument/2006/relationships" r:embed="rId5"/>
          <a:srcRect l="30643" t="5062" r="30111" b="52266"/>
          <a:stretch>
            <a:fillRect/>
          </a:stretch>
        </p:blipFill>
        <p:spPr>
          <a:xfrm>
            <a:off x="8663953" y="4324206"/>
            <a:ext cx="413385" cy="468000"/>
          </a:xfrm>
          <a:prstGeom prst="rect"/>
          <a:effectLst/>
        </p:spPr>
      </p:pic>
      <p:pic>
        <p:nvPicPr>
          <p:cNvPr id="2097182" name="图片 108"/>
          <p:cNvPicPr>
            <a:picLocks noChangeAspect="1"/>
          </p:cNvPicPr>
          <p:nvPr/>
        </p:nvPicPr>
        <p:blipFill>
          <a:blip xmlns:r="http://schemas.openxmlformats.org/officeDocument/2006/relationships" r:embed="rId5"/>
          <a:srcRect l="11141" t="48023" r="49613" b="12587"/>
          <a:stretch>
            <a:fillRect/>
          </a:stretch>
        </p:blipFill>
        <p:spPr>
          <a:xfrm>
            <a:off x="9701686" y="3699767"/>
            <a:ext cx="413385" cy="432000"/>
          </a:xfrm>
          <a:prstGeom prst="rect"/>
          <a:effectLst/>
        </p:spPr>
      </p:pic>
      <p:pic>
        <p:nvPicPr>
          <p:cNvPr id="2097183" name="图片 109"/>
          <p:cNvPicPr>
            <a:picLocks noChangeAspect="1"/>
          </p:cNvPicPr>
          <p:nvPr/>
        </p:nvPicPr>
        <p:blipFill>
          <a:blip xmlns:r="http://schemas.openxmlformats.org/officeDocument/2006/relationships" r:embed="rId5"/>
          <a:srcRect l="11141" t="48023" r="49613" b="12587"/>
          <a:stretch>
            <a:fillRect/>
          </a:stretch>
        </p:blipFill>
        <p:spPr>
          <a:xfrm>
            <a:off x="9701686" y="2366566"/>
            <a:ext cx="413385" cy="432000"/>
          </a:xfrm>
          <a:prstGeom prst="rect"/>
          <a:effectLst/>
        </p:spPr>
      </p:pic>
      <p:sp>
        <p:nvSpPr>
          <p:cNvPr id="1048745" name="文本框 110"/>
          <p:cNvSpPr txBox="1"/>
          <p:nvPr/>
        </p:nvSpPr>
        <p:spPr>
          <a:xfrm>
            <a:off x="6819967" y="4302026"/>
            <a:ext cx="709295" cy="276999"/>
          </a:xfrm>
          <a:prstGeom prst="rect"/>
          <a:noFill/>
          <a:effectLst>
            <a:outerShdw algn="tl" blurRad="50800" dir="2700000" dist="38100" rotWithShape="0">
              <a:prstClr val="black">
                <a:alpha val="40000"/>
              </a:prstClr>
            </a:outerShdw>
          </a:effectLst>
        </p:spPr>
        <p:txBody>
          <a:bodyPr rtlCol="0" wrap="square">
            <a:spAutoFit/>
          </a:bodyPr>
          <a:p>
            <a:r>
              <a:rPr altLang="en-US" dirty="0" sz="1200" kumimoji="1" lang="zh-CN">
                <a:solidFill>
                  <a:srgbClr val="FF0000"/>
                </a:solidFill>
                <a:latin typeface="方正正大黑简体" panose="02000000000000000000" pitchFamily="2" charset="-122"/>
                <a:ea typeface="方正正大黑简体" panose="02000000000000000000" pitchFamily="2" charset="-122"/>
              </a:rPr>
              <a:t>第</a:t>
            </a:r>
            <a:r>
              <a:rPr altLang="zh-CN" dirty="0" sz="1200" kumimoji="1" lang="en-US">
                <a:solidFill>
                  <a:srgbClr val="FF0000"/>
                </a:solidFill>
                <a:latin typeface="方正正大黑简体" panose="02000000000000000000" pitchFamily="2" charset="-122"/>
                <a:ea typeface="方正正大黑简体" panose="02000000000000000000" pitchFamily="2" charset="-122"/>
              </a:rPr>
              <a:t>20</a:t>
            </a:r>
            <a:r>
              <a:rPr altLang="en-US" dirty="0" sz="1200" kumimoji="1" lang="zh-CN">
                <a:solidFill>
                  <a:srgbClr val="FF0000"/>
                </a:solidFill>
                <a:latin typeface="方正正大黑简体" panose="02000000000000000000" pitchFamily="2" charset="-122"/>
                <a:ea typeface="方正正大黑简体" panose="02000000000000000000" pitchFamily="2" charset="-122"/>
              </a:rPr>
              <a:t>名</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decel="100000" fill="hold" grpId="0" id="5" nodeType="withEffect" presetClass="entr" presetID="10" presetSubtype="0">
                                  <p:stCondLst>
                                    <p:cond delay="0"/>
                                  </p:stCondLst>
                                  <p:iterate type="wd">
                                    <p:tmPct val="10000"/>
                                  </p:iterate>
                                  <p:childTnLst>
                                    <p:set>
                                      <p:cBhvr>
                                        <p:cTn dur="1" fill="hold" id="6">
                                          <p:stCondLst>
                                            <p:cond delay="0"/>
                                          </p:stCondLst>
                                        </p:cTn>
                                        <p:tgtEl>
                                          <p:spTgt spid="1048743"/>
                                        </p:tgtEl>
                                        <p:attrNameLst>
                                          <p:attrName>style.visibility</p:attrName>
                                        </p:attrNameLst>
                                      </p:cBhvr>
                                      <p:to>
                                        <p:strVal val="visible"/>
                                      </p:to>
                                    </p:set>
                                    <p:animEffect transition="in" filter="fade">
                                      <p:cBhvr>
                                        <p:cTn dur="500" id="7">
                                          <p:stCondLst>
                                            <p:cond delay="0"/>
                                          </p:stCondLst>
                                        </p:cTn>
                                        <p:tgtEl>
                                          <p:spTgt spid="1048743"/>
                                        </p:tgtEl>
                                      </p:cBhvr>
                                    </p:animEffect>
                                    <p:set>
                                      <p:cBhvr>
                                        <p:cTn dur="500" fill="hold" id="8">
                                          <p:stCondLst>
                                            <p:cond delay="500"/>
                                          </p:stCondLst>
                                        </p:cTn>
                                        <p:tgtEl>
                                          <p:spTgt spid="1048743"/>
                                        </p:tgtEl>
                                        <p:attrNameLst>
                                          <p:attrName>style.visibility</p:attrName>
                                        </p:attrNameLst>
                                      </p:cBhvr>
                                      <p:to>
                                        <p:strVal val="visible"/>
                                      </p:to>
                                    </p:set>
                                    <p:anim calcmode="lin" to="0" valueType="num">
                                      <p:cBhvr>
                                        <p:cTn decel="100000" dur="1000" fill="hold" id="9">
                                          <p:stCondLst>
                                            <p:cond delay="0"/>
                                          </p:stCondLst>
                                        </p:cTn>
                                        <p:tgtEl>
                                          <p:spTgt spid="1048743"/>
                                        </p:tgtEl>
                                        <p:attrNameLst>
                                          <p:attrName>ppt_y</p:attrName>
                                        </p:attrNameLst>
                                      </p:cBhvr>
                                      <p:tavLst>
                                        <p:tav tm="0">
                                          <p:val>
                                            <p:strVal val="ppt_y+((ceil(rand(-2)+1))+(rand(2)-1))*0.125"/>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 presetSubtype="4">
                                  <p:stCondLst>
                                    <p:cond delay="0"/>
                                  </p:stCondLst>
                                  <p:childTnLst>
                                    <p:set>
                                      <p:cBhvr>
                                        <p:cTn dur="1" fill="hold" id="13">
                                          <p:stCondLst>
                                            <p:cond delay="0"/>
                                          </p:stCondLst>
                                        </p:cTn>
                                        <p:tgtEl>
                                          <p:spTgt spid="2097179"/>
                                        </p:tgtEl>
                                        <p:attrNameLst>
                                          <p:attrName>style.visibility</p:attrName>
                                        </p:attrNameLst>
                                      </p:cBhvr>
                                      <p:to>
                                        <p:strVal val="visible"/>
                                      </p:to>
                                    </p:set>
                                    <p:anim calcmode="lin" valueType="num">
                                      <p:cBhvr additive="base">
                                        <p:cTn dur="500" fill="hold" id="14"/>
                                        <p:tgtEl>
                                          <p:spTgt spid="2097179"/>
                                        </p:tgtEl>
                                        <p:attrNameLst>
                                          <p:attrName>ppt_x</p:attrName>
                                        </p:attrNameLst>
                                      </p:cBhvr>
                                      <p:tavLst>
                                        <p:tav tm="0">
                                          <p:val>
                                            <p:strVal val="#ppt_x"/>
                                          </p:val>
                                        </p:tav>
                                        <p:tav tm="100000">
                                          <p:val>
                                            <p:strVal val="#ppt_x"/>
                                          </p:val>
                                        </p:tav>
                                      </p:tavLst>
                                    </p:anim>
                                    <p:anim calcmode="lin" valueType="num">
                                      <p:cBhvr additive="base">
                                        <p:cTn dur="500" fill="hold" id="15"/>
                                        <p:tgtEl>
                                          <p:spTgt spid="2097179"/>
                                        </p:tgtEl>
                                        <p:attrNameLst>
                                          <p:attrName>ppt_y</p:attrName>
                                        </p:attrNameLst>
                                      </p:cBhvr>
                                      <p:tavLst>
                                        <p:tav tm="0">
                                          <p:val>
                                            <p:strVal val="1+#ppt_h/2"/>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4">
                                  <p:stCondLst>
                                    <p:cond delay="0"/>
                                  </p:stCondLst>
                                  <p:childTnLst>
                                    <p:set>
                                      <p:cBhvr>
                                        <p:cTn dur="1" fill="hold" id="19">
                                          <p:stCondLst>
                                            <p:cond delay="0"/>
                                          </p:stCondLst>
                                        </p:cTn>
                                        <p:tgtEl>
                                          <p:spTgt spid="2097180"/>
                                        </p:tgtEl>
                                        <p:attrNameLst>
                                          <p:attrName>style.visibility</p:attrName>
                                        </p:attrNameLst>
                                      </p:cBhvr>
                                      <p:to>
                                        <p:strVal val="visible"/>
                                      </p:to>
                                    </p:set>
                                    <p:anim calcmode="lin" valueType="num">
                                      <p:cBhvr additive="base">
                                        <p:cTn dur="500" fill="hold" id="20"/>
                                        <p:tgtEl>
                                          <p:spTgt spid="2097180"/>
                                        </p:tgtEl>
                                        <p:attrNameLst>
                                          <p:attrName>ppt_x</p:attrName>
                                        </p:attrNameLst>
                                      </p:cBhvr>
                                      <p:tavLst>
                                        <p:tav tm="0">
                                          <p:val>
                                            <p:strVal val="#ppt_x"/>
                                          </p:val>
                                        </p:tav>
                                        <p:tav tm="100000">
                                          <p:val>
                                            <p:strVal val="#ppt_x"/>
                                          </p:val>
                                        </p:tav>
                                      </p:tavLst>
                                    </p:anim>
                                    <p:anim calcmode="lin" valueType="num">
                                      <p:cBhvr additive="base">
                                        <p:cTn dur="500" fill="hold" id="21"/>
                                        <p:tgtEl>
                                          <p:spTgt spid="2097180"/>
                                        </p:tgtEl>
                                        <p:attrNameLst>
                                          <p:attrName>ppt_y</p:attrName>
                                        </p:attrNameLst>
                                      </p:cBhvr>
                                      <p:tavLst>
                                        <p:tav tm="0">
                                          <p:val>
                                            <p:strVal val="1+#ppt_h/2"/>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 presetSubtype="4">
                                  <p:stCondLst>
                                    <p:cond delay="0"/>
                                  </p:stCondLst>
                                  <p:childTnLst>
                                    <p:set>
                                      <p:cBhvr>
                                        <p:cTn dur="1" fill="hold" id="25">
                                          <p:stCondLst>
                                            <p:cond delay="0"/>
                                          </p:stCondLst>
                                        </p:cTn>
                                        <p:tgtEl>
                                          <p:spTgt spid="167"/>
                                        </p:tgtEl>
                                        <p:attrNameLst>
                                          <p:attrName>style.visibility</p:attrName>
                                        </p:attrNameLst>
                                      </p:cBhvr>
                                      <p:to>
                                        <p:strVal val="visible"/>
                                      </p:to>
                                    </p:set>
                                    <p:anim calcmode="lin" valueType="num">
                                      <p:cBhvr additive="base">
                                        <p:cTn dur="500" fill="hold" id="26"/>
                                        <p:tgtEl>
                                          <p:spTgt spid="167"/>
                                        </p:tgtEl>
                                        <p:attrNameLst>
                                          <p:attrName>ppt_x</p:attrName>
                                        </p:attrNameLst>
                                      </p:cBhvr>
                                      <p:tavLst>
                                        <p:tav tm="0">
                                          <p:val>
                                            <p:strVal val="#ppt_x"/>
                                          </p:val>
                                        </p:tav>
                                        <p:tav tm="100000">
                                          <p:val>
                                            <p:strVal val="#ppt_x"/>
                                          </p:val>
                                        </p:tav>
                                      </p:tavLst>
                                    </p:anim>
                                    <p:anim calcmode="lin" valueType="num">
                                      <p:cBhvr additive="base">
                                        <p:cTn dur="500" fill="hold" id="27"/>
                                        <p:tgtEl>
                                          <p:spTgt spid="167"/>
                                        </p:tgtEl>
                                        <p:attrNameLst>
                                          <p:attrName>ppt_y</p:attrName>
                                        </p:attrNameLst>
                                      </p:cBhvr>
                                      <p:tavLst>
                                        <p:tav tm="0">
                                          <p:val>
                                            <p:strVal val="1+#ppt_h/2"/>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9" presetSubtype="0">
                                  <p:stCondLst>
                                    <p:cond delay="0"/>
                                  </p:stCondLst>
                                  <p:childTnLst>
                                    <p:set>
                                      <p:cBhvr>
                                        <p:cTn dur="1" fill="hold" id="31">
                                          <p:stCondLst>
                                            <p:cond delay="0"/>
                                          </p:stCondLst>
                                        </p:cTn>
                                        <p:tgtEl>
                                          <p:spTgt spid="2097181"/>
                                        </p:tgtEl>
                                        <p:attrNameLst>
                                          <p:attrName>style.visibility</p:attrName>
                                        </p:attrNameLst>
                                      </p:cBhvr>
                                      <p:to>
                                        <p:strVal val="visible"/>
                                      </p:to>
                                    </p:set>
                                    <p:animEffect transition="in" filter="dissolve">
                                      <p:cBhvr>
                                        <p:cTn dur="500" id="32"/>
                                        <p:tgtEl>
                                          <p:spTgt spid="2097181"/>
                                        </p:tgtEl>
                                      </p:cBhvr>
                                    </p:animEffect>
                                  </p:childTnLst>
                                </p:cTn>
                              </p:par>
                              <p:par>
                                <p:cTn fill="hold" id="33" nodeType="withEffect" presetClass="entr" presetID="9" presetSubtype="0">
                                  <p:stCondLst>
                                    <p:cond delay="0"/>
                                  </p:stCondLst>
                                  <p:childTnLst>
                                    <p:set>
                                      <p:cBhvr>
                                        <p:cTn dur="1" fill="hold" id="34">
                                          <p:stCondLst>
                                            <p:cond delay="0"/>
                                          </p:stCondLst>
                                        </p:cTn>
                                        <p:tgtEl>
                                          <p:spTgt spid="2097182"/>
                                        </p:tgtEl>
                                        <p:attrNameLst>
                                          <p:attrName>style.visibility</p:attrName>
                                        </p:attrNameLst>
                                      </p:cBhvr>
                                      <p:to>
                                        <p:strVal val="visible"/>
                                      </p:to>
                                    </p:set>
                                    <p:animEffect transition="in" filter="dissolve">
                                      <p:cBhvr>
                                        <p:cTn dur="500" id="35"/>
                                        <p:tgtEl>
                                          <p:spTgt spid="2097182"/>
                                        </p:tgtEl>
                                      </p:cBhvr>
                                    </p:animEffect>
                                  </p:childTnLst>
                                </p:cTn>
                              </p:par>
                              <p:par>
                                <p:cTn fill="hold" id="36" nodeType="withEffect" presetClass="entr" presetID="9" presetSubtype="0">
                                  <p:stCondLst>
                                    <p:cond delay="0"/>
                                  </p:stCondLst>
                                  <p:childTnLst>
                                    <p:set>
                                      <p:cBhvr>
                                        <p:cTn dur="1" fill="hold" id="37">
                                          <p:stCondLst>
                                            <p:cond delay="0"/>
                                          </p:stCondLst>
                                        </p:cTn>
                                        <p:tgtEl>
                                          <p:spTgt spid="2097183"/>
                                        </p:tgtEl>
                                        <p:attrNameLst>
                                          <p:attrName>style.visibility</p:attrName>
                                        </p:attrNameLst>
                                      </p:cBhvr>
                                      <p:to>
                                        <p:strVal val="visible"/>
                                      </p:to>
                                    </p:set>
                                    <p:animEffect transition="in" filter="dissolve">
                                      <p:cBhvr>
                                        <p:cTn dur="500" id="38"/>
                                        <p:tgtEl>
                                          <p:spTgt spid="209718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048745"/>
                                        </p:tgtEl>
                                        <p:attrNameLst>
                                          <p:attrName>style.visibility</p:attrName>
                                        </p:attrNameLst>
                                      </p:cBhvr>
                                      <p:to>
                                        <p:strVal val="visible"/>
                                      </p:to>
                                    </p:set>
                                    <p:animEffect transition="in" filter="fade">
                                      <p:cBhvr>
                                        <p:cTn dur="500" id="43"/>
                                        <p:tgtEl>
                                          <p:spTgt spid="1048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3" grpId="0"/>
      <p:bldP spid="1048745" grpId="0"/>
    </p:bldLst>
  </p:timing>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4"/>
  <p:tag name="KSO_WM_UNIT_DIAGRAM_MODELTYPE" val="flashPicture"/>
  <p:tag name="KSO_WM_UNIT_VALUE" val="999*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3_1*ζ_h_d*1_1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ags/tag11.xml><?xml version="1.0" encoding="utf-8"?>
<p:tagLst xmlns:p="http://schemas.openxmlformats.org/presentationml/2006/main">
  <p:tag name="PA" val="v5.2.4"/>
  <p:tag name="KSO_WM_UNIT_DIAGRAM_MODELTYPE" val="flashPicture"/>
  <p:tag name="KSO_WM_UNIT_VALUE" val="1000*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3_1*ζ_h_d*1_3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ags/tag12.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3_1*ζ_i*1_1"/>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3"/>
  <p:tag name="KSO_WM_UNIT_ID" val="mixed20199733_1*ζ_i*1_3"/>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4"/>
  <p:tag name="KSO_WM_UNIT_ID" val="mixed20199733_1*ζ_i*1_4"/>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3_1*ζ_i*1_2"/>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PA" val="v5.2.4"/>
  <p:tag name="KSO_WM_UNIT_DIAGRAM_MODELTYPE" val="flashPicture"/>
  <p:tag name="KSO_WM_UNIT_VALUE" val="999*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3_1*ζ_h_d*1_1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ags/tag1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3_1*ζ_i*1_1"/>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3"/>
  <p:tag name="KSO_WM_UNIT_ID" val="mixed20199733_1*ζ_i*1_3"/>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4"/>
  <p:tag name="KSO_WM_UNIT_ID" val="mixed20199733_1*ζ_i*1_4"/>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 name="KSO_WM_UNIT_USESOURCEFORMAT_APPLY" val="1"/>
  <p:tag name="KSO_WM_UNIT_FILL_FORE_SCHEMECOLOR_INDEX_BRIGHTNESS" val="-0.35"/>
  <p:tag name="KSO_WM_UNIT_FILL_FORE_SCHEMECOLOR_INDEX" val="14"/>
  <p:tag name="KSO_WM_UNIT_FILL_TYPE" val="1"/>
</p:tagLst>
</file>

<file path=ppt/tags/tag20.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3_1*ζ_i*1_2"/>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PA" val="v5.2.4"/>
  <p:tag name="KSO_WM_UNIT_DIAGRAM_MODELTYPE" val="flashPicture"/>
  <p:tag name="KSO_WM_UNIT_VALUE" val="1000*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3_1*ζ_h_d*1_2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ags/tag22.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3_1*ζ_i*1_1"/>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3"/>
  <p:tag name="KSO_WM_UNIT_ID" val="mixed20199733_1*ζ_i*1_3"/>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4"/>
  <p:tag name="KSO_WM_UNIT_ID" val="mixed20199733_1*ζ_i*1_4"/>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3_1*ζ_i*1_2"/>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PA" val="v5.2.4"/>
  <p:tag name="KSO_WM_UNIT_DIAGRAM_MODELTYPE" val="flashPicture"/>
  <p:tag name="KSO_WM_UNIT_VALUE" val="1000*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3_1*ζ_h_d*1_3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ags/tag2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3_1*ζ_i*1_1"/>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3"/>
  <p:tag name="KSO_WM_UNIT_ID" val="mixed20199733_1*ζ_i*1_3"/>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4"/>
  <p:tag name="KSO_WM_UNIT_ID" val="mixed20199733_1*ζ_i*1_4"/>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Lst>
</file>

<file path=ppt/tags/tag30.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3_1*ζ_i*1_2"/>
  <p:tag name="KSO_WM_TEMPLATE_CATEGORY" val="mixed"/>
  <p:tag name="KSO_WM_TEMPLATE_INDEX" val="20199733"/>
  <p:tag name="KSO_WM_UNIT_LAYERLEVEL" val="1_1"/>
  <p:tag name="KSO_WM_TAG_VERSION" val="1.0"/>
  <p:tag name="KSO_WM_BEAUTIFY_FLAG" val="#wm#"/>
  <p:tag name="KSO_WM_UNIT_SUBTYPE" val="f"/>
  <p:tag name="KSO_WM_UNIT_USESOURCEFORMAT_APPLY" val="1"/>
  <p:tag name="KSO_WM_UNIT_FILL_FORE_SCHEMECOLOR_INDEX_BRIGHTNESS" val="0.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ISLIDE.VECTOR" val="cfd94a5b-1ff7-437e-aac3-ef033186de72"/>
</p:tagLst>
</file>

<file path=ppt/tags/tag32.xml><?xml version="1.0" encoding="utf-8"?>
<p:tagLst xmlns:p="http://schemas.openxmlformats.org/presentationml/2006/main">
  <p:tag name="ISLIDE.VECTOR" val="cfd94a5b-1ff7-437e-aac3-ef033186de72"/>
</p:tagLst>
</file>

<file path=ppt/tags/tag33.xml><?xml version="1.0" encoding="utf-8"?>
<p:tagLst xmlns:p="http://schemas.openxmlformats.org/presentationml/2006/main">
  <p:tag name="KSO_WM_UNIT_TABLE_BEAUTIFY" val="smartTable{4a2ec948-436c-41db-90a7-420b94dd5bc3}"/>
</p:tagLst>
</file>

<file path=ppt/tags/tag34.xml><?xml version="1.0" encoding="utf-8"?>
<p:tagLst xmlns:p="http://schemas.openxmlformats.org/presentationml/2006/main">
  <p:tag name="KSO_WM_UNIT_TABLE_BEAUTIFY" val="smartTable{c116b4b9-06a5-4f7a-a6ac-a5993dfd5346}"/>
</p:tagLst>
</file>

<file path=ppt/tags/tag4.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 name="KSO_WM_UNIT_LINE_FORE_SCHEMECOLOR_INDEX_BRIGHTNESS" val="0"/>
  <p:tag name="KSO_WM_UNIT_LINE_FORE_SCHEMECOLOR_INDEX" val="14"/>
  <p:tag name="KSO_WM_UNIT_LINE_FILL_TYPE" val="2"/>
</p:tagLst>
</file>

<file path=ppt/tags/tag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 name="KSO_WM_UNIT_LINE_FORE_SCHEMECOLOR_INDEX_BRIGHTNESS" val="0"/>
  <p:tag name="KSO_WM_UNIT_LINE_FORE_SCHEMECOLOR_INDEX" val="14"/>
  <p:tag name="KSO_WM_UNIT_LINE_FILL_TYPE" val="2"/>
</p:tagLst>
</file>

<file path=ppt/tags/tag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 name="KSO_WM_UNIT_LINE_FORE_SCHEMECOLOR_INDEX_BRIGHTNESS" val="0"/>
  <p:tag name="KSO_WM_UNIT_LINE_FORE_SCHEMECOLOR_INDEX" val="14"/>
  <p:tag name="KSO_WM_UNIT_LINE_FILL_TYPE" val="2"/>
</p:tagLst>
</file>

<file path=ppt/tags/tag7.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Lst>
</file>

<file path=ppt/tags/tag8.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 name="KSO_WM_UNIT_USESOURCEFORMAT_APPLY" val="1"/>
</p:tagLst>
</file>

<file path=ppt/tags/tag9.xml><?xml version="1.0" encoding="utf-8"?>
<p:tagLst xmlns:p="http://schemas.openxmlformats.org/presentationml/2006/main">
  <p:tag name="PA" val="v5.2.4"/>
  <p:tag name="KSO_WM_UNIT_DIAGRAM_MODELTYPE" val="flashPicture"/>
  <p:tag name="KSO_WM_UNIT_VALUE" val="1000*1777"/>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3_1*ζ_h_d*1_2_1"/>
  <p:tag name="KSO_WM_TEMPLATE_CATEGORY" val="mixed"/>
  <p:tag name="KSO_WM_TEMPLATE_INDEX" val="20199733"/>
  <p:tag name="KSO_WM_UNIT_LAYERLEVEL" val="1_1_1"/>
  <p:tag name="KSO_WM_TAG_VERSION" val="1.0"/>
  <p:tag name="KSO_WM_BEAUTIFY_FLAG" val="#wm#"/>
  <p:tag name="RESOURCELIBID_ANIM" val="557083"/>
  <p:tag name="KSO_WM_UNIT_FLASH_PICTURE_RATE" val="2"/>
  <p:tag name="KSO_WM_UNIT_USESOURCEFORMAT_APPLY" val="1"/>
</p:tagLst>
</file>

<file path=ppt/theme/theme1.xml><?xml version="1.0" encoding="utf-8"?>
<a:theme xmlns:a="http://schemas.openxmlformats.org/drawingml/2006/main" name="Office 主题">
  <a:themeElements>
    <a:clrScheme name="Office">
      <a:dk1>
        <a:sysClr lastClr="000000" val="windowText"/>
      </a:dk1>
      <a:lt1>
        <a:sysClr lastClr="CCE8C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CCE8C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Lenovo</dc:creator>
  <cp:lastModifiedBy>Ling</cp:lastModifiedBy>
  <dcterms:created xsi:type="dcterms:W3CDTF">2021-10-26T15:05:00Z</dcterms:created>
  <dcterms:modified xsi:type="dcterms:W3CDTF">2024-05-23T03:25:22Z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71248AC98D9D41EC852C52CF53D505BF</vt:lpwstr>
  </property>
  <property fmtid="{D5CDD505-2E9C-101B-9397-08002B2CF9AE}" pid="3" name="KSOProductBuildVer">
    <vt:lpwstr>2052-11.1.0.11365</vt:lpwstr>
  </property>
</Properties>
</file>